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6" r:id="rId1"/>
  </p:sldMasterIdLst>
  <p:sldIdLst>
    <p:sldId id="256" r:id="rId2"/>
    <p:sldId id="257" r:id="rId3"/>
    <p:sldId id="259" r:id="rId4"/>
    <p:sldId id="258" r:id="rId5"/>
    <p:sldId id="260" r:id="rId6"/>
    <p:sldId id="261" r:id="rId7"/>
    <p:sldId id="262" r:id="rId8"/>
    <p:sldId id="263" r:id="rId9"/>
    <p:sldId id="264" r:id="rId10"/>
    <p:sldId id="268" r:id="rId11"/>
    <p:sldId id="266" r:id="rId12"/>
    <p:sldId id="265" r:id="rId13"/>
    <p:sldId id="267" r:id="rId14"/>
    <p:sldId id="269" r:id="rId15"/>
    <p:sldId id="274" r:id="rId16"/>
    <p:sldId id="276" r:id="rId17"/>
    <p:sldId id="272" r:id="rId18"/>
    <p:sldId id="273" r:id="rId19"/>
    <p:sldId id="278"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118"/>
    <p:restoredTop sz="95741"/>
  </p:normalViewPr>
  <p:slideViewPr>
    <p:cSldViewPr snapToGrid="0">
      <p:cViewPr varScale="1">
        <p:scale>
          <a:sx n="110" d="100"/>
          <a:sy n="110" d="100"/>
        </p:scale>
        <p:origin x="488"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Ref idx="1002">
        <a:schemeClr val="bg2"/>
      </p:bgRef>
    </p:bg>
    <p:spTree>
      <p:nvGrpSpPr>
        <p:cNvPr id="1" name=""/>
        <p:cNvGrpSpPr/>
        <p:nvPr/>
      </p:nvGrpSpPr>
      <p:grpSpPr>
        <a:xfrm>
          <a:off x="0" y="0"/>
          <a:ext cx="0" cy="0"/>
          <a:chOff x="0" y="0"/>
          <a:chExt cx="0" cy="0"/>
        </a:xfrm>
      </p:grpSpPr>
      <p:sp>
        <p:nvSpPr>
          <p:cNvPr id="16" name="Rectangle 15"/>
          <p:cNvSpPr/>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Rectangle 14"/>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4" name="Group 3"/>
          <p:cNvGrpSpPr/>
          <p:nvPr/>
        </p:nvGrpSpPr>
        <p:grpSpPr>
          <a:xfrm>
            <a:off x="5250180" y="1267730"/>
            <a:ext cx="1691640" cy="645295"/>
            <a:chOff x="5318306" y="1386268"/>
            <a:chExt cx="1567331" cy="645295"/>
          </a:xfrm>
        </p:grpSpPr>
        <p:cxnSp>
          <p:nvCxnSpPr>
            <p:cNvPr id="17" name="Straight Connector 16"/>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561708" y="2091263"/>
            <a:ext cx="9068586" cy="2590800"/>
          </a:xfrm>
        </p:spPr>
        <p:txBody>
          <a:bodyPr tIns="45720" bIns="45720" anchor="ctr">
            <a:noAutofit/>
          </a:bodyPr>
          <a:lstStyle>
            <a:lvl1pPr algn="ctr">
              <a:lnSpc>
                <a:spcPct val="83000"/>
              </a:lnSpc>
              <a:defRPr lang="en-US" sz="7200" b="0" kern="1200" cap="all" spc="-100" baseline="0" dirty="0">
                <a:solidFill>
                  <a:schemeClr val="tx1">
                    <a:lumMod val="85000"/>
                    <a:lumOff val="15000"/>
                  </a:schemeClr>
                </a:solidFill>
                <a:effectLst/>
                <a:latin typeface="+mj-lt"/>
                <a:ea typeface="+mn-ea"/>
                <a:cs typeface="+mn-cs"/>
              </a:defRPr>
            </a:lvl1pPr>
          </a:lstStyle>
          <a:p>
            <a:r>
              <a:rPr lang="es-MX"/>
              <a:t>Haz clic para modificar el estilo de título del patrón</a:t>
            </a:r>
            <a:endParaRPr lang="en-US" dirty="0"/>
          </a:p>
        </p:txBody>
      </p:sp>
      <p:sp>
        <p:nvSpPr>
          <p:cNvPr id="3" name="Subtitle 2"/>
          <p:cNvSpPr>
            <a:spLocks noGrp="1"/>
          </p:cNvSpPr>
          <p:nvPr>
            <p:ph type="subTitle" idx="1"/>
          </p:nvPr>
        </p:nvSpPr>
        <p:spPr>
          <a:xfrm>
            <a:off x="1562100" y="4682062"/>
            <a:ext cx="9070848" cy="457201"/>
          </a:xfrm>
        </p:spPr>
        <p:txBody>
          <a:bodyPr>
            <a:normAutofit/>
          </a:bodyPr>
          <a:lstStyle>
            <a:lvl1pPr marL="0" indent="0" algn="ctr">
              <a:spcBef>
                <a:spcPts val="0"/>
              </a:spcBef>
              <a:buNone/>
              <a:defRPr sz="1600" spc="80" baseline="0">
                <a:solidFill>
                  <a:schemeClr val="tx1"/>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MX"/>
              <a:t>Haz clic para editar el estilo de subtítulo del patrón</a:t>
            </a:r>
            <a:endParaRPr lang="en-US" dirty="0"/>
          </a:p>
        </p:txBody>
      </p:sp>
      <p:sp>
        <p:nvSpPr>
          <p:cNvPr id="20" name="Date Placeholder 19"/>
          <p:cNvSpPr>
            <a:spLocks noGrp="1"/>
          </p:cNvSpPr>
          <p:nvPr>
            <p:ph type="dt" sz="half" idx="10"/>
          </p:nvPr>
        </p:nvSpPr>
        <p:spPr>
          <a:xfrm>
            <a:off x="5318760" y="1341255"/>
            <a:ext cx="1554480" cy="527213"/>
          </a:xfrm>
        </p:spPr>
        <p:txBody>
          <a:bodyPr/>
          <a:lstStyle>
            <a:lvl1pPr algn="ctr">
              <a:defRPr sz="1300" spc="0" baseline="0">
                <a:solidFill>
                  <a:schemeClr val="tx1"/>
                </a:solidFill>
                <a:latin typeface="+mn-lt"/>
              </a:defRPr>
            </a:lvl1pPr>
          </a:lstStyle>
          <a:p>
            <a:fld id="{B61BEF0D-F0BB-DE4B-95CE-6DB70DBA9567}" type="datetimeFigureOut">
              <a:rPr lang="en-US" smtClean="0"/>
              <a:pPr/>
              <a:t>12/16/23</a:t>
            </a:fld>
            <a:endParaRPr lang="en-US" dirty="0"/>
          </a:p>
        </p:txBody>
      </p:sp>
      <p:sp>
        <p:nvSpPr>
          <p:cNvPr id="21" name="Footer Placeholder 20"/>
          <p:cNvSpPr>
            <a:spLocks noGrp="1"/>
          </p:cNvSpPr>
          <p:nvPr>
            <p:ph type="ftr" sz="quarter" idx="11"/>
          </p:nvPr>
        </p:nvSpPr>
        <p:spPr>
          <a:xfrm>
            <a:off x="1453896" y="5211060"/>
            <a:ext cx="5905500" cy="228600"/>
          </a:xfrm>
        </p:spPr>
        <p:txBody>
          <a:bodyPr/>
          <a:lstStyle>
            <a:lvl1pPr algn="l">
              <a:defRPr>
                <a:solidFill>
                  <a:schemeClr val="tx1">
                    <a:lumMod val="75000"/>
                    <a:lumOff val="25000"/>
                  </a:schemeClr>
                </a:solidFill>
              </a:defRPr>
            </a:lvl1pPr>
          </a:lstStyle>
          <a:p>
            <a:endParaRPr lang="en-US" dirty="0"/>
          </a:p>
        </p:txBody>
      </p:sp>
      <p:sp>
        <p:nvSpPr>
          <p:cNvPr id="22" name="Slide Number Placeholder 21"/>
          <p:cNvSpPr>
            <a:spLocks noGrp="1"/>
          </p:cNvSpPr>
          <p:nvPr>
            <p:ph type="sldNum" sz="quarter" idx="12"/>
          </p:nvPr>
        </p:nvSpPr>
        <p:spPr>
          <a:xfrm>
            <a:off x="8606919" y="5212080"/>
            <a:ext cx="2111881" cy="228600"/>
          </a:xfrm>
        </p:spPr>
        <p:txBody>
          <a:bodyPr/>
          <a:lstStyle>
            <a:lvl1pPr>
              <a:defRPr>
                <a:solidFill>
                  <a:schemeClr val="tx1">
                    <a:lumMod val="75000"/>
                    <a:lumOff val="25000"/>
                  </a:schemeClr>
                </a:solidFill>
              </a:defRPr>
            </a:lvl1p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616636379"/>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a:t>Haz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12/16/23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41292510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es-MX"/>
              <a:t>Haz clic para modificar el estilo de título del patrón</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12/16/23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39380850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a:t>Haz clic para modificar el estilo de título del patrón</a:t>
            </a:r>
            <a:endParaRPr lang="en-US" dirty="0"/>
          </a:p>
        </p:txBody>
      </p:sp>
      <p:sp>
        <p:nvSpPr>
          <p:cNvPr id="3" name="Content Placeholder 2"/>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12/16/23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2964452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2">
        <a:schemeClr val="bg2"/>
      </p:bgRef>
    </p:bg>
    <p:spTree>
      <p:nvGrpSpPr>
        <p:cNvPr id="1" name=""/>
        <p:cNvGrpSpPr/>
        <p:nvPr/>
      </p:nvGrpSpPr>
      <p:grpSpPr>
        <a:xfrm>
          <a:off x="0" y="0"/>
          <a:ext cx="0" cy="0"/>
          <a:chOff x="0" y="0"/>
          <a:chExt cx="0" cy="0"/>
        </a:xfrm>
      </p:grpSpPr>
      <p:sp>
        <p:nvSpPr>
          <p:cNvPr id="22" name="Rectangle 21"/>
          <p:cNvSpPr/>
          <p:nvPr/>
        </p:nvSpPr>
        <p:spPr>
          <a:xfrm>
            <a:off x="0" y="0"/>
            <a:ext cx="12192000" cy="6858000"/>
          </a:xfrm>
          <a:prstGeom prst="rect">
            <a:avLst/>
          </a:prstGeom>
          <a:blipFill dpi="0" rotWithShape="1">
            <a:blip r:embed="rId2">
              <a:alphaModFix amt="45000"/>
              <a:duotone>
                <a:schemeClr val="accent2">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Rectangle 22"/>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447800"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31" name="Group 30"/>
          <p:cNvGrpSpPr/>
          <p:nvPr/>
        </p:nvGrpSpPr>
        <p:grpSpPr>
          <a:xfrm>
            <a:off x="5250180" y="1267730"/>
            <a:ext cx="1691640" cy="645295"/>
            <a:chOff x="5318306" y="1386268"/>
            <a:chExt cx="1567331" cy="645295"/>
          </a:xfrm>
        </p:grpSpPr>
        <p:cxnSp>
          <p:nvCxnSpPr>
            <p:cNvPr id="32" name="Straight Connector 31"/>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1563623" y="2094309"/>
            <a:ext cx="9070848" cy="2587752"/>
          </a:xfrm>
        </p:spPr>
        <p:txBody>
          <a:bodyPr anchor="ctr">
            <a:noAutofit/>
          </a:bodyPr>
          <a:lstStyle>
            <a:lvl1pPr algn="ctr">
              <a:lnSpc>
                <a:spcPct val="83000"/>
              </a:lnSpc>
              <a:defRPr lang="en-US" sz="7200" kern="1200" cap="all" spc="-100" baseline="0" dirty="0">
                <a:solidFill>
                  <a:schemeClr val="tx1">
                    <a:lumMod val="85000"/>
                    <a:lumOff val="15000"/>
                  </a:schemeClr>
                </a:solidFill>
                <a:effectLst/>
                <a:latin typeface="+mj-lt"/>
                <a:ea typeface="+mn-ea"/>
                <a:cs typeface="+mn-cs"/>
              </a:defRPr>
            </a:lvl1pPr>
          </a:lstStyle>
          <a:p>
            <a:r>
              <a:rPr lang="es-MX"/>
              <a:t>Haz clic para modificar el estilo de título del patrón</a:t>
            </a:r>
            <a:endParaRPr lang="en-US" dirty="0"/>
          </a:p>
        </p:txBody>
      </p:sp>
      <p:sp>
        <p:nvSpPr>
          <p:cNvPr id="3" name="Text Placeholder 2"/>
          <p:cNvSpPr>
            <a:spLocks noGrp="1"/>
          </p:cNvSpPr>
          <p:nvPr>
            <p:ph type="body" idx="1"/>
          </p:nvPr>
        </p:nvSpPr>
        <p:spPr>
          <a:xfrm>
            <a:off x="1563624" y="4682062"/>
            <a:ext cx="9070848" cy="457200"/>
          </a:xfrm>
        </p:spPr>
        <p:txBody>
          <a:bodyPr anchor="t">
            <a:normAutofit/>
          </a:bodyPr>
          <a:lstStyle>
            <a:lvl1pPr marL="0" indent="0" algn="ctr">
              <a:buNone/>
              <a:defRPr sz="1600">
                <a:solidFill>
                  <a:schemeClr val="tx1"/>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MX"/>
              <a:t>Haga clic para modificar los estilos de texto del patrón</a:t>
            </a:r>
          </a:p>
        </p:txBody>
      </p:sp>
      <p:sp>
        <p:nvSpPr>
          <p:cNvPr id="4" name="Date Placeholder 3"/>
          <p:cNvSpPr>
            <a:spLocks noGrp="1"/>
          </p:cNvSpPr>
          <p:nvPr>
            <p:ph type="dt" sz="half" idx="10"/>
          </p:nvPr>
        </p:nvSpPr>
        <p:spPr>
          <a:xfrm>
            <a:off x="5321808" y="1344502"/>
            <a:ext cx="1554480" cy="530352"/>
          </a:xfrm>
        </p:spPr>
        <p:txBody>
          <a:bodyPr/>
          <a:lstStyle>
            <a:lvl1pPr algn="ctr">
              <a:defRPr lang="en-US" sz="1300" kern="1200" spc="0" baseline="0">
                <a:solidFill>
                  <a:schemeClr val="tx1"/>
                </a:solidFill>
                <a:latin typeface="+mn-lt"/>
                <a:ea typeface="+mn-ea"/>
                <a:cs typeface="+mn-cs"/>
              </a:defRPr>
            </a:lvl1pPr>
          </a:lstStyle>
          <a:p>
            <a:fld id="{B61BEF0D-F0BB-DE4B-95CE-6DB70DBA9567}" type="datetimeFigureOut">
              <a:rPr lang="en-US" smtClean="0"/>
              <a:pPr/>
              <a:t>12/16/23</a:t>
            </a:fld>
            <a:endParaRPr lang="en-US" dirty="0"/>
          </a:p>
        </p:txBody>
      </p:sp>
      <p:sp>
        <p:nvSpPr>
          <p:cNvPr id="5" name="Footer Placeholder 4"/>
          <p:cNvSpPr>
            <a:spLocks noGrp="1"/>
          </p:cNvSpPr>
          <p:nvPr>
            <p:ph type="ftr" sz="quarter" idx="11"/>
          </p:nvPr>
        </p:nvSpPr>
        <p:spPr>
          <a:xfrm>
            <a:off x="1453553" y="5211060"/>
            <a:ext cx="5907024" cy="228600"/>
          </a:xfrm>
        </p:spPr>
        <p:txBody>
          <a:bodyPr/>
          <a:lstStyle>
            <a:lvl1pPr algn="l">
              <a:defRPr/>
            </a:lvl1pPr>
          </a:lstStyle>
          <a:p>
            <a:endParaRPr lang="en-US" dirty="0"/>
          </a:p>
        </p:txBody>
      </p:sp>
      <p:sp>
        <p:nvSpPr>
          <p:cNvPr id="6" name="Slide Number Placeholder 5"/>
          <p:cNvSpPr>
            <a:spLocks noGrp="1"/>
          </p:cNvSpPr>
          <p:nvPr>
            <p:ph type="sldNum" sz="quarter" idx="12"/>
          </p:nvPr>
        </p:nvSpPr>
        <p:spPr>
          <a:xfrm>
            <a:off x="8604504" y="5211060"/>
            <a:ext cx="2112264" cy="228600"/>
          </a:xfrm>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2765566548"/>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s-MX"/>
              <a:t>Haz clic para modificar el estilo de título del patrón</a:t>
            </a:r>
            <a:endParaRPr lang="en-US" dirty="0"/>
          </a:p>
        </p:txBody>
      </p:sp>
      <p:sp>
        <p:nvSpPr>
          <p:cNvPr id="3" name="Content Placeholder 2"/>
          <p:cNvSpPr>
            <a:spLocks noGrp="1"/>
          </p:cNvSpPr>
          <p:nvPr>
            <p:ph sz="half" idx="1"/>
          </p:nvPr>
        </p:nvSpPr>
        <p:spPr>
          <a:xfrm>
            <a:off x="106680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dirty="0"/>
          </a:p>
        </p:txBody>
      </p:sp>
      <p:sp>
        <p:nvSpPr>
          <p:cNvPr id="4" name="Content Placeholder 3"/>
          <p:cNvSpPr>
            <a:spLocks noGrp="1"/>
          </p:cNvSpPr>
          <p:nvPr>
            <p:ph sz="half" idx="2"/>
          </p:nvPr>
        </p:nvSpPr>
        <p:spPr>
          <a:xfrm>
            <a:off x="637032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12/16/23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36521259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a:t>Haz clic para modificar el estilo de título del patrón</a:t>
            </a:r>
            <a:endParaRPr lang="en-US" dirty="0"/>
          </a:p>
        </p:txBody>
      </p:sp>
      <p:sp>
        <p:nvSpPr>
          <p:cNvPr id="3" name="Text Placeholder 2"/>
          <p:cNvSpPr>
            <a:spLocks noGrp="1"/>
          </p:cNvSpPr>
          <p:nvPr>
            <p:ph type="body" idx="1"/>
          </p:nvPr>
        </p:nvSpPr>
        <p:spPr>
          <a:xfrm>
            <a:off x="1069848" y="2074334"/>
            <a:ext cx="4754880" cy="640080"/>
          </a:xfrm>
        </p:spPr>
        <p:txBody>
          <a:bodyPr anchor="ctr">
            <a:normAutofit/>
          </a:bodyPr>
          <a:lstStyle>
            <a:lvl1pPr marL="0" indent="0" algn="ctr">
              <a:spcBef>
                <a:spcPts val="0"/>
              </a:spcBef>
              <a:buNone/>
              <a:defRPr sz="1900" b="0">
                <a:solidFill>
                  <a:schemeClr val="tx2"/>
                </a:solidFill>
                <a:latin typeface="+mn-lt"/>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4" name="Content Placeholder 3"/>
          <p:cNvSpPr>
            <a:spLocks noGrp="1"/>
          </p:cNvSpPr>
          <p:nvPr>
            <p:ph sz="half" idx="2"/>
          </p:nvPr>
        </p:nvSpPr>
        <p:spPr>
          <a:xfrm>
            <a:off x="1069848" y="2755898"/>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dirty="0"/>
          </a:p>
        </p:txBody>
      </p:sp>
      <p:sp>
        <p:nvSpPr>
          <p:cNvPr id="5" name="Text Placeholder 4"/>
          <p:cNvSpPr>
            <a:spLocks noGrp="1"/>
          </p:cNvSpPr>
          <p:nvPr>
            <p:ph type="body" sz="quarter" idx="3"/>
          </p:nvPr>
        </p:nvSpPr>
        <p:spPr>
          <a:xfrm>
            <a:off x="6373368" y="2074334"/>
            <a:ext cx="4754880" cy="640080"/>
          </a:xfrm>
        </p:spPr>
        <p:txBody>
          <a:bodyPr anchor="ctr">
            <a:normAutofit/>
          </a:bodyPr>
          <a:lstStyle>
            <a:lvl1pPr marL="0" indent="0" algn="ctr">
              <a:spcBef>
                <a:spcPts val="0"/>
              </a:spcBef>
              <a:buNone/>
              <a:defRPr sz="1900" b="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6" name="Content Placeholder 5"/>
          <p:cNvSpPr>
            <a:spLocks noGrp="1"/>
          </p:cNvSpPr>
          <p:nvPr>
            <p:ph sz="quarter" idx="4"/>
          </p:nvPr>
        </p:nvSpPr>
        <p:spPr>
          <a:xfrm>
            <a:off x="6373368" y="2756581"/>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12/16/23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21466768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a:t>Haz clic para modificar el estilo de título del patrón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12/16/23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35414640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12/16/23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458593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16" name="Rectangle 15"/>
          <p:cNvSpPr/>
          <p:nvPr/>
        </p:nvSpPr>
        <p:spPr>
          <a:xfrm>
            <a:off x="245529" y="237744"/>
            <a:ext cx="8531352" cy="63825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7392"/>
            <a:ext cx="2430780" cy="1645920"/>
          </a:xfrm>
        </p:spPr>
        <p:txBody>
          <a:bodyPr anchor="b">
            <a:normAutofit/>
          </a:bodyPr>
          <a:lstStyle>
            <a:lvl1pPr algn="l" defTabSz="914400" rtl="0" eaLnBrk="1" latinLnBrk="0" hangingPunct="1">
              <a:lnSpc>
                <a:spcPct val="90000"/>
              </a:lnSpc>
              <a:spcBef>
                <a:spcPct val="0"/>
              </a:spcBef>
              <a:buNone/>
              <a:defRPr lang="en-US" sz="2800" b="0" kern="1200" cap="none" spc="0" baseline="0" dirty="0">
                <a:solidFill>
                  <a:srgbClr val="FFFFFF"/>
                </a:solidFill>
                <a:effectLst/>
                <a:latin typeface="+mj-lt"/>
                <a:ea typeface="+mn-ea"/>
                <a:cs typeface="+mn-cs"/>
              </a:defRPr>
            </a:lvl1pPr>
          </a:lstStyle>
          <a:p>
            <a:r>
              <a:rPr lang="es-MX"/>
              <a:t>Haz clic para modificar el estilo de título del patrón</a:t>
            </a:r>
            <a:endParaRPr lang="en-US" dirty="0"/>
          </a:p>
        </p:txBody>
      </p:sp>
      <p:sp>
        <p:nvSpPr>
          <p:cNvPr id="3" name="Content Placeholder 2"/>
          <p:cNvSpPr>
            <a:spLocks noGrp="1"/>
          </p:cNvSpPr>
          <p:nvPr>
            <p:ph idx="1"/>
          </p:nvPr>
        </p:nvSpPr>
        <p:spPr>
          <a:xfrm>
            <a:off x="685800" y="609600"/>
            <a:ext cx="7772400" cy="53340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dirty="0"/>
          </a:p>
        </p:txBody>
      </p:sp>
      <p:sp>
        <p:nvSpPr>
          <p:cNvPr id="4" name="Text Placeholder 3"/>
          <p:cNvSpPr>
            <a:spLocks noGrp="1"/>
          </p:cNvSpPr>
          <p:nvPr>
            <p:ph type="body" sz="half" idx="2"/>
          </p:nvPr>
        </p:nvSpPr>
        <p:spPr>
          <a:xfrm>
            <a:off x="9296400" y="2286000"/>
            <a:ext cx="2430780" cy="3505200"/>
          </a:xfrm>
        </p:spPr>
        <p:txBody>
          <a:bodyPr>
            <a:normAutofit/>
          </a:bodyPr>
          <a:lstStyle>
            <a:lvl1pPr marL="0" indent="0">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MX"/>
              <a:t>Haga clic para modificar los estilos de texto del patrón</a:t>
            </a:r>
          </a:p>
        </p:txBody>
      </p:sp>
      <p:sp>
        <p:nvSpPr>
          <p:cNvPr id="8" name="Date Placeholder 7"/>
          <p:cNvSpPr>
            <a:spLocks noGrp="1"/>
          </p:cNvSpPr>
          <p:nvPr>
            <p:ph type="dt" sz="half" idx="10"/>
          </p:nvPr>
        </p:nvSpPr>
        <p:spPr/>
        <p:txBody>
          <a:bodyPr/>
          <a:lstStyle/>
          <a:p>
            <a:fld id="{B61BEF0D-F0BB-DE4B-95CE-6DB70DBA9567}" type="datetimeFigureOut">
              <a:rPr lang="en-US" smtClean="0"/>
              <a:pPr/>
              <a:t>12/16/23</a:t>
            </a:fld>
            <a:endParaRPr lang="en-US" dirty="0"/>
          </a:p>
        </p:txBody>
      </p:sp>
      <p:sp>
        <p:nvSpPr>
          <p:cNvPr id="9" name="Footer Placeholder 8"/>
          <p:cNvSpPr>
            <a:spLocks noGrp="1"/>
          </p:cNvSpPr>
          <p:nvPr>
            <p:ph type="ftr" sz="quarter" idx="11"/>
          </p:nvPr>
        </p:nvSpPr>
        <p:spPr/>
        <p:txBody>
          <a:bodyPr/>
          <a:lstStyle>
            <a:lvl1pPr algn="r">
              <a:defRPr/>
            </a:lvl1pPr>
          </a:lstStyle>
          <a:p>
            <a:endParaRPr lang="en-US" dirty="0"/>
          </a:p>
        </p:txBody>
      </p:sp>
      <p:sp>
        <p:nvSpPr>
          <p:cNvPr id="11" name="Slide Number Placeholder 10"/>
          <p:cNvSpPr>
            <a:spLocks noGrp="1"/>
          </p:cNvSpPr>
          <p:nvPr>
            <p:ph type="sldNum" sz="quarter" idx="12"/>
          </p:nvPr>
        </p:nvSpPr>
        <p:spPr>
          <a:xfrm>
            <a:off x="10393677" y="6223002"/>
            <a:ext cx="1463040" cy="274320"/>
          </a:xfrm>
        </p:spPr>
        <p:txBody>
          <a:bodyPr/>
          <a:lstStyle>
            <a:lvl1pPr>
              <a:defRPr>
                <a:solidFill>
                  <a:srgbClr val="FFFFFF"/>
                </a:solidFill>
              </a:defRPr>
            </a:lvl1pPr>
          </a:lstStyle>
          <a:p>
            <a:fld id="{D57F1E4F-1CFF-5643-939E-217C01CDF565}" type="slidenum">
              <a:rPr lang="en-US" smtClean="0"/>
              <a:pPr/>
              <a:t>‹Nº›</a:t>
            </a:fld>
            <a:endParaRPr lang="en-US" dirty="0"/>
          </a:p>
        </p:txBody>
      </p:sp>
      <p:sp>
        <p:nvSpPr>
          <p:cNvPr id="12" name="Rectangle 11"/>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909284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14" name="Rectangle 13"/>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3504"/>
            <a:ext cx="2432304" cy="1645920"/>
          </a:xfrm>
        </p:spPr>
        <p:txBody>
          <a:bodyPr anchor="b">
            <a:noAutofit/>
          </a:bodyPr>
          <a:lstStyle>
            <a:lvl1pPr algn="l">
              <a:defRPr sz="2800" b="0">
                <a:solidFill>
                  <a:srgbClr val="FFFFFF"/>
                </a:solidFill>
                <a:latin typeface="+mj-lt"/>
              </a:defRPr>
            </a:lvl1pPr>
          </a:lstStyle>
          <a:p>
            <a:r>
              <a:rPr lang="es-MX"/>
              <a:t>Haz clic para modificar el estilo de título del patrón</a:t>
            </a:r>
            <a:endParaRPr lang="en-US" dirty="0"/>
          </a:p>
        </p:txBody>
      </p:sp>
      <p:sp>
        <p:nvSpPr>
          <p:cNvPr id="3" name="Picture Placeholder 2"/>
          <p:cNvSpPr>
            <a:spLocks noGrp="1" noChangeAspect="1"/>
          </p:cNvSpPr>
          <p:nvPr>
            <p:ph type="pic" idx="1"/>
          </p:nvPr>
        </p:nvSpPr>
        <p:spPr>
          <a:xfrm>
            <a:off x="228599" y="237744"/>
            <a:ext cx="8531352" cy="6382512"/>
          </a:xfrm>
          <a:solidFill>
            <a:schemeClr val="accent1">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MX"/>
              <a:t>Haz clic en el icono para agregar una imagen</a:t>
            </a:r>
            <a:endParaRPr lang="en-US" dirty="0"/>
          </a:p>
        </p:txBody>
      </p:sp>
      <p:sp>
        <p:nvSpPr>
          <p:cNvPr id="4" name="Text Placeholder 3"/>
          <p:cNvSpPr>
            <a:spLocks noGrp="1"/>
          </p:cNvSpPr>
          <p:nvPr>
            <p:ph type="body" sz="half" idx="2"/>
          </p:nvPr>
        </p:nvSpPr>
        <p:spPr>
          <a:xfrm>
            <a:off x="9296400" y="2286000"/>
            <a:ext cx="2432304" cy="3502152"/>
          </a:xfrm>
        </p:spPr>
        <p:txBody>
          <a:bodyPr>
            <a:normAutofit/>
          </a:bodyPr>
          <a:lstStyle>
            <a:lvl1pPr marL="0" indent="0" algn="l">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MX"/>
              <a:t>Haga clic para modificar los estilos de texto del patrón</a:t>
            </a:r>
          </a:p>
        </p:txBody>
      </p:sp>
      <p:sp>
        <p:nvSpPr>
          <p:cNvPr id="5" name="Date Placeholder 4"/>
          <p:cNvSpPr>
            <a:spLocks noGrp="1"/>
          </p:cNvSpPr>
          <p:nvPr>
            <p:ph type="dt" sz="half" idx="10"/>
          </p:nvPr>
        </p:nvSpPr>
        <p:spPr/>
        <p:txBody>
          <a:bodyPr/>
          <a:lstStyle>
            <a:lvl1pPr>
              <a:defRPr>
                <a:solidFill>
                  <a:srgbClr val="FFFFFF"/>
                </a:solidFill>
                <a:effectLst>
                  <a:outerShdw blurRad="12700" dist="6350" dir="2700000" algn="tl" rotWithShape="0">
                    <a:prstClr val="black">
                      <a:alpha val="40000"/>
                    </a:prstClr>
                  </a:outerShdw>
                </a:effectLst>
              </a:defRPr>
            </a:lvl1pPr>
          </a:lstStyle>
          <a:p>
            <a:fld id="{B61BEF0D-F0BB-DE4B-95CE-6DB70DBA9567}" type="datetimeFigureOut">
              <a:rPr lang="en-US" smtClean="0"/>
              <a:pPr/>
              <a:t>12/16/23</a:t>
            </a:fld>
            <a:endParaRPr lang="en-US" dirty="0"/>
          </a:p>
        </p:txBody>
      </p:sp>
      <p:sp>
        <p:nvSpPr>
          <p:cNvPr id="6" name="Footer Placeholder 5"/>
          <p:cNvSpPr>
            <a:spLocks noGrp="1"/>
          </p:cNvSpPr>
          <p:nvPr>
            <p:ph type="ftr" sz="quarter" idx="11"/>
          </p:nvPr>
        </p:nvSpPr>
        <p:spPr/>
        <p:txBody>
          <a:bodyPr/>
          <a:lstStyle>
            <a:lvl1pPr marL="0" algn="r" defTabSz="914400" rtl="0" eaLnBrk="1" latinLnBrk="0" hangingPunct="1">
              <a:defRPr lang="en-US" sz="1000" kern="1200" dirty="0">
                <a:solidFill>
                  <a:srgbClr val="FFFFFF"/>
                </a:solidFill>
                <a:effectLst>
                  <a:outerShdw blurRad="12700" dist="6350" dir="2700000" algn="tl" rotWithShape="0">
                    <a:prstClr val="black">
                      <a:alpha val="40000"/>
                    </a:prstClr>
                  </a:outerShdw>
                </a:effectLst>
                <a:latin typeface="+mn-lt"/>
                <a:ea typeface="+mn-ea"/>
                <a:cs typeface="+mn-cs"/>
              </a:defRPr>
            </a:lvl1pPr>
          </a:lstStyle>
          <a:p>
            <a:endParaRPr lang="en-US" dirty="0"/>
          </a:p>
        </p:txBody>
      </p:sp>
      <p:sp>
        <p:nvSpPr>
          <p:cNvPr id="7" name="Slide Number Placeholder 6"/>
          <p:cNvSpPr>
            <a:spLocks noGrp="1"/>
          </p:cNvSpPr>
          <p:nvPr>
            <p:ph type="sldNum" sz="quarter" idx="12"/>
          </p:nvPr>
        </p:nvSpPr>
        <p:spPr>
          <a:xfrm>
            <a:off x="10396728" y="6227064"/>
            <a:ext cx="1463040" cy="274320"/>
          </a:xfrm>
        </p:spPr>
        <p:txBody>
          <a:bodyPr/>
          <a:lstStyle>
            <a:lvl1pPr>
              <a:defRPr>
                <a:solidFill>
                  <a:srgbClr val="FFFFFF"/>
                </a:solidFill>
              </a:defRPr>
            </a:lvl1pPr>
          </a:lstStyle>
          <a:p>
            <a:fld id="{D57F1E4F-1CFF-5643-939E-217C01CDF565}" type="slidenum">
              <a:rPr lang="en-US" smtClean="0"/>
              <a:pPr/>
              <a:t>‹Nº›</a:t>
            </a:fld>
            <a:endParaRPr lang="en-US" dirty="0"/>
          </a:p>
        </p:txBody>
      </p:sp>
      <p:sp>
        <p:nvSpPr>
          <p:cNvPr id="10" name="Rectangle 9"/>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1199925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4696" y="237744"/>
            <a:ext cx="11722608" cy="6382512"/>
          </a:xfrm>
          <a:prstGeom prst="rect">
            <a:avLst/>
          </a:prstGeom>
          <a:solidFill>
            <a:schemeClr val="bg2"/>
          </a:solidFill>
          <a:ln w="6350" cap="flat" cmpd="sng" algn="ctr">
            <a:noFill/>
            <a:prstDash val="solid"/>
          </a:ln>
          <a:effectLst>
            <a:softEdge rad="0"/>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es-MX"/>
              <a:t>Haz clic para modificar el estilo de título del patrón</a:t>
            </a:r>
            <a:endParaRPr lang="en-US" dirty="0"/>
          </a:p>
        </p:txBody>
      </p:sp>
      <p:sp>
        <p:nvSpPr>
          <p:cNvPr id="3" name="Text Placeholder 2"/>
          <p:cNvSpPr>
            <a:spLocks noGrp="1"/>
          </p:cNvSpPr>
          <p:nvPr>
            <p:ph type="body" idx="1"/>
          </p:nvPr>
        </p:nvSpPr>
        <p:spPr>
          <a:xfrm>
            <a:off x="1066800" y="2103120"/>
            <a:ext cx="10058400" cy="3931920"/>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dirty="0"/>
          </a:p>
        </p:txBody>
      </p:sp>
      <p:sp>
        <p:nvSpPr>
          <p:cNvPr id="4" name="Date Placeholder 3"/>
          <p:cNvSpPr>
            <a:spLocks noGrp="1"/>
          </p:cNvSpPr>
          <p:nvPr>
            <p:ph type="dt" sz="half" idx="2"/>
          </p:nvPr>
        </p:nvSpPr>
        <p:spPr>
          <a:xfrm>
            <a:off x="274320" y="6307672"/>
            <a:ext cx="2743200" cy="274320"/>
          </a:xfrm>
          <a:prstGeom prst="rect">
            <a:avLst/>
          </a:prstGeom>
        </p:spPr>
        <p:txBody>
          <a:bodyPr vert="horz" lIns="91440" tIns="45720" rIns="91440" bIns="45720" rtlCol="0" anchor="b"/>
          <a:lstStyle>
            <a:lvl1pPr algn="l">
              <a:defRPr sz="1000">
                <a:solidFill>
                  <a:schemeClr val="tx1">
                    <a:lumMod val="75000"/>
                    <a:lumOff val="25000"/>
                  </a:schemeClr>
                </a:solidFill>
              </a:defRPr>
            </a:lvl1pPr>
          </a:lstStyle>
          <a:p>
            <a:fld id="{B61BEF0D-F0BB-DE4B-95CE-6DB70DBA9567}" type="datetimeFigureOut">
              <a:rPr lang="en-US" smtClean="0"/>
              <a:pPr/>
              <a:t>12/16/23</a:t>
            </a:fld>
            <a:endParaRPr lang="en-US" dirty="0"/>
          </a:p>
        </p:txBody>
      </p:sp>
      <p:sp>
        <p:nvSpPr>
          <p:cNvPr id="5" name="Footer Placeholder 4"/>
          <p:cNvSpPr>
            <a:spLocks noGrp="1"/>
          </p:cNvSpPr>
          <p:nvPr>
            <p:ph type="ftr" sz="quarter" idx="3"/>
          </p:nvPr>
        </p:nvSpPr>
        <p:spPr>
          <a:xfrm>
            <a:off x="3489960" y="6307672"/>
            <a:ext cx="5212080" cy="274320"/>
          </a:xfrm>
          <a:prstGeom prst="rect">
            <a:avLst/>
          </a:prstGeom>
        </p:spPr>
        <p:txBody>
          <a:bodyPr vert="horz" lIns="91440" tIns="45720" rIns="91440" bIns="45720" rtlCol="0" anchor="b"/>
          <a:lstStyle>
            <a:lvl1pPr algn="ctr">
              <a:defRPr sz="1000">
                <a:solidFill>
                  <a:schemeClr val="tx1">
                    <a:lumMod val="75000"/>
                    <a:lumOff val="25000"/>
                  </a:schemeClr>
                </a:solidFill>
              </a:defRPr>
            </a:lvl1pPr>
          </a:lstStyle>
          <a:p>
            <a:endParaRPr lang="en-US" dirty="0"/>
          </a:p>
        </p:txBody>
      </p:sp>
      <p:sp>
        <p:nvSpPr>
          <p:cNvPr id="6" name="Slide Number Placeholder 5"/>
          <p:cNvSpPr>
            <a:spLocks noGrp="1"/>
          </p:cNvSpPr>
          <p:nvPr>
            <p:ph type="sldNum" sz="quarter" idx="4"/>
          </p:nvPr>
        </p:nvSpPr>
        <p:spPr>
          <a:xfrm>
            <a:off x="10469880" y="6307672"/>
            <a:ext cx="1463040" cy="274320"/>
          </a:xfrm>
          <a:prstGeom prst="rect">
            <a:avLst/>
          </a:prstGeom>
        </p:spPr>
        <p:txBody>
          <a:bodyPr vert="horz" lIns="91440" tIns="45720" rIns="91440" bIns="45720" rtlCol="0" anchor="b"/>
          <a:lstStyle>
            <a:lvl1pPr algn="r">
              <a:defRPr sz="1000">
                <a:solidFill>
                  <a:schemeClr val="tx1">
                    <a:lumMod val="75000"/>
                    <a:lumOff val="25000"/>
                  </a:schemeClr>
                </a:solidFill>
              </a:defRPr>
            </a:lvl1p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29645105"/>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xStyles>
    <p:titleStyle>
      <a:lvl1pPr algn="l" defTabSz="914400" rtl="0" eaLnBrk="1" latinLnBrk="0" hangingPunct="1">
        <a:lnSpc>
          <a:spcPct val="90000"/>
        </a:lnSpc>
        <a:spcBef>
          <a:spcPct val="0"/>
        </a:spcBef>
        <a:buNone/>
        <a:defRPr lang="en-US" sz="480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5.jpeg"/><Relationship Id="rId1" Type="http://schemas.openxmlformats.org/officeDocument/2006/relationships/slideLayout" Target="../slideLayouts/slideLayout4.xml"/><Relationship Id="rId6" Type="http://schemas.openxmlformats.org/officeDocument/2006/relationships/image" Target="../media/image21.jpeg"/><Relationship Id="rId5" Type="http://schemas.openxmlformats.org/officeDocument/2006/relationships/image" Target="../media/image20.PNG"/><Relationship Id="rId4" Type="http://schemas.openxmlformats.org/officeDocument/2006/relationships/image" Target="../media/image19.JP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5.PNG"/><Relationship Id="rId2" Type="http://schemas.openxmlformats.org/officeDocument/2006/relationships/image" Target="../media/image5.jpeg"/><Relationship Id="rId1" Type="http://schemas.openxmlformats.org/officeDocument/2006/relationships/slideLayout" Target="../slideLayouts/slideLayout4.xml"/><Relationship Id="rId6" Type="http://schemas.openxmlformats.org/officeDocument/2006/relationships/image" Target="../media/image24.JPG"/><Relationship Id="rId5" Type="http://schemas.openxmlformats.org/officeDocument/2006/relationships/image" Target="../media/image21.jpeg"/><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8" Type="http://schemas.openxmlformats.org/officeDocument/2006/relationships/image" Target="../media/image31.jpg"/><Relationship Id="rId3" Type="http://schemas.openxmlformats.org/officeDocument/2006/relationships/image" Target="../media/image26.jpeg"/><Relationship Id="rId7" Type="http://schemas.openxmlformats.org/officeDocument/2006/relationships/image" Target="../media/image30.jpeg"/><Relationship Id="rId2" Type="http://schemas.openxmlformats.org/officeDocument/2006/relationships/image" Target="../media/image21.jpeg"/><Relationship Id="rId1" Type="http://schemas.openxmlformats.org/officeDocument/2006/relationships/slideLayout" Target="../slideLayouts/slideLayout6.xml"/><Relationship Id="rId6" Type="http://schemas.openxmlformats.org/officeDocument/2006/relationships/image" Target="../media/image29.jpg"/><Relationship Id="rId5" Type="http://schemas.openxmlformats.org/officeDocument/2006/relationships/image" Target="../media/image28.jpeg"/><Relationship Id="rId4" Type="http://schemas.openxmlformats.org/officeDocument/2006/relationships/image" Target="../media/image27.jpeg"/></Relationships>
</file>

<file path=ppt/slides/_rels/slide1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2.jpg"/><Relationship Id="rId1" Type="http://schemas.openxmlformats.org/officeDocument/2006/relationships/slideLayout" Target="../slideLayouts/slideLayout6.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2.jpg"/><Relationship Id="rId1" Type="http://schemas.openxmlformats.org/officeDocument/2006/relationships/slideLayout" Target="../slideLayouts/slideLayout6.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1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6.xml"/><Relationship Id="rId5" Type="http://schemas.openxmlformats.org/officeDocument/2006/relationships/image" Target="../media/image43.jpeg"/><Relationship Id="rId4" Type="http://schemas.openxmlformats.org/officeDocument/2006/relationships/image" Target="../media/image42.jpeg"/></Relationships>
</file>

<file path=ppt/slides/_rels/slide19.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image" Target="../media/image2.jpg"/><Relationship Id="rId1" Type="http://schemas.openxmlformats.org/officeDocument/2006/relationships/slideLayout" Target="../slideLayouts/slideLayout2.xml"/><Relationship Id="rId5" Type="http://schemas.openxmlformats.org/officeDocument/2006/relationships/hyperlink" Target="https://creativecommons.org/licenses/by-nc-sa/3.0/" TargetMode="External"/><Relationship Id="rId4" Type="http://schemas.openxmlformats.org/officeDocument/2006/relationships/hyperlink" Target="https://graciasmedallamilagrosa.blogspot.com/2018/04/oracion-jesus-el-buen-pastor.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4.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4.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4.xml"/><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DF06925-17F1-E3C9-0055-1C3E17AA6F94}"/>
              </a:ext>
            </a:extLst>
          </p:cNvPr>
          <p:cNvSpPr>
            <a:spLocks noGrp="1"/>
          </p:cNvSpPr>
          <p:nvPr>
            <p:ph type="ctrTitle"/>
          </p:nvPr>
        </p:nvSpPr>
        <p:spPr/>
        <p:txBody>
          <a:bodyPr>
            <a:normAutofit/>
          </a:bodyPr>
          <a:lstStyle/>
          <a:p>
            <a:pPr algn="ctr"/>
            <a:r>
              <a:rPr lang="es-ES_tradnl" sz="4000" dirty="0"/>
              <a:t>Portafolio practica pastoral</a:t>
            </a:r>
            <a:br>
              <a:rPr lang="es-ES_tradnl" sz="4000" dirty="0"/>
            </a:br>
            <a:r>
              <a:rPr lang="es-ES_tradnl" sz="4000" dirty="0"/>
              <a:t> min 404</a:t>
            </a:r>
            <a:br>
              <a:rPr lang="es-ES_tradnl" sz="4000" dirty="0"/>
            </a:br>
            <a:endParaRPr lang="es-ES_tradnl" sz="4000" dirty="0"/>
          </a:p>
        </p:txBody>
      </p:sp>
      <p:sp>
        <p:nvSpPr>
          <p:cNvPr id="3" name="Subtítulo 2">
            <a:extLst>
              <a:ext uri="{FF2B5EF4-FFF2-40B4-BE49-F238E27FC236}">
                <a16:creationId xmlns:a16="http://schemas.microsoft.com/office/drawing/2014/main" id="{A1011D31-B981-6059-6549-1565B2A9F8C5}"/>
              </a:ext>
            </a:extLst>
          </p:cNvPr>
          <p:cNvSpPr>
            <a:spLocks noGrp="1"/>
          </p:cNvSpPr>
          <p:nvPr>
            <p:ph type="subTitle" idx="1"/>
          </p:nvPr>
        </p:nvSpPr>
        <p:spPr>
          <a:xfrm>
            <a:off x="1562100" y="3874576"/>
            <a:ext cx="9070848" cy="1264687"/>
          </a:xfrm>
        </p:spPr>
        <p:txBody>
          <a:bodyPr>
            <a:normAutofit/>
          </a:bodyPr>
          <a:lstStyle/>
          <a:p>
            <a:pPr algn="ctr"/>
            <a:r>
              <a:rPr lang="es-PR" b="1" dirty="0"/>
              <a:t>MARIA  M. CARTAGENA VEGA #3124</a:t>
            </a:r>
          </a:p>
          <a:p>
            <a:pPr algn="ctr"/>
            <a:r>
              <a:rPr lang="es-PR" b="1" dirty="0"/>
              <a:t>PRACTICA PASTORAL MIN 404</a:t>
            </a:r>
          </a:p>
          <a:p>
            <a:pPr algn="ctr"/>
            <a:r>
              <a:rPr lang="es-PR" b="1" dirty="0"/>
              <a:t>PROFESOR: RAMÓN MELÉNDEZ RIVERA , M.A.</a:t>
            </a:r>
          </a:p>
        </p:txBody>
      </p:sp>
    </p:spTree>
    <p:extLst>
      <p:ext uri="{BB962C8B-B14F-4D97-AF65-F5344CB8AC3E}">
        <p14:creationId xmlns:p14="http://schemas.microsoft.com/office/powerpoint/2010/main" val="39690768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37EC52B-7E95-16AF-45CF-0EFCF347D39B}"/>
              </a:ext>
            </a:extLst>
          </p:cNvPr>
          <p:cNvSpPr>
            <a:spLocks noGrp="1"/>
          </p:cNvSpPr>
          <p:nvPr>
            <p:ph type="title"/>
          </p:nvPr>
        </p:nvSpPr>
        <p:spPr>
          <a:xfrm>
            <a:off x="4419136" y="1020871"/>
            <a:ext cx="6960759" cy="2849671"/>
          </a:xfrm>
        </p:spPr>
        <p:txBody>
          <a:bodyPr vert="horz" lIns="91440" tIns="45720" rIns="91440" bIns="45720" rtlCol="0" anchor="b">
            <a:normAutofit/>
          </a:bodyPr>
          <a:lstStyle/>
          <a:p>
            <a:r>
              <a:rPr lang="es-ES_tradnl" sz="6000" dirty="0">
                <a:solidFill>
                  <a:srgbClr val="FFFFFF"/>
                </a:solidFill>
              </a:rPr>
              <a:t>Actividades durante 8 semanas </a:t>
            </a:r>
          </a:p>
        </p:txBody>
      </p:sp>
    </p:spTree>
    <p:extLst>
      <p:ext uri="{BB962C8B-B14F-4D97-AF65-F5344CB8AC3E}">
        <p14:creationId xmlns:p14="http://schemas.microsoft.com/office/powerpoint/2010/main" val="3516008250"/>
      </p:ext>
    </p:extLst>
  </p:cSld>
  <p:clrMapOvr>
    <a:overrideClrMapping bg1="dk1" tx1="lt1" bg2="dk2" tx2="lt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2"/>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0599575-8541-337B-790C-52B72AA22CF8}"/>
              </a:ext>
            </a:extLst>
          </p:cNvPr>
          <p:cNvSpPr>
            <a:spLocks noGrp="1"/>
          </p:cNvSpPr>
          <p:nvPr>
            <p:ph type="title"/>
          </p:nvPr>
        </p:nvSpPr>
        <p:spPr>
          <a:xfrm>
            <a:off x="531829" y="426876"/>
            <a:ext cx="3263390" cy="2642810"/>
          </a:xfrm>
        </p:spPr>
        <p:txBody>
          <a:bodyPr vert="horz" lIns="91440" tIns="45720" rIns="91440" bIns="45720" rtlCol="0" anchor="ctr">
            <a:normAutofit/>
          </a:bodyPr>
          <a:lstStyle/>
          <a:p>
            <a:pPr>
              <a:lnSpc>
                <a:spcPct val="90000"/>
              </a:lnSpc>
            </a:pPr>
            <a:r>
              <a:rPr lang="es-ES_tradnl" sz="2800" b="1" dirty="0"/>
              <a:t>Evidencia de actividades realizada fotos, videos, </a:t>
            </a:r>
            <a:r>
              <a:rPr lang="es-ES_tradnl" sz="2800" b="1" dirty="0" err="1"/>
              <a:t>etc</a:t>
            </a:r>
            <a:r>
              <a:rPr lang="en-US" sz="2000" dirty="0"/>
              <a:t>.</a:t>
            </a:r>
          </a:p>
        </p:txBody>
      </p:sp>
      <p:pic>
        <p:nvPicPr>
          <p:cNvPr id="8" name="Marcador de contenido 7">
            <a:extLst>
              <a:ext uri="{FF2B5EF4-FFF2-40B4-BE49-F238E27FC236}">
                <a16:creationId xmlns:a16="http://schemas.microsoft.com/office/drawing/2014/main" id="{B5C94E5C-0AF7-03A9-03CD-BDC9B6BA576A}"/>
              </a:ext>
            </a:extLst>
          </p:cNvPr>
          <p:cNvPicPr>
            <a:picLocks noGrp="1" noChangeAspect="1"/>
          </p:cNvPicPr>
          <p:nvPr>
            <p:ph sz="half" idx="2"/>
          </p:nvPr>
        </p:nvPicPr>
        <p:blipFill>
          <a:blip r:embed="rId3"/>
          <a:stretch>
            <a:fillRect/>
          </a:stretch>
        </p:blipFill>
        <p:spPr>
          <a:xfrm>
            <a:off x="8725546" y="379265"/>
            <a:ext cx="3239146" cy="5386103"/>
          </a:xfrm>
          <a:prstGeom prst="roundRect">
            <a:avLst>
              <a:gd name="adj" fmla="val 5453"/>
            </a:avLst>
          </a:prstGeom>
          <a:ln w="50800" cap="sq" cmpd="dbl">
            <a:noFill/>
            <a:miter lim="800000"/>
          </a:ln>
          <a:effectLst/>
        </p:spPr>
      </p:pic>
      <p:pic>
        <p:nvPicPr>
          <p:cNvPr id="10" name="Imagen 9">
            <a:extLst>
              <a:ext uri="{FF2B5EF4-FFF2-40B4-BE49-F238E27FC236}">
                <a16:creationId xmlns:a16="http://schemas.microsoft.com/office/drawing/2014/main" id="{8D0FECDA-7627-8129-ECD6-CAA26893B47E}"/>
              </a:ext>
            </a:extLst>
          </p:cNvPr>
          <p:cNvPicPr>
            <a:picLocks noChangeAspect="1"/>
          </p:cNvPicPr>
          <p:nvPr/>
        </p:nvPicPr>
        <p:blipFill>
          <a:blip r:embed="rId4"/>
          <a:stretch>
            <a:fillRect/>
          </a:stretch>
        </p:blipFill>
        <p:spPr>
          <a:xfrm>
            <a:off x="394832" y="3069686"/>
            <a:ext cx="2876932" cy="3361438"/>
          </a:xfrm>
          <a:prstGeom prst="roundRect">
            <a:avLst>
              <a:gd name="adj" fmla="val 5453"/>
            </a:avLst>
          </a:prstGeom>
          <a:ln w="50800" cap="sq" cmpd="dbl">
            <a:noFill/>
            <a:miter lim="800000"/>
          </a:ln>
          <a:effectLst/>
        </p:spPr>
      </p:pic>
      <p:pic>
        <p:nvPicPr>
          <p:cNvPr id="6" name="Marcador de contenido 5">
            <a:extLst>
              <a:ext uri="{FF2B5EF4-FFF2-40B4-BE49-F238E27FC236}">
                <a16:creationId xmlns:a16="http://schemas.microsoft.com/office/drawing/2014/main" id="{01FF2C5F-03E8-AFFB-A039-FDEF159A22C5}"/>
              </a:ext>
            </a:extLst>
          </p:cNvPr>
          <p:cNvPicPr>
            <a:picLocks noChangeAspect="1"/>
          </p:cNvPicPr>
          <p:nvPr/>
        </p:nvPicPr>
        <p:blipFill>
          <a:blip r:embed="rId5"/>
          <a:stretch>
            <a:fillRect/>
          </a:stretch>
        </p:blipFill>
        <p:spPr>
          <a:xfrm>
            <a:off x="3439563" y="379266"/>
            <a:ext cx="2488638" cy="5386102"/>
          </a:xfrm>
          <a:prstGeom prst="roundRect">
            <a:avLst>
              <a:gd name="adj" fmla="val 5453"/>
            </a:avLst>
          </a:prstGeom>
          <a:ln w="50800" cap="sq" cmpd="dbl">
            <a:noFill/>
            <a:miter lim="800000"/>
          </a:ln>
          <a:effectLst/>
        </p:spPr>
      </p:pic>
      <p:pic>
        <p:nvPicPr>
          <p:cNvPr id="18" name="Imagen 17">
            <a:extLst>
              <a:ext uri="{FF2B5EF4-FFF2-40B4-BE49-F238E27FC236}">
                <a16:creationId xmlns:a16="http://schemas.microsoft.com/office/drawing/2014/main" id="{35BAC785-3591-52A6-A748-984B2F294A74}"/>
              </a:ext>
            </a:extLst>
          </p:cNvPr>
          <p:cNvPicPr>
            <a:picLocks noChangeAspect="1"/>
          </p:cNvPicPr>
          <p:nvPr/>
        </p:nvPicPr>
        <p:blipFill>
          <a:blip r:embed="rId6"/>
          <a:stretch>
            <a:fillRect/>
          </a:stretch>
        </p:blipFill>
        <p:spPr>
          <a:xfrm rot="5400000">
            <a:off x="4673028" y="1849848"/>
            <a:ext cx="5338493" cy="2492549"/>
          </a:xfrm>
          <a:prstGeom prst="rect">
            <a:avLst/>
          </a:prstGeom>
        </p:spPr>
      </p:pic>
    </p:spTree>
    <p:extLst>
      <p:ext uri="{BB962C8B-B14F-4D97-AF65-F5344CB8AC3E}">
        <p14:creationId xmlns:p14="http://schemas.microsoft.com/office/powerpoint/2010/main" val="22523458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2"/>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DCB2C31-EF7E-F394-2DD8-E099231215CA}"/>
              </a:ext>
            </a:extLst>
          </p:cNvPr>
          <p:cNvSpPr>
            <a:spLocks noGrp="1"/>
          </p:cNvSpPr>
          <p:nvPr>
            <p:ph type="title"/>
          </p:nvPr>
        </p:nvSpPr>
        <p:spPr>
          <a:xfrm>
            <a:off x="685800" y="1030288"/>
            <a:ext cx="4785744" cy="1035579"/>
          </a:xfrm>
        </p:spPr>
        <p:txBody>
          <a:bodyPr vert="horz" lIns="91440" tIns="45720" rIns="91440" bIns="45720" rtlCol="0" anchor="ctr">
            <a:normAutofit fontScale="90000"/>
          </a:bodyPr>
          <a:lstStyle/>
          <a:p>
            <a:pPr>
              <a:lnSpc>
                <a:spcPct val="90000"/>
              </a:lnSpc>
            </a:pPr>
            <a:r>
              <a:rPr lang="en-US" sz="3100"/>
              <a:t>Evidencia de actividades (fotos, videos, etc).</a:t>
            </a:r>
          </a:p>
        </p:txBody>
      </p:sp>
      <p:pic>
        <p:nvPicPr>
          <p:cNvPr id="12" name="Marcador de contenido 11">
            <a:extLst>
              <a:ext uri="{FF2B5EF4-FFF2-40B4-BE49-F238E27FC236}">
                <a16:creationId xmlns:a16="http://schemas.microsoft.com/office/drawing/2014/main" id="{39F18418-F458-5ED2-20F2-092902543188}"/>
              </a:ext>
            </a:extLst>
          </p:cNvPr>
          <p:cNvPicPr>
            <a:picLocks noGrp="1" noChangeAspect="1"/>
          </p:cNvPicPr>
          <p:nvPr>
            <p:ph sz="half" idx="1"/>
          </p:nvPr>
        </p:nvPicPr>
        <p:blipFill>
          <a:blip r:embed="rId3"/>
          <a:stretch>
            <a:fillRect/>
          </a:stretch>
        </p:blipFill>
        <p:spPr>
          <a:xfrm>
            <a:off x="685800" y="2178050"/>
            <a:ext cx="1686339" cy="3649662"/>
          </a:xfrm>
        </p:spPr>
      </p:pic>
      <p:pic>
        <p:nvPicPr>
          <p:cNvPr id="8" name="Marcador de contenido 7">
            <a:extLst>
              <a:ext uri="{FF2B5EF4-FFF2-40B4-BE49-F238E27FC236}">
                <a16:creationId xmlns:a16="http://schemas.microsoft.com/office/drawing/2014/main" id="{F5AEF785-A7C4-EEF4-F77B-6037AE0526AE}"/>
              </a:ext>
            </a:extLst>
          </p:cNvPr>
          <p:cNvPicPr>
            <a:picLocks noGrp="1" noChangeAspect="1"/>
          </p:cNvPicPr>
          <p:nvPr>
            <p:ph sz="half" idx="2"/>
          </p:nvPr>
        </p:nvPicPr>
        <p:blipFill>
          <a:blip r:embed="rId4"/>
          <a:stretch>
            <a:fillRect/>
          </a:stretch>
        </p:blipFill>
        <p:spPr>
          <a:xfrm>
            <a:off x="7991367" y="556400"/>
            <a:ext cx="3360436" cy="2281128"/>
          </a:xfrm>
          <a:prstGeom prst="roundRect">
            <a:avLst>
              <a:gd name="adj" fmla="val 7306"/>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pic>
      <p:pic>
        <p:nvPicPr>
          <p:cNvPr id="6" name="Marcador de contenido 5">
            <a:extLst>
              <a:ext uri="{FF2B5EF4-FFF2-40B4-BE49-F238E27FC236}">
                <a16:creationId xmlns:a16="http://schemas.microsoft.com/office/drawing/2014/main" id="{81BED55F-ACB5-6086-A5E9-E3B7DBF89158}"/>
              </a:ext>
            </a:extLst>
          </p:cNvPr>
          <p:cNvPicPr>
            <a:picLocks noChangeAspect="1"/>
          </p:cNvPicPr>
          <p:nvPr/>
        </p:nvPicPr>
        <p:blipFill>
          <a:blip r:embed="rId5"/>
          <a:stretch>
            <a:fillRect/>
          </a:stretch>
        </p:blipFill>
        <p:spPr>
          <a:xfrm rot="5400000">
            <a:off x="5376146" y="573894"/>
            <a:ext cx="2281127" cy="2292439"/>
          </a:xfrm>
          <a:prstGeom prst="roundRect">
            <a:avLst>
              <a:gd name="adj" fmla="val 7306"/>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pic>
      <p:pic>
        <p:nvPicPr>
          <p:cNvPr id="10" name="Imagen 9">
            <a:extLst>
              <a:ext uri="{FF2B5EF4-FFF2-40B4-BE49-F238E27FC236}">
                <a16:creationId xmlns:a16="http://schemas.microsoft.com/office/drawing/2014/main" id="{CDC8167E-B2C5-DBFE-56B8-90E0C1C7F077}"/>
              </a:ext>
            </a:extLst>
          </p:cNvPr>
          <p:cNvPicPr>
            <a:picLocks noChangeAspect="1"/>
          </p:cNvPicPr>
          <p:nvPr/>
        </p:nvPicPr>
        <p:blipFill>
          <a:blip r:embed="rId6"/>
          <a:stretch>
            <a:fillRect/>
          </a:stretch>
        </p:blipFill>
        <p:spPr>
          <a:xfrm>
            <a:off x="5252685" y="3311415"/>
            <a:ext cx="5477363" cy="2464813"/>
          </a:xfrm>
          <a:prstGeom prst="roundRect">
            <a:avLst>
              <a:gd name="adj" fmla="val 7306"/>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pic>
      <p:pic>
        <p:nvPicPr>
          <p:cNvPr id="18" name="Imagen 17">
            <a:extLst>
              <a:ext uri="{FF2B5EF4-FFF2-40B4-BE49-F238E27FC236}">
                <a16:creationId xmlns:a16="http://schemas.microsoft.com/office/drawing/2014/main" id="{C7C1C941-F828-6545-A265-923D88F584C4}"/>
              </a:ext>
            </a:extLst>
          </p:cNvPr>
          <p:cNvPicPr>
            <a:picLocks noChangeAspect="1"/>
          </p:cNvPicPr>
          <p:nvPr/>
        </p:nvPicPr>
        <p:blipFill>
          <a:blip r:embed="rId7"/>
          <a:stretch>
            <a:fillRect/>
          </a:stretch>
        </p:blipFill>
        <p:spPr>
          <a:xfrm>
            <a:off x="3087708" y="2191295"/>
            <a:ext cx="1815951" cy="3649663"/>
          </a:xfrm>
          <a:prstGeom prst="rect">
            <a:avLst/>
          </a:prstGeom>
        </p:spPr>
      </p:pic>
    </p:spTree>
    <p:extLst>
      <p:ext uri="{BB962C8B-B14F-4D97-AF65-F5344CB8AC3E}">
        <p14:creationId xmlns:p14="http://schemas.microsoft.com/office/powerpoint/2010/main" val="42207956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B432922-025C-D4B1-F2F1-82B5ABFDD633}"/>
              </a:ext>
            </a:extLst>
          </p:cNvPr>
          <p:cNvSpPr>
            <a:spLocks noGrp="1"/>
          </p:cNvSpPr>
          <p:nvPr>
            <p:ph type="title"/>
          </p:nvPr>
        </p:nvSpPr>
        <p:spPr>
          <a:xfrm>
            <a:off x="1066800" y="642594"/>
            <a:ext cx="10058400" cy="664450"/>
          </a:xfrm>
        </p:spPr>
        <p:txBody>
          <a:bodyPr>
            <a:normAutofit fontScale="90000"/>
          </a:bodyPr>
          <a:lstStyle/>
          <a:p>
            <a:r>
              <a:rPr lang="es-PR" dirty="0"/>
              <a:t>Evidencia de actividades fotos, videos, etc.</a:t>
            </a:r>
          </a:p>
        </p:txBody>
      </p:sp>
      <p:pic>
        <p:nvPicPr>
          <p:cNvPr id="4" name="Imagen 3">
            <a:extLst>
              <a:ext uri="{FF2B5EF4-FFF2-40B4-BE49-F238E27FC236}">
                <a16:creationId xmlns:a16="http://schemas.microsoft.com/office/drawing/2014/main" id="{8E1921AD-2131-2A8C-4103-B2932674834A}"/>
              </a:ext>
            </a:extLst>
          </p:cNvPr>
          <p:cNvPicPr>
            <a:picLocks noChangeAspect="1"/>
          </p:cNvPicPr>
          <p:nvPr/>
        </p:nvPicPr>
        <p:blipFill>
          <a:blip r:embed="rId2"/>
          <a:stretch>
            <a:fillRect/>
          </a:stretch>
        </p:blipFill>
        <p:spPr>
          <a:xfrm rot="5400000">
            <a:off x="33180" y="1616060"/>
            <a:ext cx="2362913" cy="2213018"/>
          </a:xfrm>
          <a:prstGeom prst="rect">
            <a:avLst/>
          </a:prstGeom>
        </p:spPr>
      </p:pic>
      <p:pic>
        <p:nvPicPr>
          <p:cNvPr id="6" name="Imagen 5">
            <a:extLst>
              <a:ext uri="{FF2B5EF4-FFF2-40B4-BE49-F238E27FC236}">
                <a16:creationId xmlns:a16="http://schemas.microsoft.com/office/drawing/2014/main" id="{201819D9-3A60-284F-E379-48A2491FAFE4}"/>
              </a:ext>
            </a:extLst>
          </p:cNvPr>
          <p:cNvPicPr>
            <a:picLocks noChangeAspect="1"/>
          </p:cNvPicPr>
          <p:nvPr/>
        </p:nvPicPr>
        <p:blipFill>
          <a:blip r:embed="rId3"/>
          <a:stretch>
            <a:fillRect/>
          </a:stretch>
        </p:blipFill>
        <p:spPr>
          <a:xfrm>
            <a:off x="2550015" y="1627036"/>
            <a:ext cx="2601533" cy="2362913"/>
          </a:xfrm>
          <a:prstGeom prst="rect">
            <a:avLst/>
          </a:prstGeom>
        </p:spPr>
      </p:pic>
      <p:pic>
        <p:nvPicPr>
          <p:cNvPr id="8" name="Imagen 7">
            <a:extLst>
              <a:ext uri="{FF2B5EF4-FFF2-40B4-BE49-F238E27FC236}">
                <a16:creationId xmlns:a16="http://schemas.microsoft.com/office/drawing/2014/main" id="{4B5D881D-5156-7534-3029-B7C13F786A24}"/>
              </a:ext>
            </a:extLst>
          </p:cNvPr>
          <p:cNvPicPr>
            <a:picLocks noChangeAspect="1"/>
          </p:cNvPicPr>
          <p:nvPr/>
        </p:nvPicPr>
        <p:blipFill>
          <a:blip r:embed="rId4"/>
          <a:stretch>
            <a:fillRect/>
          </a:stretch>
        </p:blipFill>
        <p:spPr>
          <a:xfrm>
            <a:off x="5380417" y="1627036"/>
            <a:ext cx="3067567" cy="2261434"/>
          </a:xfrm>
          <a:prstGeom prst="rect">
            <a:avLst/>
          </a:prstGeom>
        </p:spPr>
      </p:pic>
      <p:pic>
        <p:nvPicPr>
          <p:cNvPr id="10" name="Imagen 9">
            <a:extLst>
              <a:ext uri="{FF2B5EF4-FFF2-40B4-BE49-F238E27FC236}">
                <a16:creationId xmlns:a16="http://schemas.microsoft.com/office/drawing/2014/main" id="{3622BC1A-2101-B63D-E8EC-E0A9618D5817}"/>
              </a:ext>
            </a:extLst>
          </p:cNvPr>
          <p:cNvPicPr>
            <a:picLocks noChangeAspect="1"/>
          </p:cNvPicPr>
          <p:nvPr/>
        </p:nvPicPr>
        <p:blipFill>
          <a:blip r:embed="rId5"/>
          <a:stretch>
            <a:fillRect/>
          </a:stretch>
        </p:blipFill>
        <p:spPr>
          <a:xfrm rot="5400000">
            <a:off x="8551366" y="1631470"/>
            <a:ext cx="2261435" cy="2080720"/>
          </a:xfrm>
          <a:prstGeom prst="rect">
            <a:avLst/>
          </a:prstGeom>
        </p:spPr>
      </p:pic>
      <p:pic>
        <p:nvPicPr>
          <p:cNvPr id="12" name="Imagen 11">
            <a:extLst>
              <a:ext uri="{FF2B5EF4-FFF2-40B4-BE49-F238E27FC236}">
                <a16:creationId xmlns:a16="http://schemas.microsoft.com/office/drawing/2014/main" id="{7E9F9441-3DDF-B616-D684-77FAA6903333}"/>
              </a:ext>
            </a:extLst>
          </p:cNvPr>
          <p:cNvPicPr>
            <a:picLocks noChangeAspect="1"/>
          </p:cNvPicPr>
          <p:nvPr/>
        </p:nvPicPr>
        <p:blipFill>
          <a:blip r:embed="rId6"/>
          <a:stretch>
            <a:fillRect/>
          </a:stretch>
        </p:blipFill>
        <p:spPr>
          <a:xfrm>
            <a:off x="17689" y="4005504"/>
            <a:ext cx="5584621" cy="2673504"/>
          </a:xfrm>
          <a:prstGeom prst="rect">
            <a:avLst/>
          </a:prstGeom>
        </p:spPr>
      </p:pic>
      <p:pic>
        <p:nvPicPr>
          <p:cNvPr id="14" name="Imagen 13">
            <a:extLst>
              <a:ext uri="{FF2B5EF4-FFF2-40B4-BE49-F238E27FC236}">
                <a16:creationId xmlns:a16="http://schemas.microsoft.com/office/drawing/2014/main" id="{5EA2DB2E-3C80-D159-66DD-8FF40ED208F6}"/>
              </a:ext>
            </a:extLst>
          </p:cNvPr>
          <p:cNvPicPr>
            <a:picLocks noChangeAspect="1"/>
          </p:cNvPicPr>
          <p:nvPr/>
        </p:nvPicPr>
        <p:blipFill>
          <a:blip r:embed="rId7"/>
          <a:stretch>
            <a:fillRect/>
          </a:stretch>
        </p:blipFill>
        <p:spPr>
          <a:xfrm rot="5400000">
            <a:off x="5366397" y="4382372"/>
            <a:ext cx="2600999" cy="1950749"/>
          </a:xfrm>
          <a:prstGeom prst="rect">
            <a:avLst/>
          </a:prstGeom>
        </p:spPr>
      </p:pic>
      <p:pic>
        <p:nvPicPr>
          <p:cNvPr id="16" name="Imagen 15">
            <a:extLst>
              <a:ext uri="{FF2B5EF4-FFF2-40B4-BE49-F238E27FC236}">
                <a16:creationId xmlns:a16="http://schemas.microsoft.com/office/drawing/2014/main" id="{393CB72E-7312-1711-A9B8-054D21917C62}"/>
              </a:ext>
            </a:extLst>
          </p:cNvPr>
          <p:cNvPicPr>
            <a:picLocks noChangeAspect="1"/>
          </p:cNvPicPr>
          <p:nvPr/>
        </p:nvPicPr>
        <p:blipFill>
          <a:blip r:embed="rId8"/>
          <a:stretch>
            <a:fillRect/>
          </a:stretch>
        </p:blipFill>
        <p:spPr>
          <a:xfrm>
            <a:off x="7642271" y="4036616"/>
            <a:ext cx="3296990" cy="2680914"/>
          </a:xfrm>
          <a:prstGeom prst="rect">
            <a:avLst/>
          </a:prstGeom>
        </p:spPr>
      </p:pic>
    </p:spTree>
    <p:extLst>
      <p:ext uri="{BB962C8B-B14F-4D97-AF65-F5344CB8AC3E}">
        <p14:creationId xmlns:p14="http://schemas.microsoft.com/office/powerpoint/2010/main" val="27901929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effectLst/>
      </p:bgPr>
    </p:bg>
    <p:spTree>
      <p:nvGrpSpPr>
        <p:cNvPr id="1" name=""/>
        <p:cNvGrpSpPr/>
        <p:nvPr/>
      </p:nvGrpSpPr>
      <p:grpSpPr>
        <a:xfrm>
          <a:off x="0" y="0"/>
          <a:ext cx="0" cy="0"/>
          <a:chOff x="0" y="0"/>
          <a:chExt cx="0" cy="0"/>
        </a:xfrm>
      </p:grpSpPr>
      <p:sp>
        <p:nvSpPr>
          <p:cNvPr id="50" name="Rectangle 12">
            <a:extLst>
              <a:ext uri="{FF2B5EF4-FFF2-40B4-BE49-F238E27FC236}">
                <a16:creationId xmlns:a16="http://schemas.microsoft.com/office/drawing/2014/main" id="{1F225CE5-47CE-4137-A57A-A2ED33D3F4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PR"/>
          </a:p>
        </p:txBody>
      </p:sp>
      <p:sp>
        <p:nvSpPr>
          <p:cNvPr id="51" name="Rectangle 14">
            <a:extLst>
              <a:ext uri="{FF2B5EF4-FFF2-40B4-BE49-F238E27FC236}">
                <a16:creationId xmlns:a16="http://schemas.microsoft.com/office/drawing/2014/main" id="{A4CDF532-7A31-4FEB-BF8E-5D20B1D82E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es-PR"/>
          </a:p>
        </p:txBody>
      </p:sp>
      <p:sp>
        <p:nvSpPr>
          <p:cNvPr id="52" name="Rectangle 16">
            <a:extLst>
              <a:ext uri="{FF2B5EF4-FFF2-40B4-BE49-F238E27FC236}">
                <a16:creationId xmlns:a16="http://schemas.microsoft.com/office/drawing/2014/main" id="{9D9EF154-55CA-4470-86D7-4444FA7530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txBody>
          <a:bodyPr/>
          <a:lstStyle/>
          <a:p>
            <a:endParaRPr lang="es-PR"/>
          </a:p>
        </p:txBody>
      </p:sp>
      <p:sp>
        <p:nvSpPr>
          <p:cNvPr id="53" name="Rectangle 18">
            <a:extLst>
              <a:ext uri="{FF2B5EF4-FFF2-40B4-BE49-F238E27FC236}">
                <a16:creationId xmlns:a16="http://schemas.microsoft.com/office/drawing/2014/main" id="{92A16D93-C1C4-4950-8D6F-7E066D3EB2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PR"/>
          </a:p>
        </p:txBody>
      </p:sp>
      <p:grpSp>
        <p:nvGrpSpPr>
          <p:cNvPr id="54" name="Group 20">
            <a:extLst>
              <a:ext uri="{FF2B5EF4-FFF2-40B4-BE49-F238E27FC236}">
                <a16:creationId xmlns:a16="http://schemas.microsoft.com/office/drawing/2014/main" id="{4EF3C1DF-62BB-40F4-A85E-95E115F824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828372" y="1267730"/>
            <a:ext cx="1567331" cy="645295"/>
            <a:chOff x="5318306" y="1386268"/>
            <a:chExt cx="1567331" cy="645295"/>
          </a:xfrm>
        </p:grpSpPr>
        <p:cxnSp>
          <p:nvCxnSpPr>
            <p:cNvPr id="22" name="Straight Connector 21">
              <a:extLst>
                <a:ext uri="{FF2B5EF4-FFF2-40B4-BE49-F238E27FC236}">
                  <a16:creationId xmlns:a16="http://schemas.microsoft.com/office/drawing/2014/main" id="{70519E85-2B1A-4392-910B-D3CD6BFFED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BCC2BAC3-B1F6-430E-A9C0-EA922686E62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7378EDAA-DD1F-48C2-9D7A-1A8D91E124E6}"/>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55" name="Rectangle 25">
            <a:extLst>
              <a:ext uri="{FF2B5EF4-FFF2-40B4-BE49-F238E27FC236}">
                <a16:creationId xmlns:a16="http://schemas.microsoft.com/office/drawing/2014/main" id="{5A589C64-6AD7-4D06-9683-BF404566E4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Imagen 3">
            <a:extLst>
              <a:ext uri="{FF2B5EF4-FFF2-40B4-BE49-F238E27FC236}">
                <a16:creationId xmlns:a16="http://schemas.microsoft.com/office/drawing/2014/main" id="{4979380D-BA1F-25EF-ADC0-93483016704F}"/>
              </a:ext>
            </a:extLst>
          </p:cNvPr>
          <p:cNvPicPr>
            <a:picLocks noChangeAspect="1"/>
          </p:cNvPicPr>
          <p:nvPr/>
        </p:nvPicPr>
        <p:blipFill>
          <a:blip r:embed="rId3"/>
          <a:stretch>
            <a:fillRect/>
          </a:stretch>
        </p:blipFill>
        <p:spPr>
          <a:xfrm rot="5400000">
            <a:off x="-232659" y="935847"/>
            <a:ext cx="3220987" cy="2145669"/>
          </a:xfrm>
          <a:prstGeom prst="rect">
            <a:avLst/>
          </a:prstGeom>
        </p:spPr>
      </p:pic>
      <p:pic>
        <p:nvPicPr>
          <p:cNvPr id="8" name="Imagen 7">
            <a:extLst>
              <a:ext uri="{FF2B5EF4-FFF2-40B4-BE49-F238E27FC236}">
                <a16:creationId xmlns:a16="http://schemas.microsoft.com/office/drawing/2014/main" id="{05537C13-D37A-661E-257C-F7062ED6FCD5}"/>
              </a:ext>
            </a:extLst>
          </p:cNvPr>
          <p:cNvPicPr>
            <a:picLocks noChangeAspect="1"/>
          </p:cNvPicPr>
          <p:nvPr/>
        </p:nvPicPr>
        <p:blipFill>
          <a:blip r:embed="rId4"/>
          <a:stretch>
            <a:fillRect/>
          </a:stretch>
        </p:blipFill>
        <p:spPr>
          <a:xfrm>
            <a:off x="2831920" y="398188"/>
            <a:ext cx="2320103" cy="3220987"/>
          </a:xfrm>
          <a:prstGeom prst="rect">
            <a:avLst/>
          </a:prstGeom>
        </p:spPr>
      </p:pic>
      <p:pic>
        <p:nvPicPr>
          <p:cNvPr id="6" name="Imagen 5">
            <a:extLst>
              <a:ext uri="{FF2B5EF4-FFF2-40B4-BE49-F238E27FC236}">
                <a16:creationId xmlns:a16="http://schemas.microsoft.com/office/drawing/2014/main" id="{FBA84653-D2C1-1B1E-619B-18856217B2EA}"/>
              </a:ext>
            </a:extLst>
          </p:cNvPr>
          <p:cNvPicPr>
            <a:picLocks noChangeAspect="1"/>
          </p:cNvPicPr>
          <p:nvPr/>
        </p:nvPicPr>
        <p:blipFill>
          <a:blip r:embed="rId5"/>
          <a:stretch>
            <a:fillRect/>
          </a:stretch>
        </p:blipFill>
        <p:spPr>
          <a:xfrm rot="5400000">
            <a:off x="5124225" y="618663"/>
            <a:ext cx="3220986" cy="2636687"/>
          </a:xfrm>
          <a:prstGeom prst="rect">
            <a:avLst/>
          </a:prstGeom>
        </p:spPr>
      </p:pic>
      <p:sp useBgFill="1">
        <p:nvSpPr>
          <p:cNvPr id="56" name="Rectangle 27">
            <a:extLst>
              <a:ext uri="{FF2B5EF4-FFF2-40B4-BE49-F238E27FC236}">
                <a16:creationId xmlns:a16="http://schemas.microsoft.com/office/drawing/2014/main" id="{AD2ADE36-DD7F-4B93-B120-1AA64CEC9F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12709"/>
            <a:ext cx="12192000" cy="264529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29">
            <a:extLst>
              <a:ext uri="{FF2B5EF4-FFF2-40B4-BE49-F238E27FC236}">
                <a16:creationId xmlns:a16="http://schemas.microsoft.com/office/drawing/2014/main" id="{AFA97630-3020-46D8-B066-A6D9F748F3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 y="4212709"/>
            <a:ext cx="12192000" cy="264529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PR"/>
          </a:p>
        </p:txBody>
      </p:sp>
      <p:sp>
        <p:nvSpPr>
          <p:cNvPr id="58" name="Rectangle 31">
            <a:extLst>
              <a:ext uri="{FF2B5EF4-FFF2-40B4-BE49-F238E27FC236}">
                <a16:creationId xmlns:a16="http://schemas.microsoft.com/office/drawing/2014/main" id="{7C46D1C2-F0BF-4CA8-88FD-9AA3BABE1E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3190" y="4484914"/>
            <a:ext cx="11281609" cy="1915888"/>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es-PR"/>
          </a:p>
        </p:txBody>
      </p:sp>
      <p:sp>
        <p:nvSpPr>
          <p:cNvPr id="59" name="Rectangle 33">
            <a:extLst>
              <a:ext uri="{FF2B5EF4-FFF2-40B4-BE49-F238E27FC236}">
                <a16:creationId xmlns:a16="http://schemas.microsoft.com/office/drawing/2014/main" id="{807178F0-425B-42D9-B1D2-965A0C39EE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6738" y="4637314"/>
            <a:ext cx="10954512" cy="1598720"/>
          </a:xfrm>
          <a:prstGeom prst="rect">
            <a:avLst/>
          </a:prstGeom>
          <a:noFill/>
          <a:ln w="6350" cap="sq" cmpd="sng" algn="ctr">
            <a:solidFill>
              <a:schemeClr val="tx1">
                <a:lumMod val="75000"/>
                <a:lumOff val="25000"/>
              </a:schemeClr>
            </a:solidFill>
            <a:prstDash val="solid"/>
            <a:miter lim="800000"/>
          </a:ln>
          <a:effectLst/>
        </p:spPr>
        <p:txBody>
          <a:bodyPr/>
          <a:lstStyle/>
          <a:p>
            <a:endParaRPr lang="es-PR"/>
          </a:p>
        </p:txBody>
      </p:sp>
      <p:sp>
        <p:nvSpPr>
          <p:cNvPr id="2" name="Título 1">
            <a:extLst>
              <a:ext uri="{FF2B5EF4-FFF2-40B4-BE49-F238E27FC236}">
                <a16:creationId xmlns:a16="http://schemas.microsoft.com/office/drawing/2014/main" id="{FDB477EF-4EF1-A344-F1D7-1C747CD6DA9F}"/>
              </a:ext>
            </a:extLst>
          </p:cNvPr>
          <p:cNvSpPr>
            <a:spLocks noGrp="1"/>
          </p:cNvSpPr>
          <p:nvPr>
            <p:ph type="title"/>
          </p:nvPr>
        </p:nvSpPr>
        <p:spPr>
          <a:xfrm>
            <a:off x="801946" y="4811487"/>
            <a:ext cx="10603150" cy="831013"/>
          </a:xfrm>
        </p:spPr>
        <p:txBody>
          <a:bodyPr vert="horz" lIns="91440" tIns="45720" rIns="91440" bIns="45720" rtlCol="0" anchor="b">
            <a:normAutofit/>
          </a:bodyPr>
          <a:lstStyle/>
          <a:p>
            <a:pPr algn="ctr">
              <a:lnSpc>
                <a:spcPct val="83000"/>
              </a:lnSpc>
            </a:pPr>
            <a:r>
              <a:rPr lang="en-US" sz="5000" cap="all" spc="-100"/>
              <a:t>Actividades durante 8 semana </a:t>
            </a:r>
          </a:p>
        </p:txBody>
      </p:sp>
      <p:pic>
        <p:nvPicPr>
          <p:cNvPr id="12" name="Imagen 11">
            <a:extLst>
              <a:ext uri="{FF2B5EF4-FFF2-40B4-BE49-F238E27FC236}">
                <a16:creationId xmlns:a16="http://schemas.microsoft.com/office/drawing/2014/main" id="{2B3275CC-F8CA-5971-66EC-901C33EB5F8C}"/>
              </a:ext>
            </a:extLst>
          </p:cNvPr>
          <p:cNvPicPr>
            <a:picLocks noChangeAspect="1"/>
          </p:cNvPicPr>
          <p:nvPr/>
        </p:nvPicPr>
        <p:blipFill>
          <a:blip r:embed="rId6"/>
          <a:stretch>
            <a:fillRect/>
          </a:stretch>
        </p:blipFill>
        <p:spPr>
          <a:xfrm rot="5400000">
            <a:off x="8314136" y="432135"/>
            <a:ext cx="3350476" cy="3023603"/>
          </a:xfrm>
          <a:prstGeom prst="rect">
            <a:avLst/>
          </a:prstGeom>
        </p:spPr>
      </p:pic>
    </p:spTree>
    <p:extLst>
      <p:ext uri="{BB962C8B-B14F-4D97-AF65-F5344CB8AC3E}">
        <p14:creationId xmlns:p14="http://schemas.microsoft.com/office/powerpoint/2010/main" val="16872211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5855562-7664-1907-9B52-7FE4E91E8188}"/>
              </a:ext>
            </a:extLst>
          </p:cNvPr>
          <p:cNvSpPr>
            <a:spLocks noGrp="1"/>
          </p:cNvSpPr>
          <p:nvPr>
            <p:ph type="title"/>
          </p:nvPr>
        </p:nvSpPr>
        <p:spPr/>
        <p:txBody>
          <a:bodyPr/>
          <a:lstStyle/>
          <a:p>
            <a:r>
              <a:rPr lang="es-PR" dirty="0"/>
              <a:t>ENSAYO REFLEXION FINAL</a:t>
            </a:r>
          </a:p>
        </p:txBody>
      </p:sp>
      <p:sp>
        <p:nvSpPr>
          <p:cNvPr id="3" name="Marcador de contenido 2">
            <a:extLst>
              <a:ext uri="{FF2B5EF4-FFF2-40B4-BE49-F238E27FC236}">
                <a16:creationId xmlns:a16="http://schemas.microsoft.com/office/drawing/2014/main" id="{D91C7AF8-2EB0-077C-D408-595B45CD14DF}"/>
              </a:ext>
            </a:extLst>
          </p:cNvPr>
          <p:cNvSpPr>
            <a:spLocks noGrp="1"/>
          </p:cNvSpPr>
          <p:nvPr>
            <p:ph idx="1"/>
          </p:nvPr>
        </p:nvSpPr>
        <p:spPr/>
        <p:txBody>
          <a:bodyPr>
            <a:normAutofit/>
          </a:bodyPr>
          <a:lstStyle/>
          <a:p>
            <a:r>
              <a:rPr lang="es-ES_tradnl" dirty="0">
                <a:latin typeface="Times New Roman" panose="02020603050405020304" pitchFamily="18" charset="0"/>
                <a:cs typeface="Times New Roman" panose="02020603050405020304" pitchFamily="18" charset="0"/>
              </a:rPr>
              <a:t>Durante esta 8 semana, he vivido las mejores experiencia de mi vida, soy ministerio de capellanía, y maestra de los capellanes, de mi iglesia y otras denominaciones. Trabajó con la comunidad. Pero sacar es tiempo de preparación para las predicas, y realizar arreglos con los pastores de las otras iglesia fue algo que no lo había  experimentado. Cuando uno trabaja con la comunidad, se le  habla de la palabra, y se oro por ellos, se alimentan y escuchan y luego se le da seguimiento. Pero cuando en verdad me senté y pensé que no solo era trabajar con la comunidad, sino también prepárame como ministro de la iglesia donde yo me congrego; me dio temor, pero Dios le da las herramientas a uno y cuando puede ir donde mi pastor fue un deleite hablar con mi pastor, ver la ayuda que me ofreció, es compromiso así mi persona, escucharme por que yo  esta con temblor, y con muchas dudas, por mi menta pensaba tantas cosas, si era el tiempo, si lo iba hacer bien, en fin con temblor y miedo. Recuerdo que estaba nerviosa porque había que hablar con los otros pastor, o las pastores y recuerdo que al principio cuando hable con una de las pastora me informo que la agenda de ellos estaba llena de compromiso, y recuerdo que mi pastor me pregunto que si ya tenia los días para visitar las iglesia, yo le conteste que no que la agenda estaba llena. Recuerdo que el me digo no te preocupes que esta semana se resuelve todo. </a:t>
            </a:r>
          </a:p>
        </p:txBody>
      </p:sp>
    </p:spTree>
    <p:extLst>
      <p:ext uri="{BB962C8B-B14F-4D97-AF65-F5344CB8AC3E}">
        <p14:creationId xmlns:p14="http://schemas.microsoft.com/office/powerpoint/2010/main" val="20766916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F2E15-0C6E-9134-0FE4-D75585CE95C4}"/>
              </a:ext>
            </a:extLst>
          </p:cNvPr>
          <p:cNvSpPr>
            <a:spLocks noGrp="1"/>
          </p:cNvSpPr>
          <p:nvPr>
            <p:ph type="title"/>
          </p:nvPr>
        </p:nvSpPr>
        <p:spPr/>
        <p:txBody>
          <a:bodyPr/>
          <a:lstStyle/>
          <a:p>
            <a:r>
              <a:rPr lang="es-PR" dirty="0"/>
              <a:t>ENSAYO REFLEXION FINAL</a:t>
            </a:r>
          </a:p>
        </p:txBody>
      </p:sp>
      <p:sp>
        <p:nvSpPr>
          <p:cNvPr id="3" name="Marcador de contenido 2">
            <a:extLst>
              <a:ext uri="{FF2B5EF4-FFF2-40B4-BE49-F238E27FC236}">
                <a16:creationId xmlns:a16="http://schemas.microsoft.com/office/drawing/2014/main" id="{26CBF2FA-5582-F176-ACE5-E446065D0D18}"/>
              </a:ext>
            </a:extLst>
          </p:cNvPr>
          <p:cNvSpPr>
            <a:spLocks noGrp="1"/>
          </p:cNvSpPr>
          <p:nvPr>
            <p:ph idx="1"/>
          </p:nvPr>
        </p:nvSpPr>
        <p:spPr>
          <a:xfrm>
            <a:off x="1066800" y="1713053"/>
            <a:ext cx="10058400" cy="4583575"/>
          </a:xfrm>
        </p:spPr>
        <p:txBody>
          <a:bodyPr>
            <a:noAutofit/>
          </a:bodyPr>
          <a:lstStyle/>
          <a:p>
            <a:r>
              <a:rPr lang="es-ES_tradnl" sz="1600" dirty="0">
                <a:latin typeface="Times New Roman" panose="02020603050405020304" pitchFamily="18" charset="0"/>
                <a:cs typeface="Times New Roman" panose="02020603050405020304" pitchFamily="18" charset="0"/>
              </a:rPr>
              <a:t>Tuve mucho miedo de que no pudiera realizar mis tareas, o mi labor con la universidad. Me siente un poco incomoda ya que los pastores tuvieron que hacer cambios en sus agendas para yo pudiera cumplir con mi compromiso con mis estudios pastorales. Fue de bendiciones todo los ocurrido, pude entender y comprender las responsabilidades, las tareas, la organización y el esfuerzo de cada pastor, pastora, de tener todo en un orden eclesiástico. Pero a la misma vez me siento bendecida a pensar de los inconvenientes que tuve al principio, Dios siempre respalda. Mi primera visita fue en mi iglesia un culto de jubileo donde tuve la oportunidad de exponer la palabra del Señor, fue de bendición, pero con muchos nervios. La segunda salida fue visita la iglesia hija de nuestra iglesia en Junco, fue un jueves me toco llevar un estudio bíblico, el cual se convierto en una hermosa reflexión, y dos personas aceptaron a Cristo en su corazón, (el tema era la dicha del perdón Sal 32:1-11). Y la tercera salida fue la otra iglesia hija de nuestra iglesia en Barranquitas, eso fue la Gloria de Dios; ya que el Espíritu Santo tomo el control de todo, y bajo la Gloria de Dios en la iglesia, y lo que se sentía era el fuego del Espíritu Santo moverse por toda la iglesia esa experiencia fue la que hizo entender y comprender que cuando Dios llama, Dios respalda. Durante estas 8 semanas he estado realizado otros trabajo como maestra de los capellanes, también  asistiendo los lunes para los estudios bíblicos, en una de la iglesia de la comunidad Jesús el camino en Cayey ha sido de mucho aprendiz eso estudios bíblicos, el pastor Elías que da los estudios bíblicos fue alumno del evangelista  Yiye </a:t>
            </a:r>
            <a:r>
              <a:rPr lang="es-ES_tradnl" sz="1600" dirty="0" err="1">
                <a:latin typeface="Times New Roman" panose="02020603050405020304" pitchFamily="18" charset="0"/>
                <a:cs typeface="Times New Roman" panose="02020603050405020304" pitchFamily="18" charset="0"/>
              </a:rPr>
              <a:t>Avila</a:t>
            </a:r>
            <a:r>
              <a:rPr lang="es-ES_tradnl" sz="1600" dirty="0">
                <a:latin typeface="Times New Roman" panose="02020603050405020304" pitchFamily="18" charset="0"/>
                <a:cs typeface="Times New Roman" panose="02020603050405020304" pitchFamily="18" charset="0"/>
              </a:rPr>
              <a:t>, su clases son de bendición. Dio gracias a Dios primero que nada, por estas 8 semana de aprendizaje, han sido de mucho esfuerzo, mucho compromiso con Dios primero, luego con la congregaciones, y comunidades. “</a:t>
            </a:r>
            <a:r>
              <a:rPr lang="es-ES_tradnl" sz="1600" b="1" dirty="0">
                <a:latin typeface="Times New Roman" panose="02020603050405020304" pitchFamily="18" charset="0"/>
                <a:cs typeface="Times New Roman" panose="02020603050405020304" pitchFamily="18" charset="0"/>
              </a:rPr>
              <a:t>Josué 1: 9 dice  “ Mira que te mando que te esfuerces y seas valiente; no temas ni desmayes, porque Jehová tu Dios estará contigo en dondequiera que vayas</a:t>
            </a:r>
            <a:r>
              <a:rPr lang="es-ES_tradnl" sz="1600" dirty="0">
                <a:latin typeface="Times New Roman" panose="02020603050405020304" pitchFamily="18" charset="0"/>
                <a:cs typeface="Times New Roman" panose="02020603050405020304" pitchFamily="18" charset="0"/>
              </a:rPr>
              <a:t>.”. </a:t>
            </a:r>
            <a:r>
              <a:rPr lang="es-ES_tradnl" sz="1600" b="1" dirty="0">
                <a:latin typeface="Times New Roman" panose="02020603050405020304" pitchFamily="18" charset="0"/>
                <a:cs typeface="Times New Roman" panose="02020603050405020304" pitchFamily="18" charset="0"/>
              </a:rPr>
              <a:t>Ebenezer </a:t>
            </a:r>
          </a:p>
        </p:txBody>
      </p:sp>
    </p:spTree>
    <p:extLst>
      <p:ext uri="{BB962C8B-B14F-4D97-AF65-F5344CB8AC3E}">
        <p14:creationId xmlns:p14="http://schemas.microsoft.com/office/powerpoint/2010/main" val="30293733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effectLst/>
      </p:bgPr>
    </p:bg>
    <p:spTree>
      <p:nvGrpSpPr>
        <p:cNvPr id="1" name=""/>
        <p:cNvGrpSpPr/>
        <p:nvPr/>
      </p:nvGrpSpPr>
      <p:grpSpPr>
        <a:xfrm>
          <a:off x="0" y="0"/>
          <a:ext cx="0" cy="0"/>
          <a:chOff x="0" y="0"/>
          <a:chExt cx="0" cy="0"/>
        </a:xfrm>
      </p:grpSpPr>
      <p:sp>
        <p:nvSpPr>
          <p:cNvPr id="87" name="Rectangle 60">
            <a:extLst>
              <a:ext uri="{FF2B5EF4-FFF2-40B4-BE49-F238E27FC236}">
                <a16:creationId xmlns:a16="http://schemas.microsoft.com/office/drawing/2014/main" id="{26F79F82-1252-45D5-B9C3-C4F2B0BA3C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PR"/>
          </a:p>
        </p:txBody>
      </p:sp>
      <p:sp>
        <p:nvSpPr>
          <p:cNvPr id="89" name="Rectangle 62">
            <a:extLst>
              <a:ext uri="{FF2B5EF4-FFF2-40B4-BE49-F238E27FC236}">
                <a16:creationId xmlns:a16="http://schemas.microsoft.com/office/drawing/2014/main" id="{E94D120F-99B4-41EA-B626-9C55D57C7B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es-PR"/>
          </a:p>
        </p:txBody>
      </p:sp>
      <p:sp>
        <p:nvSpPr>
          <p:cNvPr id="91" name="Rectangle 64">
            <a:extLst>
              <a:ext uri="{FF2B5EF4-FFF2-40B4-BE49-F238E27FC236}">
                <a16:creationId xmlns:a16="http://schemas.microsoft.com/office/drawing/2014/main" id="{E52426A7-8271-47C8-9006-BD9DBD52E7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txBody>
          <a:bodyPr/>
          <a:lstStyle/>
          <a:p>
            <a:endParaRPr lang="es-PR"/>
          </a:p>
        </p:txBody>
      </p:sp>
      <p:sp>
        <p:nvSpPr>
          <p:cNvPr id="93" name="Rectangle 66">
            <a:extLst>
              <a:ext uri="{FF2B5EF4-FFF2-40B4-BE49-F238E27FC236}">
                <a16:creationId xmlns:a16="http://schemas.microsoft.com/office/drawing/2014/main" id="{04F92726-8D65-4F06-8243-96CB8CE660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PR"/>
          </a:p>
        </p:txBody>
      </p:sp>
      <p:grpSp>
        <p:nvGrpSpPr>
          <p:cNvPr id="95" name="Group 68">
            <a:extLst>
              <a:ext uri="{FF2B5EF4-FFF2-40B4-BE49-F238E27FC236}">
                <a16:creationId xmlns:a16="http://schemas.microsoft.com/office/drawing/2014/main" id="{4A7F2011-714A-4A00-ABAD-EEF84D92791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828372" y="1267730"/>
            <a:ext cx="1567331" cy="645295"/>
            <a:chOff x="5318306" y="1386268"/>
            <a:chExt cx="1567331" cy="645295"/>
          </a:xfrm>
        </p:grpSpPr>
        <p:cxnSp>
          <p:nvCxnSpPr>
            <p:cNvPr id="70" name="Straight Connector 69">
              <a:extLst>
                <a:ext uri="{FF2B5EF4-FFF2-40B4-BE49-F238E27FC236}">
                  <a16:creationId xmlns:a16="http://schemas.microsoft.com/office/drawing/2014/main" id="{0A065EE9-9615-47E3-8F07-33DE59F69848}"/>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7F21A2FC-0F6E-4381-BAA6-AC50BFBEA72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48821413-03FF-40EC-A08E-856957FA6E7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useBgFill="1">
        <p:nvSpPr>
          <p:cNvPr id="97" name="Rectangle 73">
            <a:extLst>
              <a:ext uri="{FF2B5EF4-FFF2-40B4-BE49-F238E27FC236}">
                <a16:creationId xmlns:a16="http://schemas.microsoft.com/office/drawing/2014/main" id="{8544076A-92C0-449E-A819-4A83F0E0AD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75">
            <a:extLst>
              <a:ext uri="{FF2B5EF4-FFF2-40B4-BE49-F238E27FC236}">
                <a16:creationId xmlns:a16="http://schemas.microsoft.com/office/drawing/2014/main" id="{68044F17-D64E-4780-BB55-15DC87AC95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PR"/>
          </a:p>
        </p:txBody>
      </p:sp>
      <p:sp>
        <p:nvSpPr>
          <p:cNvPr id="99" name="Rectangle 77">
            <a:extLst>
              <a:ext uri="{FF2B5EF4-FFF2-40B4-BE49-F238E27FC236}">
                <a16:creationId xmlns:a16="http://schemas.microsoft.com/office/drawing/2014/main" id="{3B52B89B-E757-44FF-8ABE-4C29BC95D2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3190" y="4004723"/>
            <a:ext cx="11281609" cy="2396079"/>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es-PR"/>
          </a:p>
        </p:txBody>
      </p:sp>
      <p:sp>
        <p:nvSpPr>
          <p:cNvPr id="100" name="Rectangle 79">
            <a:extLst>
              <a:ext uri="{FF2B5EF4-FFF2-40B4-BE49-F238E27FC236}">
                <a16:creationId xmlns:a16="http://schemas.microsoft.com/office/drawing/2014/main" id="{1158AFE0-FDDE-4773-A66F-F4681804CB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6738" y="4169490"/>
            <a:ext cx="10954512" cy="2066544"/>
          </a:xfrm>
          <a:prstGeom prst="rect">
            <a:avLst/>
          </a:prstGeom>
          <a:noFill/>
          <a:ln w="6350" cap="sq" cmpd="sng" algn="ctr">
            <a:solidFill>
              <a:schemeClr val="tx1">
                <a:lumMod val="75000"/>
                <a:lumOff val="25000"/>
              </a:schemeClr>
            </a:solidFill>
            <a:prstDash val="solid"/>
            <a:miter lim="800000"/>
          </a:ln>
          <a:effectLst/>
        </p:spPr>
        <p:txBody>
          <a:bodyPr/>
          <a:lstStyle/>
          <a:p>
            <a:endParaRPr lang="es-PR"/>
          </a:p>
        </p:txBody>
      </p:sp>
      <p:sp>
        <p:nvSpPr>
          <p:cNvPr id="2" name="Título 1">
            <a:extLst>
              <a:ext uri="{FF2B5EF4-FFF2-40B4-BE49-F238E27FC236}">
                <a16:creationId xmlns:a16="http://schemas.microsoft.com/office/drawing/2014/main" id="{9EE07748-2A7B-AB85-6345-30D408E31048}"/>
              </a:ext>
            </a:extLst>
          </p:cNvPr>
          <p:cNvSpPr>
            <a:spLocks noGrp="1"/>
          </p:cNvSpPr>
          <p:nvPr>
            <p:ph type="title"/>
          </p:nvPr>
        </p:nvSpPr>
        <p:spPr>
          <a:xfrm>
            <a:off x="1241170" y="4644082"/>
            <a:ext cx="9732773" cy="951573"/>
          </a:xfrm>
        </p:spPr>
        <p:txBody>
          <a:bodyPr vert="horz" lIns="91440" tIns="45720" rIns="91440" bIns="45720" rtlCol="0" anchor="ctr">
            <a:normAutofit/>
          </a:bodyPr>
          <a:lstStyle/>
          <a:p>
            <a:pPr algn="ctr">
              <a:lnSpc>
                <a:spcPct val="83000"/>
              </a:lnSpc>
            </a:pPr>
            <a:r>
              <a:rPr lang="en-US" sz="3300" cap="all" spc="-100"/>
              <a:t>EVALUACIÓN DEL SUPERVISOR DE PRÁCTICA</a:t>
            </a:r>
          </a:p>
        </p:txBody>
      </p:sp>
      <p:sp>
        <p:nvSpPr>
          <p:cNvPr id="101" name="Round Diagonal Corner Rectangle 42">
            <a:extLst>
              <a:ext uri="{FF2B5EF4-FFF2-40B4-BE49-F238E27FC236}">
                <a16:creationId xmlns:a16="http://schemas.microsoft.com/office/drawing/2014/main" id="{89196FF0-7283-4ACC-96FA-D61EBB5800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1968" y="636678"/>
            <a:ext cx="2599900" cy="3018203"/>
          </a:xfrm>
          <a:prstGeom prst="round2DiagRect">
            <a:avLst>
              <a:gd name="adj1" fmla="val 0"/>
              <a:gd name="adj2" fmla="val 0"/>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rtlCol="0" anchor="ctr"/>
          <a:lstStyle/>
          <a:p>
            <a:pPr algn="ctr"/>
            <a:endParaRPr lang="en-US">
              <a:solidFill>
                <a:schemeClr val="tx1"/>
              </a:solidFill>
            </a:endParaRPr>
          </a:p>
        </p:txBody>
      </p:sp>
      <p:sp>
        <p:nvSpPr>
          <p:cNvPr id="102" name="Round Diagonal Corner Rectangle 38">
            <a:extLst>
              <a:ext uri="{FF2B5EF4-FFF2-40B4-BE49-F238E27FC236}">
                <a16:creationId xmlns:a16="http://schemas.microsoft.com/office/drawing/2014/main" id="{83944826-4223-477A-9822-B10B1F7956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34690" y="636678"/>
            <a:ext cx="2599900" cy="3018203"/>
          </a:xfrm>
          <a:prstGeom prst="round2DiagRect">
            <a:avLst>
              <a:gd name="adj1" fmla="val 0"/>
              <a:gd name="adj2" fmla="val 0"/>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rtlCol="0" anchor="ctr"/>
          <a:lstStyle/>
          <a:p>
            <a:pPr algn="ctr"/>
            <a:endParaRPr lang="en-US">
              <a:solidFill>
                <a:schemeClr val="tx1"/>
              </a:solidFill>
            </a:endParaRPr>
          </a:p>
        </p:txBody>
      </p:sp>
      <p:pic>
        <p:nvPicPr>
          <p:cNvPr id="4" name="Imagen 3">
            <a:extLst>
              <a:ext uri="{FF2B5EF4-FFF2-40B4-BE49-F238E27FC236}">
                <a16:creationId xmlns:a16="http://schemas.microsoft.com/office/drawing/2014/main" id="{55B43FF5-E464-288B-3D85-3C96FDBF3EDB}"/>
              </a:ext>
            </a:extLst>
          </p:cNvPr>
          <p:cNvPicPr>
            <a:picLocks noChangeAspect="1"/>
          </p:cNvPicPr>
          <p:nvPr/>
        </p:nvPicPr>
        <p:blipFill>
          <a:blip r:embed="rId3"/>
          <a:stretch>
            <a:fillRect/>
          </a:stretch>
        </p:blipFill>
        <p:spPr>
          <a:xfrm rot="5400000">
            <a:off x="691547" y="1202961"/>
            <a:ext cx="2544045" cy="1908033"/>
          </a:xfrm>
          <a:prstGeom prst="rect">
            <a:avLst/>
          </a:prstGeom>
        </p:spPr>
      </p:pic>
      <p:sp>
        <p:nvSpPr>
          <p:cNvPr id="86" name="Round Diagonal Corner Rectangle 48">
            <a:extLst>
              <a:ext uri="{FF2B5EF4-FFF2-40B4-BE49-F238E27FC236}">
                <a16:creationId xmlns:a16="http://schemas.microsoft.com/office/drawing/2014/main" id="{12DEB7DE-15F1-4B3D-9E0F-2069DBEF97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57412" y="636678"/>
            <a:ext cx="2599900" cy="3018203"/>
          </a:xfrm>
          <a:prstGeom prst="round2DiagRect">
            <a:avLst>
              <a:gd name="adj1" fmla="val 0"/>
              <a:gd name="adj2" fmla="val 0"/>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rtlCol="0" anchor="ctr"/>
          <a:lstStyle/>
          <a:p>
            <a:pPr algn="ctr"/>
            <a:endParaRPr lang="en-US">
              <a:solidFill>
                <a:schemeClr val="tx1"/>
              </a:solidFill>
            </a:endParaRPr>
          </a:p>
        </p:txBody>
      </p:sp>
      <p:pic>
        <p:nvPicPr>
          <p:cNvPr id="10" name="Imagen 9">
            <a:extLst>
              <a:ext uri="{FF2B5EF4-FFF2-40B4-BE49-F238E27FC236}">
                <a16:creationId xmlns:a16="http://schemas.microsoft.com/office/drawing/2014/main" id="{7FBEF569-3F30-278D-7B00-5D300FE0803A}"/>
              </a:ext>
            </a:extLst>
          </p:cNvPr>
          <p:cNvPicPr>
            <a:picLocks noChangeAspect="1"/>
          </p:cNvPicPr>
          <p:nvPr/>
        </p:nvPicPr>
        <p:blipFill>
          <a:blip r:embed="rId4"/>
          <a:stretch>
            <a:fillRect/>
          </a:stretch>
        </p:blipFill>
        <p:spPr>
          <a:xfrm rot="5400000">
            <a:off x="8848370" y="1022760"/>
            <a:ext cx="2544045" cy="1908033"/>
          </a:xfrm>
          <a:prstGeom prst="rect">
            <a:avLst/>
          </a:prstGeom>
        </p:spPr>
      </p:pic>
      <p:sp>
        <p:nvSpPr>
          <p:cNvPr id="88" name="Round Diagonal Corner Rectangle 45">
            <a:extLst>
              <a:ext uri="{FF2B5EF4-FFF2-40B4-BE49-F238E27FC236}">
                <a16:creationId xmlns:a16="http://schemas.microsoft.com/office/drawing/2014/main" id="{F35B4009-694A-43F9-9095-DC33DDADAE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80133" y="636678"/>
            <a:ext cx="2599900" cy="3018203"/>
          </a:xfrm>
          <a:prstGeom prst="round2DiagRect">
            <a:avLst>
              <a:gd name="adj1" fmla="val 0"/>
              <a:gd name="adj2" fmla="val 0"/>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rtlCol="0" anchor="ctr"/>
          <a:lstStyle/>
          <a:p>
            <a:pPr algn="ctr"/>
            <a:endParaRPr lang="en-US">
              <a:solidFill>
                <a:schemeClr val="tx1"/>
              </a:solidFill>
            </a:endParaRPr>
          </a:p>
        </p:txBody>
      </p:sp>
      <p:sp>
        <p:nvSpPr>
          <p:cNvPr id="90" name="Rectangle 89">
            <a:extLst>
              <a:ext uri="{FF2B5EF4-FFF2-40B4-BE49-F238E27FC236}">
                <a16:creationId xmlns:a16="http://schemas.microsoft.com/office/drawing/2014/main" id="{858EC268-7E7F-414D-AE1B-93A49225A9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3983624"/>
            <a:ext cx="1920240" cy="50789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PR"/>
          </a:p>
        </p:txBody>
      </p:sp>
      <p:cxnSp>
        <p:nvCxnSpPr>
          <p:cNvPr id="92" name="Straight Connector 91">
            <a:extLst>
              <a:ext uri="{FF2B5EF4-FFF2-40B4-BE49-F238E27FC236}">
                <a16:creationId xmlns:a16="http://schemas.microsoft.com/office/drawing/2014/main" id="{87E9205B-2CD7-47B5-820B-5BC56D5450A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3983623"/>
            <a:ext cx="0" cy="429768"/>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FD3102E6-5C91-46FA-977F-B9934E44EC5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941820" y="3983623"/>
            <a:ext cx="0" cy="429768"/>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83506397-B724-48F8-96C8-1C207622702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4411199"/>
            <a:ext cx="1691640"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pic>
        <p:nvPicPr>
          <p:cNvPr id="12" name="Imagen 11">
            <a:extLst>
              <a:ext uri="{FF2B5EF4-FFF2-40B4-BE49-F238E27FC236}">
                <a16:creationId xmlns:a16="http://schemas.microsoft.com/office/drawing/2014/main" id="{AB5E03A5-E25E-BB49-24A9-1C4DF1CFE07E}"/>
              </a:ext>
            </a:extLst>
          </p:cNvPr>
          <p:cNvPicPr>
            <a:picLocks noChangeAspect="1"/>
          </p:cNvPicPr>
          <p:nvPr/>
        </p:nvPicPr>
        <p:blipFill>
          <a:blip r:embed="rId5"/>
          <a:stretch>
            <a:fillRect/>
          </a:stretch>
        </p:blipFill>
        <p:spPr>
          <a:xfrm rot="5400000">
            <a:off x="3063432" y="856657"/>
            <a:ext cx="3260927" cy="2518413"/>
          </a:xfrm>
          <a:prstGeom prst="rect">
            <a:avLst/>
          </a:prstGeom>
        </p:spPr>
      </p:pic>
      <p:pic>
        <p:nvPicPr>
          <p:cNvPr id="14" name="Imagen 13">
            <a:extLst>
              <a:ext uri="{FF2B5EF4-FFF2-40B4-BE49-F238E27FC236}">
                <a16:creationId xmlns:a16="http://schemas.microsoft.com/office/drawing/2014/main" id="{9AD812CE-37B9-CC2A-8B56-6932A865FD92}"/>
              </a:ext>
            </a:extLst>
          </p:cNvPr>
          <p:cNvPicPr>
            <a:picLocks noChangeAspect="1"/>
          </p:cNvPicPr>
          <p:nvPr/>
        </p:nvPicPr>
        <p:blipFill>
          <a:blip r:embed="rId6"/>
          <a:stretch>
            <a:fillRect/>
          </a:stretch>
        </p:blipFill>
        <p:spPr>
          <a:xfrm rot="5400000">
            <a:off x="5736869" y="810113"/>
            <a:ext cx="3364344" cy="2599900"/>
          </a:xfrm>
          <a:prstGeom prst="rect">
            <a:avLst/>
          </a:prstGeom>
        </p:spPr>
      </p:pic>
      <p:pic>
        <p:nvPicPr>
          <p:cNvPr id="18" name="Imagen 17">
            <a:extLst>
              <a:ext uri="{FF2B5EF4-FFF2-40B4-BE49-F238E27FC236}">
                <a16:creationId xmlns:a16="http://schemas.microsoft.com/office/drawing/2014/main" id="{E5FDA610-3433-CC7A-5649-A945D52D2A43}"/>
              </a:ext>
            </a:extLst>
          </p:cNvPr>
          <p:cNvPicPr>
            <a:picLocks noChangeAspect="1"/>
          </p:cNvPicPr>
          <p:nvPr/>
        </p:nvPicPr>
        <p:blipFill>
          <a:blip r:embed="rId4"/>
          <a:stretch>
            <a:fillRect/>
          </a:stretch>
        </p:blipFill>
        <p:spPr>
          <a:xfrm rot="5400000">
            <a:off x="8464682" y="853573"/>
            <a:ext cx="3364346" cy="2641929"/>
          </a:xfrm>
          <a:prstGeom prst="rect">
            <a:avLst/>
          </a:prstGeom>
        </p:spPr>
      </p:pic>
    </p:spTree>
    <p:extLst>
      <p:ext uri="{BB962C8B-B14F-4D97-AF65-F5344CB8AC3E}">
        <p14:creationId xmlns:p14="http://schemas.microsoft.com/office/powerpoint/2010/main" val="34398272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730E2E4-7D88-703E-1539-0231EB3307A9}"/>
              </a:ext>
            </a:extLst>
          </p:cNvPr>
          <p:cNvSpPr>
            <a:spLocks noGrp="1"/>
          </p:cNvSpPr>
          <p:nvPr>
            <p:ph type="title"/>
          </p:nvPr>
        </p:nvSpPr>
        <p:spPr/>
        <p:txBody>
          <a:bodyPr>
            <a:normAutofit fontScale="90000"/>
          </a:bodyPr>
          <a:lstStyle/>
          <a:p>
            <a:pPr algn="ctr"/>
            <a:r>
              <a:rPr lang="es-ES_tradnl"/>
              <a:t>AUTOEVALUACIÓN DEL ESTUDIANTE PRACTICANTE</a:t>
            </a:r>
            <a:endParaRPr lang="es-ES_tradnl" dirty="0"/>
          </a:p>
        </p:txBody>
      </p:sp>
      <p:pic>
        <p:nvPicPr>
          <p:cNvPr id="4" name="Imagen 3">
            <a:extLst>
              <a:ext uri="{FF2B5EF4-FFF2-40B4-BE49-F238E27FC236}">
                <a16:creationId xmlns:a16="http://schemas.microsoft.com/office/drawing/2014/main" id="{0215A08E-DEBD-FFD4-5310-523FF992E68F}"/>
              </a:ext>
            </a:extLst>
          </p:cNvPr>
          <p:cNvPicPr>
            <a:picLocks noChangeAspect="1"/>
          </p:cNvPicPr>
          <p:nvPr/>
        </p:nvPicPr>
        <p:blipFill>
          <a:blip r:embed="rId2"/>
          <a:stretch>
            <a:fillRect/>
          </a:stretch>
        </p:blipFill>
        <p:spPr>
          <a:xfrm rot="5400000">
            <a:off x="-217622" y="3137438"/>
            <a:ext cx="3897824" cy="2923368"/>
          </a:xfrm>
          <a:prstGeom prst="rect">
            <a:avLst/>
          </a:prstGeom>
        </p:spPr>
      </p:pic>
      <p:pic>
        <p:nvPicPr>
          <p:cNvPr id="6" name="Imagen 5">
            <a:extLst>
              <a:ext uri="{FF2B5EF4-FFF2-40B4-BE49-F238E27FC236}">
                <a16:creationId xmlns:a16="http://schemas.microsoft.com/office/drawing/2014/main" id="{DEA2F9FE-B68C-FBB8-872E-AF7C944A603D}"/>
              </a:ext>
            </a:extLst>
          </p:cNvPr>
          <p:cNvPicPr>
            <a:picLocks noChangeAspect="1"/>
          </p:cNvPicPr>
          <p:nvPr/>
        </p:nvPicPr>
        <p:blipFill>
          <a:blip r:embed="rId3"/>
          <a:stretch>
            <a:fillRect/>
          </a:stretch>
        </p:blipFill>
        <p:spPr>
          <a:xfrm rot="5400000">
            <a:off x="2582081" y="3137437"/>
            <a:ext cx="3897823" cy="2923370"/>
          </a:xfrm>
          <a:prstGeom prst="rect">
            <a:avLst/>
          </a:prstGeom>
        </p:spPr>
      </p:pic>
      <p:pic>
        <p:nvPicPr>
          <p:cNvPr id="8" name="Imagen 7">
            <a:extLst>
              <a:ext uri="{FF2B5EF4-FFF2-40B4-BE49-F238E27FC236}">
                <a16:creationId xmlns:a16="http://schemas.microsoft.com/office/drawing/2014/main" id="{74AA4A32-41BE-09D5-5B34-FC74F49DBB82}"/>
              </a:ext>
            </a:extLst>
          </p:cNvPr>
          <p:cNvPicPr>
            <a:picLocks noChangeAspect="1"/>
          </p:cNvPicPr>
          <p:nvPr/>
        </p:nvPicPr>
        <p:blipFill>
          <a:blip r:embed="rId4"/>
          <a:stretch>
            <a:fillRect/>
          </a:stretch>
        </p:blipFill>
        <p:spPr>
          <a:xfrm rot="5400000">
            <a:off x="5505450" y="3137438"/>
            <a:ext cx="3897823" cy="2923367"/>
          </a:xfrm>
          <a:prstGeom prst="rect">
            <a:avLst/>
          </a:prstGeom>
        </p:spPr>
      </p:pic>
      <p:pic>
        <p:nvPicPr>
          <p:cNvPr id="10" name="Imagen 9">
            <a:extLst>
              <a:ext uri="{FF2B5EF4-FFF2-40B4-BE49-F238E27FC236}">
                <a16:creationId xmlns:a16="http://schemas.microsoft.com/office/drawing/2014/main" id="{4C360B85-5935-C032-5127-B7835A27E5A3}"/>
              </a:ext>
            </a:extLst>
          </p:cNvPr>
          <p:cNvPicPr>
            <a:picLocks noChangeAspect="1"/>
          </p:cNvPicPr>
          <p:nvPr/>
        </p:nvPicPr>
        <p:blipFill>
          <a:blip r:embed="rId5"/>
          <a:stretch>
            <a:fillRect/>
          </a:stretch>
        </p:blipFill>
        <p:spPr>
          <a:xfrm rot="5400000">
            <a:off x="8511800" y="3137437"/>
            <a:ext cx="3897824" cy="2923368"/>
          </a:xfrm>
          <a:prstGeom prst="rect">
            <a:avLst/>
          </a:prstGeom>
        </p:spPr>
      </p:pic>
    </p:spTree>
    <p:extLst>
      <p:ext uri="{BB962C8B-B14F-4D97-AF65-F5344CB8AC3E}">
        <p14:creationId xmlns:p14="http://schemas.microsoft.com/office/powerpoint/2010/main" val="36676247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effectLst/>
      </p:bgPr>
    </p:bg>
    <p:spTree>
      <p:nvGrpSpPr>
        <p:cNvPr id="1" name=""/>
        <p:cNvGrpSpPr/>
        <p:nvPr/>
      </p:nvGrpSpPr>
      <p:grpSpPr>
        <a:xfrm>
          <a:off x="0" y="0"/>
          <a:ext cx="0" cy="0"/>
          <a:chOff x="0" y="0"/>
          <a:chExt cx="0" cy="0"/>
        </a:xfrm>
      </p:grpSpPr>
      <p:sp>
        <p:nvSpPr>
          <p:cNvPr id="72" name="Rectangle 45">
            <a:extLst>
              <a:ext uri="{FF2B5EF4-FFF2-40B4-BE49-F238E27FC236}">
                <a16:creationId xmlns:a16="http://schemas.microsoft.com/office/drawing/2014/main" id="{1B5D6631-F74B-410E-B60D-7C97D6D770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PR"/>
          </a:p>
        </p:txBody>
      </p:sp>
      <p:sp>
        <p:nvSpPr>
          <p:cNvPr id="74" name="Rectangle 47">
            <a:extLst>
              <a:ext uri="{FF2B5EF4-FFF2-40B4-BE49-F238E27FC236}">
                <a16:creationId xmlns:a16="http://schemas.microsoft.com/office/drawing/2014/main" id="{6F300CB1-0412-47A2-BA30-07135C98E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es-PR"/>
          </a:p>
        </p:txBody>
      </p:sp>
      <p:sp>
        <p:nvSpPr>
          <p:cNvPr id="76" name="Rectangle 49">
            <a:extLst>
              <a:ext uri="{FF2B5EF4-FFF2-40B4-BE49-F238E27FC236}">
                <a16:creationId xmlns:a16="http://schemas.microsoft.com/office/drawing/2014/main" id="{C1AC820A-F7A7-46F3-933A-2CCC7201D3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txBody>
          <a:bodyPr/>
          <a:lstStyle/>
          <a:p>
            <a:endParaRPr lang="es-PR"/>
          </a:p>
        </p:txBody>
      </p:sp>
      <p:sp>
        <p:nvSpPr>
          <p:cNvPr id="77" name="Rectangle 51">
            <a:extLst>
              <a:ext uri="{FF2B5EF4-FFF2-40B4-BE49-F238E27FC236}">
                <a16:creationId xmlns:a16="http://schemas.microsoft.com/office/drawing/2014/main" id="{8DAFCA3D-277C-4C06-BC17-5108F3A700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PR"/>
          </a:p>
        </p:txBody>
      </p:sp>
      <p:grpSp>
        <p:nvGrpSpPr>
          <p:cNvPr id="78" name="Group 53">
            <a:extLst>
              <a:ext uri="{FF2B5EF4-FFF2-40B4-BE49-F238E27FC236}">
                <a16:creationId xmlns:a16="http://schemas.microsoft.com/office/drawing/2014/main" id="{5457DF47-900A-447E-9B61-2B94B749506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828372" y="1267730"/>
            <a:ext cx="1567331" cy="645295"/>
            <a:chOff x="5318306" y="1386268"/>
            <a:chExt cx="1567331" cy="645295"/>
          </a:xfrm>
        </p:grpSpPr>
        <p:cxnSp>
          <p:nvCxnSpPr>
            <p:cNvPr id="55" name="Straight Connector 54">
              <a:extLst>
                <a:ext uri="{FF2B5EF4-FFF2-40B4-BE49-F238E27FC236}">
                  <a16:creationId xmlns:a16="http://schemas.microsoft.com/office/drawing/2014/main" id="{84772325-EEFF-4BA8-841C-29A78A2E43FE}"/>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AD3094C5-7785-41DD-B095-217D26651E5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ED3CF66E-289D-4AB8-85D9-C0B9AE18B603}"/>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79" name="Rectangle 58">
            <a:extLst>
              <a:ext uri="{FF2B5EF4-FFF2-40B4-BE49-F238E27FC236}">
                <a16:creationId xmlns:a16="http://schemas.microsoft.com/office/drawing/2014/main" id="{88AD58F8-A25B-4E55-9B70-759019A69F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a:endParaRPr lang="en-US"/>
          </a:p>
        </p:txBody>
      </p:sp>
      <p:sp>
        <p:nvSpPr>
          <p:cNvPr id="80" name="Rectangle 60">
            <a:extLst>
              <a:ext uri="{FF2B5EF4-FFF2-40B4-BE49-F238E27FC236}">
                <a16:creationId xmlns:a16="http://schemas.microsoft.com/office/drawing/2014/main" id="{A6FC0FAB-C447-4AF0-B2F8-1A6656A7C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PR"/>
          </a:p>
        </p:txBody>
      </p:sp>
      <p:sp>
        <p:nvSpPr>
          <p:cNvPr id="81" name="Rectangle 62">
            <a:extLst>
              <a:ext uri="{FF2B5EF4-FFF2-40B4-BE49-F238E27FC236}">
                <a16:creationId xmlns:a16="http://schemas.microsoft.com/office/drawing/2014/main" id="{91E7DCD7-3AC5-4E2C-8260-56291A8985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66" y="0"/>
            <a:ext cx="6758734"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64">
            <a:extLst>
              <a:ext uri="{FF2B5EF4-FFF2-40B4-BE49-F238E27FC236}">
                <a16:creationId xmlns:a16="http://schemas.microsoft.com/office/drawing/2014/main" id="{85C10AE8-8663-498F-85C5-BFE154BB63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91973" y="643464"/>
            <a:ext cx="4143830" cy="5566305"/>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es-PR"/>
          </a:p>
        </p:txBody>
      </p:sp>
      <p:sp>
        <p:nvSpPr>
          <p:cNvPr id="83" name="Rectangle 66">
            <a:extLst>
              <a:ext uri="{FF2B5EF4-FFF2-40B4-BE49-F238E27FC236}">
                <a16:creationId xmlns:a16="http://schemas.microsoft.com/office/drawing/2014/main" id="{A32DB11C-F5A8-4100-B4A3-1363129E5F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7364" y="806860"/>
            <a:ext cx="3813048" cy="5239512"/>
          </a:xfrm>
          <a:prstGeom prst="rect">
            <a:avLst/>
          </a:prstGeom>
          <a:noFill/>
          <a:ln w="6350" cap="sq" cmpd="sng" algn="ctr">
            <a:solidFill>
              <a:schemeClr val="tx1">
                <a:lumMod val="75000"/>
                <a:lumOff val="25000"/>
              </a:schemeClr>
            </a:solidFill>
            <a:prstDash val="solid"/>
            <a:miter lim="800000"/>
          </a:ln>
          <a:effectLst/>
        </p:spPr>
        <p:txBody>
          <a:bodyPr/>
          <a:lstStyle/>
          <a:p>
            <a:endParaRPr lang="es-PR"/>
          </a:p>
        </p:txBody>
      </p:sp>
      <p:sp>
        <p:nvSpPr>
          <p:cNvPr id="2" name="Título 1">
            <a:extLst>
              <a:ext uri="{FF2B5EF4-FFF2-40B4-BE49-F238E27FC236}">
                <a16:creationId xmlns:a16="http://schemas.microsoft.com/office/drawing/2014/main" id="{0B70416D-2AF7-CFB4-9D58-4DA58A22281E}"/>
              </a:ext>
            </a:extLst>
          </p:cNvPr>
          <p:cNvSpPr>
            <a:spLocks noGrp="1"/>
          </p:cNvSpPr>
          <p:nvPr>
            <p:ph type="title"/>
          </p:nvPr>
        </p:nvSpPr>
        <p:spPr>
          <a:xfrm>
            <a:off x="7957225" y="1549135"/>
            <a:ext cx="2978281" cy="3135379"/>
          </a:xfrm>
        </p:spPr>
        <p:txBody>
          <a:bodyPr vert="horz" lIns="91440" tIns="45720" rIns="91440" bIns="45720" rtlCol="0" anchor="ctr">
            <a:normAutofit/>
          </a:bodyPr>
          <a:lstStyle/>
          <a:p>
            <a:pPr algn="ctr">
              <a:lnSpc>
                <a:spcPct val="83000"/>
              </a:lnSpc>
            </a:pPr>
            <a:r>
              <a:rPr lang="en-US" cap="all" spc="-100"/>
              <a:t>El BUEN PASTOR</a:t>
            </a:r>
          </a:p>
        </p:txBody>
      </p:sp>
      <p:sp>
        <p:nvSpPr>
          <p:cNvPr id="10" name="Content Placeholder 9">
            <a:extLst>
              <a:ext uri="{FF2B5EF4-FFF2-40B4-BE49-F238E27FC236}">
                <a16:creationId xmlns:a16="http://schemas.microsoft.com/office/drawing/2014/main" id="{B34449B2-C6DA-DD7C-4C47-0E169B291621}"/>
              </a:ext>
            </a:extLst>
          </p:cNvPr>
          <p:cNvSpPr>
            <a:spLocks noGrp="1"/>
          </p:cNvSpPr>
          <p:nvPr>
            <p:ph idx="1"/>
          </p:nvPr>
        </p:nvSpPr>
        <p:spPr>
          <a:xfrm>
            <a:off x="7957225" y="4708186"/>
            <a:ext cx="2978282" cy="992223"/>
          </a:xfrm>
        </p:spPr>
        <p:txBody>
          <a:bodyPr vert="horz" lIns="91440" tIns="45720" rIns="91440" bIns="45720" rtlCol="0">
            <a:normAutofit/>
          </a:bodyPr>
          <a:lstStyle/>
          <a:p>
            <a:pPr marL="0" indent="0" algn="ctr">
              <a:spcBef>
                <a:spcPts val="0"/>
              </a:spcBef>
              <a:spcAft>
                <a:spcPts val="600"/>
              </a:spcAft>
              <a:buNone/>
            </a:pPr>
            <a:r>
              <a:rPr lang="en-US" sz="1400" b="1" i="1" spc="80" dirty="0">
                <a:latin typeface="American Typewriter" panose="02090604020004020304" pitchFamily="18" charset="77"/>
              </a:rPr>
              <a:t>SALMO 23:1</a:t>
            </a:r>
          </a:p>
          <a:p>
            <a:pPr marL="0" indent="0" algn="ctr">
              <a:spcBef>
                <a:spcPts val="0"/>
              </a:spcBef>
              <a:spcAft>
                <a:spcPts val="600"/>
              </a:spcAft>
              <a:buNone/>
            </a:pPr>
            <a:r>
              <a:rPr lang="en-US" sz="1400" b="1" i="1" spc="80" dirty="0">
                <a:latin typeface="American Typewriter" panose="02090604020004020304" pitchFamily="18" charset="77"/>
              </a:rPr>
              <a:t>JEHOVÁ ES MI PASTOR; NADA ME FALTARÁ </a:t>
            </a:r>
          </a:p>
        </p:txBody>
      </p:sp>
      <p:pic>
        <p:nvPicPr>
          <p:cNvPr id="5" name="Marcador de contenido 4">
            <a:extLst>
              <a:ext uri="{FF2B5EF4-FFF2-40B4-BE49-F238E27FC236}">
                <a16:creationId xmlns:a16="http://schemas.microsoft.com/office/drawing/2014/main" id="{6E47D8B9-7380-C6A4-E71F-A03115D4BB74}"/>
              </a:ext>
            </a:extLst>
          </p:cNvPr>
          <p:cNvPicPr>
            <a:picLocks noChangeAspect="1"/>
          </p:cNvPicPr>
          <p:nvPr/>
        </p:nvPicPr>
        <p:blipFill rotWithShape="1">
          <a:blip r:embed="rId3">
            <a:extLst>
              <a:ext uri="{837473B0-CC2E-450A-ABE3-18F120FF3D39}">
                <a1611:picAttrSrcUrl xmlns:a1611="http://schemas.microsoft.com/office/drawing/2016/11/main" r:id="rId4"/>
              </a:ext>
            </a:extLst>
          </a:blip>
          <a:srcRect r="18198" b="2"/>
          <a:stretch/>
        </p:blipFill>
        <p:spPr>
          <a:xfrm>
            <a:off x="643192" y="645106"/>
            <a:ext cx="5451627" cy="5564663"/>
          </a:xfrm>
          <a:prstGeom prst="rect">
            <a:avLst/>
          </a:prstGeom>
        </p:spPr>
      </p:pic>
      <p:sp>
        <p:nvSpPr>
          <p:cNvPr id="84" name="Rectangle 68">
            <a:extLst>
              <a:ext uri="{FF2B5EF4-FFF2-40B4-BE49-F238E27FC236}">
                <a16:creationId xmlns:a16="http://schemas.microsoft.com/office/drawing/2014/main" id="{42A565BD-1766-4317-876F-8C88B84DC0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503768" y="640856"/>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PR"/>
          </a:p>
        </p:txBody>
      </p:sp>
      <p:cxnSp>
        <p:nvCxnSpPr>
          <p:cNvPr id="71" name="Straight Connector 70">
            <a:extLst>
              <a:ext uri="{FF2B5EF4-FFF2-40B4-BE49-F238E27FC236}">
                <a16:creationId xmlns:a16="http://schemas.microsoft.com/office/drawing/2014/main" id="{AB88B546-B69B-4542-AEA9-870C56B75CE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618068" y="640855"/>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4641C125-D090-4512-84D4-62C8284A5A1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0309708" y="640855"/>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BAF1C18B-2ECB-4214-8EB8-96470842B1D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618068" y="1286150"/>
            <a:ext cx="1691640"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6" name="CuadroTexto 5">
            <a:extLst>
              <a:ext uri="{FF2B5EF4-FFF2-40B4-BE49-F238E27FC236}">
                <a16:creationId xmlns:a16="http://schemas.microsoft.com/office/drawing/2014/main" id="{94943778-FD3C-9456-7F54-DBC719BDB5B7}"/>
              </a:ext>
            </a:extLst>
          </p:cNvPr>
          <p:cNvSpPr txBox="1"/>
          <p:nvPr/>
        </p:nvSpPr>
        <p:spPr>
          <a:xfrm>
            <a:off x="3103294" y="6009714"/>
            <a:ext cx="2991525" cy="200055"/>
          </a:xfrm>
          <a:prstGeom prst="rect">
            <a:avLst/>
          </a:prstGeom>
          <a:solidFill>
            <a:srgbClr val="000000"/>
          </a:solidFill>
        </p:spPr>
        <p:txBody>
          <a:bodyPr wrap="none" rtlCol="0">
            <a:spAutoFit/>
          </a:bodyPr>
          <a:lstStyle/>
          <a:p>
            <a:pPr algn="r">
              <a:spcAft>
                <a:spcPts val="600"/>
              </a:spcAft>
            </a:pPr>
            <a:r>
              <a:rPr lang="es-PR" sz="700">
                <a:solidFill>
                  <a:srgbClr val="FFFFFF"/>
                </a:solidFill>
                <a:hlinkClick r:id="rId4" tooltip="https://graciasmedallamilagrosa.blogspot.com/2018/04/oracion-jesus-el-buen-pastor.html">
                  <a:extLst>
                    <a:ext uri="{A12FA001-AC4F-418D-AE19-62706E023703}">
                      <ahyp:hlinkClr xmlns:ahyp="http://schemas.microsoft.com/office/drawing/2018/hyperlinkcolor" val="tx"/>
                    </a:ext>
                  </a:extLst>
                </a:hlinkClick>
              </a:rPr>
              <a:t>Esta foto</a:t>
            </a:r>
            <a:r>
              <a:rPr lang="es-PR" sz="700">
                <a:solidFill>
                  <a:srgbClr val="FFFFFF"/>
                </a:solidFill>
              </a:rPr>
              <a:t> de Autor desconocido está bajo licencia </a:t>
            </a:r>
            <a:r>
              <a:rPr lang="es-PR" sz="700">
                <a:solidFill>
                  <a:srgbClr val="FFFFFF"/>
                </a:solidFill>
                <a:hlinkClick r:id="rId5" tooltip="https://creativecommons.org/licenses/by-nc-sa/3.0/">
                  <a:extLst>
                    <a:ext uri="{A12FA001-AC4F-418D-AE19-62706E023703}">
                      <ahyp:hlinkClr xmlns:ahyp="http://schemas.microsoft.com/office/drawing/2018/hyperlinkcolor" val="tx"/>
                    </a:ext>
                  </a:extLst>
                </a:hlinkClick>
              </a:rPr>
              <a:t>CC BY-SA-NC</a:t>
            </a:r>
            <a:endParaRPr lang="es-PR" sz="700">
              <a:solidFill>
                <a:srgbClr val="FFFFFF"/>
              </a:solidFill>
            </a:endParaRPr>
          </a:p>
        </p:txBody>
      </p:sp>
    </p:spTree>
    <p:extLst>
      <p:ext uri="{BB962C8B-B14F-4D97-AF65-F5344CB8AC3E}">
        <p14:creationId xmlns:p14="http://schemas.microsoft.com/office/powerpoint/2010/main" val="3050706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25E02D4E-1EB0-447A-D1F7-64900DB832EF}"/>
              </a:ext>
            </a:extLst>
          </p:cNvPr>
          <p:cNvSpPr txBox="1"/>
          <p:nvPr/>
        </p:nvSpPr>
        <p:spPr>
          <a:xfrm>
            <a:off x="1736202" y="729205"/>
            <a:ext cx="8900931" cy="5438925"/>
          </a:xfrm>
          <a:prstGeom prst="rect">
            <a:avLst/>
          </a:prstGeom>
          <a:noFill/>
        </p:spPr>
        <p:txBody>
          <a:bodyPr wrap="square">
            <a:spAutoFit/>
          </a:bodyPr>
          <a:lstStyle/>
          <a:p>
            <a:pPr algn="ctr">
              <a:lnSpc>
                <a:spcPct val="200000"/>
              </a:lnSpc>
            </a:pPr>
            <a:r>
              <a:rPr lang="es-ES_tradnl" sz="1600" b="1" dirty="0">
                <a:effectLst/>
                <a:latin typeface="Times New Roman" panose="02020603050405020304" pitchFamily="18" charset="0"/>
                <a:ea typeface="Calibri" panose="020F0502020204030204" pitchFamily="34" charset="0"/>
                <a:cs typeface="Times New Roman" panose="02020603050405020304" pitchFamily="18" charset="0"/>
              </a:rPr>
              <a:t>UNIVERSIDAD TEOLÓGICA DEL CARIBE </a:t>
            </a:r>
            <a:endParaRPr lang="es-PR" sz="1600" b="1"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200000"/>
              </a:lnSpc>
            </a:pPr>
            <a:r>
              <a:rPr lang="es-ES_tradnl" sz="1600" b="1" dirty="0">
                <a:latin typeface="Times New Roman" panose="02020603050405020304" pitchFamily="18" charset="0"/>
                <a:ea typeface="Calibri" panose="020F0502020204030204" pitchFamily="34" charset="0"/>
                <a:cs typeface="Times New Roman" panose="02020603050405020304" pitchFamily="18" charset="0"/>
              </a:rPr>
              <a:t>PORTAFOLIO </a:t>
            </a:r>
            <a:r>
              <a:rPr lang="es-ES_tradnl" sz="1600" b="1" dirty="0">
                <a:effectLst/>
                <a:latin typeface="Times New Roman" panose="02020603050405020304" pitchFamily="18" charset="0"/>
                <a:ea typeface="Calibri" panose="020F0502020204030204" pitchFamily="34" charset="0"/>
                <a:cs typeface="Times New Roman" panose="02020603050405020304" pitchFamily="18" charset="0"/>
              </a:rPr>
              <a:t> </a:t>
            </a:r>
            <a:endParaRPr lang="es-PR" sz="1600" b="1"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200000"/>
              </a:lnSpc>
            </a:pPr>
            <a:r>
              <a:rPr lang="es-ES_tradnl" sz="1600" b="1" dirty="0">
                <a:effectLst/>
                <a:latin typeface="Times New Roman" panose="02020603050405020304" pitchFamily="18" charset="0"/>
                <a:ea typeface="Calibri" panose="020F0502020204030204" pitchFamily="34" charset="0"/>
                <a:cs typeface="Times New Roman" panose="02020603050405020304" pitchFamily="18" charset="0"/>
              </a:rPr>
              <a:t>ESTE TRABAJO ES PRESENTADO AL </a:t>
            </a:r>
            <a:endParaRPr lang="es-PR" sz="1600" b="1"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200000"/>
              </a:lnSpc>
            </a:pPr>
            <a:r>
              <a:rPr lang="es-ES_tradnl" sz="1600" b="1" dirty="0">
                <a:effectLst/>
                <a:latin typeface="Times New Roman" panose="02020603050405020304" pitchFamily="18" charset="0"/>
                <a:ea typeface="Calibri" panose="020F0502020204030204" pitchFamily="34" charset="0"/>
                <a:cs typeface="Times New Roman" panose="02020603050405020304" pitchFamily="18" charset="0"/>
              </a:rPr>
              <a:t>PROFESOR: RAMÓN MELÉNDEZ RIVERA, M.A. EN CUMPLIMIENTO DE</a:t>
            </a:r>
            <a:endParaRPr lang="es-PR" sz="1600" b="1"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200000"/>
              </a:lnSpc>
            </a:pPr>
            <a:r>
              <a:rPr lang="es-ES_tradnl" sz="1600" b="1" dirty="0">
                <a:effectLst/>
                <a:latin typeface="Times New Roman" panose="02020603050405020304" pitchFamily="18" charset="0"/>
                <a:ea typeface="Calibri" panose="020F0502020204030204" pitchFamily="34" charset="0"/>
                <a:cs typeface="Times New Roman" panose="02020603050405020304" pitchFamily="18" charset="0"/>
              </a:rPr>
              <a:t>LOS REQUISITOS DEL CURSO MIN 404</a:t>
            </a:r>
            <a:endParaRPr lang="es-PR" sz="1600" b="1"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200000"/>
              </a:lnSpc>
            </a:pPr>
            <a:r>
              <a:rPr lang="es-ES_tradnl" sz="1600" b="1" dirty="0">
                <a:effectLst/>
                <a:latin typeface="Times New Roman" panose="02020603050405020304" pitchFamily="18" charset="0"/>
                <a:ea typeface="Calibri" panose="020F0502020204030204" pitchFamily="34" charset="0"/>
                <a:cs typeface="Times New Roman" panose="02020603050405020304" pitchFamily="18" charset="0"/>
              </a:rPr>
              <a:t>PRACTICA PASTORAL</a:t>
            </a:r>
            <a:endParaRPr lang="es-PR" sz="1600" b="1"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200000"/>
              </a:lnSpc>
            </a:pPr>
            <a:endParaRPr lang="es-PR" sz="1600" b="1"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200000"/>
              </a:lnSpc>
            </a:pPr>
            <a:r>
              <a:rPr lang="es-ES_tradnl" sz="1600" b="1" dirty="0">
                <a:effectLst/>
                <a:latin typeface="Times New Roman" panose="02020603050405020304" pitchFamily="18" charset="0"/>
                <a:ea typeface="Calibri" panose="020F0502020204030204" pitchFamily="34" charset="0"/>
                <a:cs typeface="Times New Roman" panose="02020603050405020304" pitchFamily="18" charset="0"/>
              </a:rPr>
              <a:t>POR: MARÍA M. CARTAGENA VEGA </a:t>
            </a:r>
            <a:endParaRPr lang="es-PR" sz="1600" b="1"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200000"/>
              </a:lnSpc>
            </a:pPr>
            <a:r>
              <a:rPr lang="es-ES_tradnl" sz="1600" b="1" dirty="0">
                <a:effectLst/>
                <a:latin typeface="Times New Roman" panose="02020603050405020304" pitchFamily="18" charset="0"/>
                <a:ea typeface="Calibri" panose="020F0502020204030204" pitchFamily="34" charset="0"/>
                <a:cs typeface="Times New Roman" panose="02020603050405020304" pitchFamily="18" charset="0"/>
              </a:rPr>
              <a:t>#3124 </a:t>
            </a:r>
            <a:endParaRPr lang="es-PR" sz="1600" b="1"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200000"/>
              </a:lnSpc>
            </a:pPr>
            <a:r>
              <a:rPr lang="es-ES_tradnl" sz="1600" b="1" dirty="0">
                <a:effectLst/>
                <a:latin typeface="Times New Roman" panose="02020603050405020304" pitchFamily="18" charset="0"/>
                <a:ea typeface="Calibri" panose="020F0502020204030204" pitchFamily="34" charset="0"/>
                <a:cs typeface="Times New Roman" panose="02020603050405020304" pitchFamily="18" charset="0"/>
              </a:rPr>
              <a:t>SAINT JUST, P.R.</a:t>
            </a:r>
            <a:endParaRPr lang="es-PR" sz="1600" b="1"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200000"/>
              </a:lnSpc>
            </a:pPr>
            <a:r>
              <a:rPr lang="es-ES_tradnl" sz="1600" b="1" dirty="0">
                <a:effectLst/>
                <a:latin typeface="Times New Roman" panose="02020603050405020304" pitchFamily="18" charset="0"/>
                <a:ea typeface="Calibri" panose="020F0502020204030204" pitchFamily="34" charset="0"/>
                <a:cs typeface="Times New Roman" panose="02020603050405020304" pitchFamily="18" charset="0"/>
              </a:rPr>
              <a:t>12-17-2023</a:t>
            </a:r>
            <a:endParaRPr lang="es-PR" sz="1600" b="1"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021525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B27E64C-5853-00FC-8D47-3DAF69E6CDDC}"/>
              </a:ext>
            </a:extLst>
          </p:cNvPr>
          <p:cNvSpPr>
            <a:spLocks noGrp="1"/>
          </p:cNvSpPr>
          <p:nvPr>
            <p:ph type="title"/>
          </p:nvPr>
        </p:nvSpPr>
        <p:spPr/>
        <p:txBody>
          <a:bodyPr>
            <a:normAutofit fontScale="90000"/>
          </a:bodyPr>
          <a:lstStyle/>
          <a:p>
            <a:r>
              <a:rPr lang="es-PR" dirty="0"/>
              <a:t>Estructura del portafolio de practica MIN 404</a:t>
            </a:r>
          </a:p>
        </p:txBody>
      </p:sp>
      <p:pic>
        <p:nvPicPr>
          <p:cNvPr id="4" name="Imagen 3">
            <a:extLst>
              <a:ext uri="{FF2B5EF4-FFF2-40B4-BE49-F238E27FC236}">
                <a16:creationId xmlns:a16="http://schemas.microsoft.com/office/drawing/2014/main" id="{67ED5685-AEBB-20FF-7CFC-AEE45A3E1CA3}"/>
              </a:ext>
            </a:extLst>
          </p:cNvPr>
          <p:cNvPicPr>
            <a:picLocks noChangeAspect="1"/>
          </p:cNvPicPr>
          <p:nvPr/>
        </p:nvPicPr>
        <p:blipFill>
          <a:blip r:embed="rId2"/>
          <a:stretch>
            <a:fillRect/>
          </a:stretch>
        </p:blipFill>
        <p:spPr>
          <a:xfrm rot="5400000">
            <a:off x="1033028" y="2355940"/>
            <a:ext cx="4455149" cy="3771659"/>
          </a:xfrm>
          <a:prstGeom prst="rect">
            <a:avLst/>
          </a:prstGeom>
        </p:spPr>
      </p:pic>
      <p:pic>
        <p:nvPicPr>
          <p:cNvPr id="6" name="Imagen 5">
            <a:extLst>
              <a:ext uri="{FF2B5EF4-FFF2-40B4-BE49-F238E27FC236}">
                <a16:creationId xmlns:a16="http://schemas.microsoft.com/office/drawing/2014/main" id="{7A2EDF76-29C4-F2FA-8F43-DD55279DDF78}"/>
              </a:ext>
            </a:extLst>
          </p:cNvPr>
          <p:cNvPicPr>
            <a:picLocks noChangeAspect="1"/>
          </p:cNvPicPr>
          <p:nvPr/>
        </p:nvPicPr>
        <p:blipFill>
          <a:blip r:embed="rId3"/>
          <a:stretch>
            <a:fillRect/>
          </a:stretch>
        </p:blipFill>
        <p:spPr>
          <a:xfrm rot="5400000">
            <a:off x="6866831" y="2165138"/>
            <a:ext cx="4909154" cy="4026967"/>
          </a:xfrm>
          <a:prstGeom prst="rect">
            <a:avLst/>
          </a:prstGeom>
        </p:spPr>
      </p:pic>
    </p:spTree>
    <p:extLst>
      <p:ext uri="{BB962C8B-B14F-4D97-AF65-F5344CB8AC3E}">
        <p14:creationId xmlns:p14="http://schemas.microsoft.com/office/powerpoint/2010/main" val="5980419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a:stretch/>
        </a:blipFill>
        <a:effectLst/>
      </p:bgPr>
    </p:bg>
    <p:spTree>
      <p:nvGrpSpPr>
        <p:cNvPr id="1" name=""/>
        <p:cNvGrpSpPr/>
        <p:nvPr/>
      </p:nvGrpSpPr>
      <p:grpSpPr>
        <a:xfrm>
          <a:off x="0" y="0"/>
          <a:ext cx="0" cy="0"/>
          <a:chOff x="0" y="0"/>
          <a:chExt cx="0" cy="0"/>
        </a:xfrm>
      </p:grpSpPr>
      <p:pic>
        <p:nvPicPr>
          <p:cNvPr id="7" name="Picture 6" descr="Oveja negra entre ovejas blancas">
            <a:extLst>
              <a:ext uri="{FF2B5EF4-FFF2-40B4-BE49-F238E27FC236}">
                <a16:creationId xmlns:a16="http://schemas.microsoft.com/office/drawing/2014/main" id="{C51A2F2F-56C5-F295-2040-80754DD67790}"/>
              </a:ext>
            </a:extLst>
          </p:cNvPr>
          <p:cNvPicPr>
            <a:picLocks noChangeAspect="1"/>
          </p:cNvPicPr>
          <p:nvPr/>
        </p:nvPicPr>
        <p:blipFill rotWithShape="1">
          <a:blip r:embed="rId3"/>
          <a:srcRect l="15170" r="11315" b="-2"/>
          <a:stretch/>
        </p:blipFill>
        <p:spPr>
          <a:xfrm>
            <a:off x="21" y="975"/>
            <a:ext cx="4710876" cy="6858000"/>
          </a:xfrm>
          <a:prstGeom prst="rect">
            <a:avLst/>
          </a:prstGeom>
        </p:spPr>
      </p:pic>
      <p:sp>
        <p:nvSpPr>
          <p:cNvPr id="5" name="CuadroTexto 4">
            <a:extLst>
              <a:ext uri="{FF2B5EF4-FFF2-40B4-BE49-F238E27FC236}">
                <a16:creationId xmlns:a16="http://schemas.microsoft.com/office/drawing/2014/main" id="{8EE2FF4B-60BF-ABB2-8DFE-DBA7A94C528D}"/>
              </a:ext>
            </a:extLst>
          </p:cNvPr>
          <p:cNvSpPr txBox="1"/>
          <p:nvPr/>
        </p:nvSpPr>
        <p:spPr>
          <a:xfrm>
            <a:off x="4884517" y="457200"/>
            <a:ext cx="7188422" cy="5766619"/>
          </a:xfrm>
          <a:prstGeom prst="rect">
            <a:avLst/>
          </a:prstGeom>
        </p:spPr>
        <p:txBody>
          <a:bodyPr vert="horz" lIns="91440" tIns="45720" rIns="91440" bIns="45720" rtlCol="0" anchor="ctr">
            <a:normAutofit fontScale="25000" lnSpcReduction="20000"/>
          </a:bodyPr>
          <a:lstStyle/>
          <a:p>
            <a:pPr>
              <a:lnSpc>
                <a:spcPct val="90000"/>
              </a:lnSpc>
              <a:spcAft>
                <a:spcPts val="1000"/>
              </a:spcAft>
              <a:buClr>
                <a:schemeClr val="tx1"/>
              </a:buClr>
              <a:buSzPct val="100000"/>
            </a:pPr>
            <a:endParaRPr lang="en-US" sz="900" dirty="0"/>
          </a:p>
          <a:p>
            <a:pPr>
              <a:lnSpc>
                <a:spcPct val="90000"/>
              </a:lnSpc>
              <a:spcAft>
                <a:spcPts val="1000"/>
              </a:spcAft>
              <a:buClr>
                <a:schemeClr val="tx1"/>
              </a:buClr>
              <a:buSzPct val="100000"/>
            </a:pPr>
            <a:r>
              <a:rPr lang="en-US" sz="4200" dirty="0">
                <a:latin typeface="Times New Roman" panose="02020603050405020304" pitchFamily="18" charset="0"/>
                <a:cs typeface="Times New Roman" panose="02020603050405020304" pitchFamily="18" charset="0"/>
              </a:rPr>
              <a:t>EL MINISTERIO DEL PASTOR</a:t>
            </a:r>
          </a:p>
          <a:p>
            <a:pPr>
              <a:lnSpc>
                <a:spcPct val="120000"/>
              </a:lnSpc>
              <a:spcAft>
                <a:spcPts val="1000"/>
              </a:spcAft>
              <a:buClr>
                <a:schemeClr val="tx1"/>
              </a:buClr>
              <a:buSzPct val="100000"/>
            </a:pPr>
            <a:r>
              <a:rPr lang="en-US" sz="4200" dirty="0">
                <a:latin typeface="Times New Roman" panose="02020603050405020304" pitchFamily="18" charset="0"/>
                <a:cs typeface="Times New Roman" panose="02020603050405020304" pitchFamily="18" charset="0"/>
              </a:rPr>
              <a:t> </a:t>
            </a:r>
            <a:r>
              <a:rPr lang="es-ES_tradnl" sz="4200" dirty="0">
                <a:latin typeface="Times New Roman" panose="02020603050405020304" pitchFamily="18" charset="0"/>
                <a:cs typeface="Times New Roman" panose="02020603050405020304" pitchFamily="18" charset="0"/>
              </a:rPr>
              <a:t>El pastor se ocupa de la alimentación espiritual de las ovejas, las cuidad de manera especial, como Cristo nos cuida a cada uno de nosotros. La labor de pastor es alimentar, guiar, acompañar y ungir a la grey (Sal 23; Jn 10-7). Según el Antiguo Testamento (Jer 2:8), la imagen es tomada y adoptada por el cristianismo (Jn 21:15-17); el vocablo pastor viene del griego (Piomén); que significa el que apacienta y como título oficial del líder encargado de la iglesia local, (</a:t>
            </a:r>
            <a:r>
              <a:rPr lang="es-ES_tradnl" sz="4200" dirty="0" err="1">
                <a:latin typeface="Times New Roman" panose="02020603050405020304" pitchFamily="18" charset="0"/>
                <a:cs typeface="Times New Roman" panose="02020603050405020304" pitchFamily="18" charset="0"/>
              </a:rPr>
              <a:t>Ef</a:t>
            </a:r>
            <a:r>
              <a:rPr lang="es-ES_tradnl" sz="4200" dirty="0">
                <a:latin typeface="Times New Roman" panose="02020603050405020304" pitchFamily="18" charset="0"/>
                <a:cs typeface="Times New Roman" panose="02020603050405020304" pitchFamily="18" charset="0"/>
              </a:rPr>
              <a:t> 4:11). El pastor es un líder religioso que comprende y cuida personalmente su iglesia y es a quien ella busca para encontrar sanidad a su alma. Los pastores son ordenados en este ministerio con el fin de que traten con las necesidades espirituales, enseñan y fortalezcan a los miembros de la iglesia, aconsejen y animen al crecimiento de cada uno de ellos en amor y servicio. Un de lo punto más importante del pastor es el cuido de las almas esa es su vocación con pastor de la grey. Entre otras tareas la pastoral, como la de todo ministro, es la de corresponder al maravilloso cuidado de Dios por las almas humanas, y compartir con otros el conocimiento que él tiene del poder salvador de Dios. El pastor cristiano, con su corazón de pastor de ovejas y su vocación pastoral, es único entre los funcionarios religiosos. Es un don del Espíritu Santo (</a:t>
            </a:r>
            <a:r>
              <a:rPr lang="es-ES_tradnl" sz="4200" dirty="0" err="1">
                <a:latin typeface="Times New Roman" panose="02020603050405020304" pitchFamily="18" charset="0"/>
                <a:cs typeface="Times New Roman" panose="02020603050405020304" pitchFamily="18" charset="0"/>
              </a:rPr>
              <a:t>Ef</a:t>
            </a:r>
            <a:r>
              <a:rPr lang="es-ES_tradnl" sz="4200" dirty="0">
                <a:latin typeface="Times New Roman" panose="02020603050405020304" pitchFamily="18" charset="0"/>
                <a:cs typeface="Times New Roman" panose="02020603050405020304" pitchFamily="18" charset="0"/>
              </a:rPr>
              <a:t> 4:11); el don de pastor es la habilidad especial que Dios da a ciertos miembros del cuerpo de Cristo para asumir una responsabilidad personal a largo plazo por el bienestar espiritual de un grupo de creyentes. </a:t>
            </a:r>
            <a:endParaRPr lang="es-ES_tradnl" sz="42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20000"/>
              </a:lnSpc>
            </a:pPr>
            <a:r>
              <a:rPr lang="es-ES_tradnl" sz="4200" dirty="0">
                <a:latin typeface="Times New Roman" panose="02020603050405020304" pitchFamily="18" charset="0"/>
                <a:ea typeface="Calibri" panose="020F0502020204030204" pitchFamily="34" charset="0"/>
                <a:cs typeface="Times New Roman" panose="02020603050405020304" pitchFamily="18" charset="0"/>
              </a:rPr>
              <a:t>Por </a:t>
            </a:r>
            <a:r>
              <a:rPr lang="es-ES_tradnl" sz="4200" dirty="0">
                <a:effectLst/>
                <a:latin typeface="Times New Roman" panose="02020603050405020304" pitchFamily="18" charset="0"/>
                <a:ea typeface="Calibri" panose="020F0502020204030204" pitchFamily="34" charset="0"/>
                <a:cs typeface="Times New Roman" panose="02020603050405020304" pitchFamily="18" charset="0"/>
              </a:rPr>
              <a:t> un lado, se nos dice que el pastor es alguien que guía al rebaño (</a:t>
            </a:r>
            <a:r>
              <a:rPr lang="es-ES_tradnl" sz="4200" dirty="0" err="1">
                <a:effectLst/>
                <a:latin typeface="Times New Roman" panose="02020603050405020304" pitchFamily="18" charset="0"/>
                <a:ea typeface="Calibri" panose="020F0502020204030204" pitchFamily="34" charset="0"/>
                <a:cs typeface="Times New Roman" panose="02020603050405020304" pitchFamily="18" charset="0"/>
              </a:rPr>
              <a:t>Is</a:t>
            </a:r>
            <a:r>
              <a:rPr lang="es-ES_tradnl" sz="4200" dirty="0">
                <a:effectLst/>
                <a:latin typeface="Times New Roman" panose="02020603050405020304" pitchFamily="18" charset="0"/>
                <a:ea typeface="Calibri" panose="020F0502020204030204" pitchFamily="34" charset="0"/>
                <a:cs typeface="Times New Roman" panose="02020603050405020304" pitchFamily="18" charset="0"/>
              </a:rPr>
              <a:t> 40:11); el pastor es alguien que alimenta al rebaño (Jer 3:15; Hchn20:28; 1P 5:2); se presenta al pastor como alguien que protege su rebaño (</a:t>
            </a:r>
            <a:r>
              <a:rPr lang="es-ES_tradnl" sz="4200" dirty="0" err="1">
                <a:effectLst/>
                <a:latin typeface="Times New Roman" panose="02020603050405020304" pitchFamily="18" charset="0"/>
                <a:ea typeface="Calibri" panose="020F0502020204030204" pitchFamily="34" charset="0"/>
                <a:cs typeface="Times New Roman" panose="02020603050405020304" pitchFamily="18" charset="0"/>
              </a:rPr>
              <a:t>Hch</a:t>
            </a:r>
            <a:r>
              <a:rPr lang="es-ES_tradnl" sz="4200" dirty="0">
                <a:effectLst/>
                <a:latin typeface="Times New Roman" panose="02020603050405020304" pitchFamily="18" charset="0"/>
                <a:ea typeface="Calibri" panose="020F0502020204030204" pitchFamily="34" charset="0"/>
                <a:cs typeface="Times New Roman" panose="02020603050405020304" pitchFamily="18" charset="0"/>
              </a:rPr>
              <a:t> 20:28-31); esta son las cualidades que debe reunir quien aspira a servir como pastor. El pastor tiene la responsabilidad de alimentar la grey con, la Palabra de Dios. También una de la responsabilidad principal de quien recibe el don y tiene el ministerio de pastor es la de equipar a los creyentes para la obra del ministerio.  Una razón importante para la capacitación profesional del pastor es que use su conocimiento para equipar y colocar al pueblo de Dios en el ministerio. El ministerio es para todos los que son llamados a compartir la vida de Cristo, pero el pastorado es para quienes poseen el don peculiar de poder ayudar a otros hombres y mujeres practicar cualquier ministerio al cual son llamados. “</a:t>
            </a:r>
            <a:r>
              <a:rPr lang="es-ES_tradnl" sz="4200" dirty="0" err="1">
                <a:effectLst/>
                <a:latin typeface="Times New Roman" panose="02020603050405020304" pitchFamily="18" charset="0"/>
                <a:ea typeface="Calibri" panose="020F0502020204030204" pitchFamily="34" charset="0"/>
                <a:cs typeface="Times New Roman" panose="02020603050405020304" pitchFamily="18" charset="0"/>
              </a:rPr>
              <a:t>Hch</a:t>
            </a:r>
            <a:r>
              <a:rPr lang="es-ES_tradnl" sz="4200" dirty="0">
                <a:effectLst/>
                <a:latin typeface="Times New Roman" panose="02020603050405020304" pitchFamily="18" charset="0"/>
                <a:ea typeface="Calibri" panose="020F0502020204030204" pitchFamily="34" charset="0"/>
                <a:cs typeface="Times New Roman" panose="02020603050405020304" pitchFamily="18" charset="0"/>
              </a:rPr>
              <a:t>: 20:28 dice: “Por tanto, mirad por vosotros y por todo el rebaño en que el Espíritu Santo os ha puesto por obispos (pastores) para apacentar la iglesia del Señor, la cual el gano por su propia sangre”. Un pastor pastorea su iglesia, ve las necesidades de aquellos que han sido puesto bajo su cuidado, debe alimentar su rebaño (cuerpo de la iglesia); con conocimiento y entendimiento, un pastor verdadero es comisionado por Dios y va a hacer su trabajo de pastor aun si no recibe ningún dinero o merito al hacerlo. El corazón del pastor es amar a la gente y es lead al rebaño, aun al costo de negarse a si mismo.  No se puede ser fabricado ni recibido en un instituto bíblico o seminario teológico. Es un oficio muy importante que viene solo de Dios, el oficio de pastor usualmente incluye ciertos dones como lo son: la palabra de sabiduría, la palabra de conocimiento, las lenguas y la interpretación de lenguas.  El ministerio de pastor sigue siendo ampliamente reconocido en el cristianismo de hoy en día. Y nuestro pastor es CRISTO, Jesucristo se llama a si mismo “el Buen Pastor” (Jn 10:11; y es llamado “el Gran Pastor de las ovejas”; (</a:t>
            </a:r>
            <a:r>
              <a:rPr lang="es-ES_tradnl" sz="4200" dirty="0" err="1">
                <a:effectLst/>
                <a:latin typeface="Times New Roman" panose="02020603050405020304" pitchFamily="18" charset="0"/>
                <a:ea typeface="Calibri" panose="020F0502020204030204" pitchFamily="34" charset="0"/>
                <a:cs typeface="Times New Roman" panose="02020603050405020304" pitchFamily="18" charset="0"/>
              </a:rPr>
              <a:t>Heb</a:t>
            </a:r>
            <a:r>
              <a:rPr lang="es-ES_tradnl" sz="4200" dirty="0">
                <a:effectLst/>
                <a:latin typeface="Times New Roman" panose="02020603050405020304" pitchFamily="18" charset="0"/>
                <a:ea typeface="Calibri" panose="020F0502020204030204" pitchFamily="34" charset="0"/>
                <a:cs typeface="Times New Roman" panose="02020603050405020304" pitchFamily="18" charset="0"/>
              </a:rPr>
              <a:t> 13;20) y en (1 P 5:4, “Principie de los Pastores”); que aparecerá un día. </a:t>
            </a:r>
            <a:endParaRPr lang="es-PR" sz="4200" dirty="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20000"/>
              </a:lnSpc>
            </a:pPr>
            <a:r>
              <a:rPr lang="es-ES_tradnl" sz="42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s-PR" sz="42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90000"/>
              </a:lnSpc>
              <a:spcAft>
                <a:spcPts val="1000"/>
              </a:spcAft>
              <a:buClr>
                <a:schemeClr val="tx1"/>
              </a:buClr>
              <a:buSzPct val="100000"/>
              <a:buFont typeface="Arial"/>
              <a:buChar char="•"/>
            </a:pPr>
            <a:endParaRPr lang="en-US" sz="900" dirty="0"/>
          </a:p>
        </p:txBody>
      </p:sp>
    </p:spTree>
    <p:extLst>
      <p:ext uri="{BB962C8B-B14F-4D97-AF65-F5344CB8AC3E}">
        <p14:creationId xmlns:p14="http://schemas.microsoft.com/office/powerpoint/2010/main" val="14531752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BDF05E8-8F8A-6E2F-88F8-6AAFB76DEA9F}"/>
              </a:ext>
            </a:extLst>
          </p:cNvPr>
          <p:cNvSpPr>
            <a:spLocks noGrp="1"/>
          </p:cNvSpPr>
          <p:nvPr>
            <p:ph type="title"/>
          </p:nvPr>
        </p:nvSpPr>
        <p:spPr/>
        <p:txBody>
          <a:bodyPr>
            <a:normAutofit fontScale="90000"/>
          </a:bodyPr>
          <a:lstStyle/>
          <a:p>
            <a:r>
              <a:rPr lang="es-PR" dirty="0"/>
              <a:t>Copias de las cartas de autorizacion y contrato de practica</a:t>
            </a:r>
          </a:p>
        </p:txBody>
      </p:sp>
      <p:pic>
        <p:nvPicPr>
          <p:cNvPr id="6" name="Marcador de contenido 5">
            <a:extLst>
              <a:ext uri="{FF2B5EF4-FFF2-40B4-BE49-F238E27FC236}">
                <a16:creationId xmlns:a16="http://schemas.microsoft.com/office/drawing/2014/main" id="{515F561D-C015-6C73-B729-FE84499773E5}"/>
              </a:ext>
            </a:extLst>
          </p:cNvPr>
          <p:cNvPicPr>
            <a:picLocks noGrp="1" noChangeAspect="1"/>
          </p:cNvPicPr>
          <p:nvPr>
            <p:ph sz="half" idx="1"/>
          </p:nvPr>
        </p:nvPicPr>
        <p:blipFill>
          <a:blip r:embed="rId2"/>
          <a:stretch>
            <a:fillRect/>
          </a:stretch>
        </p:blipFill>
        <p:spPr>
          <a:xfrm rot="5400000">
            <a:off x="358775" y="2597745"/>
            <a:ext cx="3649663" cy="2737247"/>
          </a:xfrm>
        </p:spPr>
      </p:pic>
      <p:pic>
        <p:nvPicPr>
          <p:cNvPr id="8" name="Marcador de contenido 7">
            <a:extLst>
              <a:ext uri="{FF2B5EF4-FFF2-40B4-BE49-F238E27FC236}">
                <a16:creationId xmlns:a16="http://schemas.microsoft.com/office/drawing/2014/main" id="{301031AF-1B8F-B2D5-E088-9C26BCBC4AF4}"/>
              </a:ext>
            </a:extLst>
          </p:cNvPr>
          <p:cNvPicPr>
            <a:picLocks noGrp="1" noChangeAspect="1"/>
          </p:cNvPicPr>
          <p:nvPr>
            <p:ph sz="half" idx="2"/>
          </p:nvPr>
        </p:nvPicPr>
        <p:blipFill>
          <a:blip r:embed="rId3"/>
          <a:stretch>
            <a:fillRect/>
          </a:stretch>
        </p:blipFill>
        <p:spPr>
          <a:xfrm rot="5400000">
            <a:off x="4151808" y="2687705"/>
            <a:ext cx="3649662" cy="2737246"/>
          </a:xfrm>
        </p:spPr>
      </p:pic>
      <p:pic>
        <p:nvPicPr>
          <p:cNvPr id="10" name="Imagen 9">
            <a:extLst>
              <a:ext uri="{FF2B5EF4-FFF2-40B4-BE49-F238E27FC236}">
                <a16:creationId xmlns:a16="http://schemas.microsoft.com/office/drawing/2014/main" id="{9B800FC7-CDD0-E0ED-CAA7-6925A0781F8B}"/>
              </a:ext>
            </a:extLst>
          </p:cNvPr>
          <p:cNvPicPr>
            <a:picLocks noChangeAspect="1"/>
          </p:cNvPicPr>
          <p:nvPr/>
        </p:nvPicPr>
        <p:blipFill>
          <a:blip r:embed="rId4"/>
          <a:stretch>
            <a:fillRect/>
          </a:stretch>
        </p:blipFill>
        <p:spPr>
          <a:xfrm rot="5400000">
            <a:off x="7799010" y="2461651"/>
            <a:ext cx="3725333" cy="3113684"/>
          </a:xfrm>
          <a:prstGeom prst="rect">
            <a:avLst/>
          </a:prstGeom>
        </p:spPr>
      </p:pic>
    </p:spTree>
    <p:extLst>
      <p:ext uri="{BB962C8B-B14F-4D97-AF65-F5344CB8AC3E}">
        <p14:creationId xmlns:p14="http://schemas.microsoft.com/office/powerpoint/2010/main" val="6592275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F9236A2-B40C-2394-D381-B3B1E0DE58CF}"/>
              </a:ext>
            </a:extLst>
          </p:cNvPr>
          <p:cNvSpPr>
            <a:spLocks noGrp="1"/>
          </p:cNvSpPr>
          <p:nvPr>
            <p:ph type="title"/>
          </p:nvPr>
        </p:nvSpPr>
        <p:spPr/>
        <p:txBody>
          <a:bodyPr>
            <a:normAutofit fontScale="90000"/>
          </a:bodyPr>
          <a:lstStyle/>
          <a:p>
            <a:r>
              <a:rPr lang="es-PR" dirty="0"/>
              <a:t>Hojas de labor realizada por semana 1,  2 , 3</a:t>
            </a:r>
          </a:p>
        </p:txBody>
      </p:sp>
      <p:pic>
        <p:nvPicPr>
          <p:cNvPr id="10" name="Marcador de contenido 9">
            <a:extLst>
              <a:ext uri="{FF2B5EF4-FFF2-40B4-BE49-F238E27FC236}">
                <a16:creationId xmlns:a16="http://schemas.microsoft.com/office/drawing/2014/main" id="{94785654-3E7A-C74F-10E1-8C4D2D4FC572}"/>
              </a:ext>
            </a:extLst>
          </p:cNvPr>
          <p:cNvPicPr>
            <a:picLocks noGrp="1" noChangeAspect="1"/>
          </p:cNvPicPr>
          <p:nvPr>
            <p:ph sz="half" idx="1"/>
          </p:nvPr>
        </p:nvPicPr>
        <p:blipFill>
          <a:blip r:embed="rId2"/>
          <a:stretch>
            <a:fillRect/>
          </a:stretch>
        </p:blipFill>
        <p:spPr>
          <a:xfrm rot="5400000">
            <a:off x="71013" y="2522075"/>
            <a:ext cx="3649663" cy="2737247"/>
          </a:xfrm>
        </p:spPr>
      </p:pic>
      <p:pic>
        <p:nvPicPr>
          <p:cNvPr id="12" name="Marcador de contenido 11">
            <a:extLst>
              <a:ext uri="{FF2B5EF4-FFF2-40B4-BE49-F238E27FC236}">
                <a16:creationId xmlns:a16="http://schemas.microsoft.com/office/drawing/2014/main" id="{0497DD0D-2245-5740-8207-92B406BD2459}"/>
              </a:ext>
            </a:extLst>
          </p:cNvPr>
          <p:cNvPicPr>
            <a:picLocks noGrp="1" noChangeAspect="1"/>
          </p:cNvPicPr>
          <p:nvPr>
            <p:ph sz="half" idx="2"/>
          </p:nvPr>
        </p:nvPicPr>
        <p:blipFill>
          <a:blip r:embed="rId3"/>
          <a:stretch>
            <a:fillRect/>
          </a:stretch>
        </p:blipFill>
        <p:spPr>
          <a:xfrm rot="5400000">
            <a:off x="3926682" y="2612228"/>
            <a:ext cx="3649662" cy="2737246"/>
          </a:xfrm>
        </p:spPr>
      </p:pic>
      <p:pic>
        <p:nvPicPr>
          <p:cNvPr id="14" name="Imagen 13">
            <a:extLst>
              <a:ext uri="{FF2B5EF4-FFF2-40B4-BE49-F238E27FC236}">
                <a16:creationId xmlns:a16="http://schemas.microsoft.com/office/drawing/2014/main" id="{C1286125-DB9E-245A-F7E2-CE5B520ECBE0}"/>
              </a:ext>
            </a:extLst>
          </p:cNvPr>
          <p:cNvPicPr>
            <a:picLocks noChangeAspect="1"/>
          </p:cNvPicPr>
          <p:nvPr/>
        </p:nvPicPr>
        <p:blipFill>
          <a:blip r:embed="rId4"/>
          <a:stretch>
            <a:fillRect/>
          </a:stretch>
        </p:blipFill>
        <p:spPr>
          <a:xfrm rot="5400000">
            <a:off x="7553180" y="2451485"/>
            <a:ext cx="3649663" cy="2878428"/>
          </a:xfrm>
          <a:prstGeom prst="rect">
            <a:avLst/>
          </a:prstGeom>
        </p:spPr>
      </p:pic>
      <p:pic>
        <p:nvPicPr>
          <p:cNvPr id="15" name="Marcador de contenido 9">
            <a:extLst>
              <a:ext uri="{FF2B5EF4-FFF2-40B4-BE49-F238E27FC236}">
                <a16:creationId xmlns:a16="http://schemas.microsoft.com/office/drawing/2014/main" id="{FF77DF36-BC2E-9D09-E389-37EC45D3EF47}"/>
              </a:ext>
            </a:extLst>
          </p:cNvPr>
          <p:cNvPicPr>
            <a:picLocks noChangeAspect="1"/>
          </p:cNvPicPr>
          <p:nvPr/>
        </p:nvPicPr>
        <p:blipFill>
          <a:blip r:embed="rId2"/>
          <a:stretch>
            <a:fillRect/>
          </a:stretch>
        </p:blipFill>
        <p:spPr>
          <a:xfrm rot="5400000">
            <a:off x="71012" y="2522074"/>
            <a:ext cx="3649663" cy="2737247"/>
          </a:xfrm>
          <a:prstGeom prst="rect">
            <a:avLst/>
          </a:prstGeom>
        </p:spPr>
      </p:pic>
    </p:spTree>
    <p:extLst>
      <p:ext uri="{BB962C8B-B14F-4D97-AF65-F5344CB8AC3E}">
        <p14:creationId xmlns:p14="http://schemas.microsoft.com/office/powerpoint/2010/main" val="17457148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70C28E9-07E3-6CF8-3534-7A3D4C698D65}"/>
              </a:ext>
            </a:extLst>
          </p:cNvPr>
          <p:cNvSpPr>
            <a:spLocks noGrp="1"/>
          </p:cNvSpPr>
          <p:nvPr>
            <p:ph type="title"/>
          </p:nvPr>
        </p:nvSpPr>
        <p:spPr/>
        <p:txBody>
          <a:bodyPr>
            <a:normAutofit fontScale="90000"/>
          </a:bodyPr>
          <a:lstStyle/>
          <a:p>
            <a:r>
              <a:rPr lang="es-PR" dirty="0"/>
              <a:t>Hojas de labor realizada por semena 4,5,6.</a:t>
            </a:r>
          </a:p>
        </p:txBody>
      </p:sp>
      <p:pic>
        <p:nvPicPr>
          <p:cNvPr id="8" name="Marcador de contenido 7">
            <a:extLst>
              <a:ext uri="{FF2B5EF4-FFF2-40B4-BE49-F238E27FC236}">
                <a16:creationId xmlns:a16="http://schemas.microsoft.com/office/drawing/2014/main" id="{36F361BE-7C36-1316-EBC8-C19F728CC3D0}"/>
              </a:ext>
            </a:extLst>
          </p:cNvPr>
          <p:cNvPicPr>
            <a:picLocks noGrp="1" noChangeAspect="1"/>
          </p:cNvPicPr>
          <p:nvPr>
            <p:ph sz="half" idx="1"/>
          </p:nvPr>
        </p:nvPicPr>
        <p:blipFill>
          <a:blip r:embed="rId2"/>
          <a:stretch>
            <a:fillRect/>
          </a:stretch>
        </p:blipFill>
        <p:spPr>
          <a:xfrm rot="5400000">
            <a:off x="37263" y="2597749"/>
            <a:ext cx="3649662" cy="2737246"/>
          </a:xfrm>
        </p:spPr>
      </p:pic>
      <p:pic>
        <p:nvPicPr>
          <p:cNvPr id="10" name="Imagen 9">
            <a:extLst>
              <a:ext uri="{FF2B5EF4-FFF2-40B4-BE49-F238E27FC236}">
                <a16:creationId xmlns:a16="http://schemas.microsoft.com/office/drawing/2014/main" id="{4E5CC11D-3E87-D2F7-99B8-B7878DC44F32}"/>
              </a:ext>
            </a:extLst>
          </p:cNvPr>
          <p:cNvPicPr>
            <a:picLocks noChangeAspect="1"/>
          </p:cNvPicPr>
          <p:nvPr/>
        </p:nvPicPr>
        <p:blipFill>
          <a:blip r:embed="rId3"/>
          <a:stretch>
            <a:fillRect/>
          </a:stretch>
        </p:blipFill>
        <p:spPr>
          <a:xfrm rot="5400000">
            <a:off x="3427784" y="2617655"/>
            <a:ext cx="3725336" cy="2956611"/>
          </a:xfrm>
          <a:prstGeom prst="rect">
            <a:avLst/>
          </a:prstGeom>
        </p:spPr>
      </p:pic>
      <p:pic>
        <p:nvPicPr>
          <p:cNvPr id="14" name="Imagen 13">
            <a:extLst>
              <a:ext uri="{FF2B5EF4-FFF2-40B4-BE49-F238E27FC236}">
                <a16:creationId xmlns:a16="http://schemas.microsoft.com/office/drawing/2014/main" id="{E4C4F988-FD52-65E5-172F-A858D753073F}"/>
              </a:ext>
            </a:extLst>
          </p:cNvPr>
          <p:cNvPicPr>
            <a:picLocks noChangeAspect="1"/>
          </p:cNvPicPr>
          <p:nvPr/>
        </p:nvPicPr>
        <p:blipFill>
          <a:blip r:embed="rId4"/>
          <a:stretch>
            <a:fillRect/>
          </a:stretch>
        </p:blipFill>
        <p:spPr>
          <a:xfrm rot="5400000">
            <a:off x="6971498" y="2603621"/>
            <a:ext cx="3979572" cy="2984679"/>
          </a:xfrm>
          <a:prstGeom prst="rect">
            <a:avLst/>
          </a:prstGeom>
        </p:spPr>
      </p:pic>
    </p:spTree>
    <p:extLst>
      <p:ext uri="{BB962C8B-B14F-4D97-AF65-F5344CB8AC3E}">
        <p14:creationId xmlns:p14="http://schemas.microsoft.com/office/powerpoint/2010/main" val="15938449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A9F2ABE-4384-C45A-EB54-24F8B4DECACF}"/>
              </a:ext>
            </a:extLst>
          </p:cNvPr>
          <p:cNvSpPr>
            <a:spLocks noGrp="1"/>
          </p:cNvSpPr>
          <p:nvPr>
            <p:ph type="title"/>
          </p:nvPr>
        </p:nvSpPr>
        <p:spPr/>
        <p:txBody>
          <a:bodyPr>
            <a:normAutofit fontScale="90000"/>
          </a:bodyPr>
          <a:lstStyle/>
          <a:p>
            <a:r>
              <a:rPr lang="es-PR" dirty="0"/>
              <a:t>Hojas de labor realizada por semana ,7, 8. </a:t>
            </a:r>
          </a:p>
        </p:txBody>
      </p:sp>
      <p:pic>
        <p:nvPicPr>
          <p:cNvPr id="6" name="Marcador de contenido 5">
            <a:extLst>
              <a:ext uri="{FF2B5EF4-FFF2-40B4-BE49-F238E27FC236}">
                <a16:creationId xmlns:a16="http://schemas.microsoft.com/office/drawing/2014/main" id="{0A3B2B79-81FF-6485-B146-E6819EA7157E}"/>
              </a:ext>
            </a:extLst>
          </p:cNvPr>
          <p:cNvPicPr>
            <a:picLocks noGrp="1" noChangeAspect="1"/>
          </p:cNvPicPr>
          <p:nvPr>
            <p:ph sz="half" idx="1"/>
          </p:nvPr>
        </p:nvPicPr>
        <p:blipFill>
          <a:blip r:embed="rId2"/>
          <a:stretch>
            <a:fillRect/>
          </a:stretch>
        </p:blipFill>
        <p:spPr>
          <a:xfrm rot="5400000">
            <a:off x="1781645" y="2099327"/>
            <a:ext cx="3725333" cy="3658413"/>
          </a:xfrm>
        </p:spPr>
      </p:pic>
      <p:pic>
        <p:nvPicPr>
          <p:cNvPr id="8" name="Marcador de contenido 7">
            <a:extLst>
              <a:ext uri="{FF2B5EF4-FFF2-40B4-BE49-F238E27FC236}">
                <a16:creationId xmlns:a16="http://schemas.microsoft.com/office/drawing/2014/main" id="{158BD96A-C055-D7FD-FD68-410CD54166B2}"/>
              </a:ext>
            </a:extLst>
          </p:cNvPr>
          <p:cNvPicPr>
            <a:picLocks noGrp="1" noChangeAspect="1"/>
          </p:cNvPicPr>
          <p:nvPr>
            <p:ph sz="half" idx="2"/>
          </p:nvPr>
        </p:nvPicPr>
        <p:blipFill>
          <a:blip r:embed="rId3"/>
          <a:stretch>
            <a:fillRect/>
          </a:stretch>
        </p:blipFill>
        <p:spPr>
          <a:xfrm rot="5400000">
            <a:off x="6067128" y="2170410"/>
            <a:ext cx="3649662" cy="3591917"/>
          </a:xfrm>
        </p:spPr>
      </p:pic>
    </p:spTree>
    <p:extLst>
      <p:ext uri="{BB962C8B-B14F-4D97-AF65-F5344CB8AC3E}">
        <p14:creationId xmlns:p14="http://schemas.microsoft.com/office/powerpoint/2010/main" val="18857493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a:extLst>
              <a:ext uri="{FF2B5EF4-FFF2-40B4-BE49-F238E27FC236}">
                <a16:creationId xmlns:a16="http://schemas.microsoft.com/office/drawing/2014/main" id="{F48A8CE2-06B4-8D20-C15C-B9C8B9B9D7BB}"/>
              </a:ext>
            </a:extLst>
          </p:cNvPr>
          <p:cNvGraphicFramePr>
            <a:graphicFrameLocks noGrp="1"/>
          </p:cNvGraphicFramePr>
          <p:nvPr>
            <p:extLst>
              <p:ext uri="{D42A27DB-BD31-4B8C-83A1-F6EECF244321}">
                <p14:modId xmlns:p14="http://schemas.microsoft.com/office/powerpoint/2010/main" val="2463898532"/>
              </p:ext>
            </p:extLst>
          </p:nvPr>
        </p:nvGraphicFramePr>
        <p:xfrm>
          <a:off x="19319" y="374292"/>
          <a:ext cx="12172680" cy="457200"/>
        </p:xfrm>
        <a:graphic>
          <a:graphicData uri="http://schemas.openxmlformats.org/drawingml/2006/table">
            <a:tbl>
              <a:tblPr firstRow="1" firstCol="1" bandRow="1">
                <a:tableStyleId>{5C22544A-7EE6-4342-B048-85BDC9FD1C3A}</a:tableStyleId>
              </a:tblPr>
              <a:tblGrid>
                <a:gridCol w="12172680">
                  <a:extLst>
                    <a:ext uri="{9D8B030D-6E8A-4147-A177-3AD203B41FA5}">
                      <a16:colId xmlns:a16="http://schemas.microsoft.com/office/drawing/2014/main" val="647434021"/>
                    </a:ext>
                  </a:extLst>
                </a:gridCol>
              </a:tblGrid>
              <a:tr h="457200">
                <a:tc>
                  <a:txBody>
                    <a:bodyPr/>
                    <a:lstStyle/>
                    <a:p>
                      <a:pPr algn="ctr"/>
                      <a:r>
                        <a:rPr lang="es-ES_tradnl" sz="1200" dirty="0">
                          <a:effectLst/>
                        </a:rPr>
                        <a:t>HOJA DE LABORATORIO EN SERVICIO SEMENALES PRACTICA PASTORAL 404 SEMANA POR SEMANA:</a:t>
                      </a:r>
                      <a:endParaRPr lang="es-PR" sz="1200" dirty="0">
                        <a:effectLst/>
                      </a:endParaRPr>
                    </a:p>
                    <a:p>
                      <a:pPr algn="ctr"/>
                      <a:r>
                        <a:rPr lang="es-ES_tradnl" sz="1200" dirty="0">
                          <a:effectLst/>
                        </a:rPr>
                        <a:t>OCTUBRE 24 HASTA DICIEMBRE 17, 2023.</a:t>
                      </a:r>
                      <a:endParaRPr lang="es-P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264490863"/>
                  </a:ext>
                </a:extLst>
              </a:tr>
            </a:tbl>
          </a:graphicData>
        </a:graphic>
      </p:graphicFrame>
      <p:graphicFrame>
        <p:nvGraphicFramePr>
          <p:cNvPr id="3" name="Tabla 2">
            <a:extLst>
              <a:ext uri="{FF2B5EF4-FFF2-40B4-BE49-F238E27FC236}">
                <a16:creationId xmlns:a16="http://schemas.microsoft.com/office/drawing/2014/main" id="{AA301031-49CD-1A38-720F-1AD9C14219F3}"/>
              </a:ext>
            </a:extLst>
          </p:cNvPr>
          <p:cNvGraphicFramePr>
            <a:graphicFrameLocks noGrp="1"/>
          </p:cNvGraphicFramePr>
          <p:nvPr>
            <p:extLst>
              <p:ext uri="{D42A27DB-BD31-4B8C-83A1-F6EECF244321}">
                <p14:modId xmlns:p14="http://schemas.microsoft.com/office/powerpoint/2010/main" val="3222977065"/>
              </p:ext>
            </p:extLst>
          </p:nvPr>
        </p:nvGraphicFramePr>
        <p:xfrm>
          <a:off x="1" y="0"/>
          <a:ext cx="12172680" cy="365760"/>
        </p:xfrm>
        <a:graphic>
          <a:graphicData uri="http://schemas.openxmlformats.org/drawingml/2006/table">
            <a:tbl>
              <a:tblPr firstRow="1" firstCol="1" bandRow="1">
                <a:tableStyleId>{5C22544A-7EE6-4342-B048-85BDC9FD1C3A}</a:tableStyleId>
              </a:tblPr>
              <a:tblGrid>
                <a:gridCol w="12172680">
                  <a:extLst>
                    <a:ext uri="{9D8B030D-6E8A-4147-A177-3AD203B41FA5}">
                      <a16:colId xmlns:a16="http://schemas.microsoft.com/office/drawing/2014/main" val="2396518160"/>
                    </a:ext>
                  </a:extLst>
                </a:gridCol>
              </a:tblGrid>
              <a:tr h="365760">
                <a:tc>
                  <a:txBody>
                    <a:bodyPr/>
                    <a:lstStyle/>
                    <a:p>
                      <a:pPr algn="ctr"/>
                      <a:r>
                        <a:rPr lang="es-ES_tradnl" sz="1200" dirty="0">
                          <a:effectLst/>
                        </a:rPr>
                        <a:t>PLAN DE PRACTICA PASTORAL MIN 404</a:t>
                      </a:r>
                      <a:endParaRPr lang="es-P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157429732"/>
                  </a:ext>
                </a:extLst>
              </a:tr>
            </a:tbl>
          </a:graphicData>
        </a:graphic>
      </p:graphicFrame>
      <p:sp>
        <p:nvSpPr>
          <p:cNvPr id="5" name="Rectangle 1">
            <a:extLst>
              <a:ext uri="{FF2B5EF4-FFF2-40B4-BE49-F238E27FC236}">
                <a16:creationId xmlns:a16="http://schemas.microsoft.com/office/drawing/2014/main" id="{2220C202-F845-79BC-5383-BD2E94F83F53}"/>
              </a:ext>
            </a:extLst>
          </p:cNvPr>
          <p:cNvSpPr>
            <a:spLocks noChangeArrowheads="1"/>
          </p:cNvSpPr>
          <p:nvPr/>
        </p:nvSpPr>
        <p:spPr bwMode="auto">
          <a:xfrm>
            <a:off x="3530644" y="2206902"/>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PR"/>
          </a:p>
        </p:txBody>
      </p:sp>
      <p:graphicFrame>
        <p:nvGraphicFramePr>
          <p:cNvPr id="6" name="Tabla 5">
            <a:extLst>
              <a:ext uri="{FF2B5EF4-FFF2-40B4-BE49-F238E27FC236}">
                <a16:creationId xmlns:a16="http://schemas.microsoft.com/office/drawing/2014/main" id="{0AE01CFB-0FA8-C447-49C5-2C8715E1A739}"/>
              </a:ext>
            </a:extLst>
          </p:cNvPr>
          <p:cNvGraphicFramePr>
            <a:graphicFrameLocks noGrp="1"/>
          </p:cNvGraphicFramePr>
          <p:nvPr>
            <p:extLst>
              <p:ext uri="{D42A27DB-BD31-4B8C-83A1-F6EECF244321}">
                <p14:modId xmlns:p14="http://schemas.microsoft.com/office/powerpoint/2010/main" val="4026060037"/>
              </p:ext>
            </p:extLst>
          </p:nvPr>
        </p:nvGraphicFramePr>
        <p:xfrm>
          <a:off x="0" y="840023"/>
          <a:ext cx="12191999" cy="6457001"/>
        </p:xfrm>
        <a:graphic>
          <a:graphicData uri="http://schemas.openxmlformats.org/drawingml/2006/table">
            <a:tbl>
              <a:tblPr firstRow="1" firstCol="1" bandRow="1">
                <a:tableStyleId>{5C22544A-7EE6-4342-B048-85BDC9FD1C3A}</a:tableStyleId>
              </a:tblPr>
              <a:tblGrid>
                <a:gridCol w="2283581">
                  <a:extLst>
                    <a:ext uri="{9D8B030D-6E8A-4147-A177-3AD203B41FA5}">
                      <a16:colId xmlns:a16="http://schemas.microsoft.com/office/drawing/2014/main" val="1842436082"/>
                    </a:ext>
                  </a:extLst>
                </a:gridCol>
                <a:gridCol w="2096820">
                  <a:extLst>
                    <a:ext uri="{9D8B030D-6E8A-4147-A177-3AD203B41FA5}">
                      <a16:colId xmlns:a16="http://schemas.microsoft.com/office/drawing/2014/main" val="3420017411"/>
                    </a:ext>
                  </a:extLst>
                </a:gridCol>
                <a:gridCol w="2221841">
                  <a:extLst>
                    <a:ext uri="{9D8B030D-6E8A-4147-A177-3AD203B41FA5}">
                      <a16:colId xmlns:a16="http://schemas.microsoft.com/office/drawing/2014/main" val="3077257629"/>
                    </a:ext>
                  </a:extLst>
                </a:gridCol>
                <a:gridCol w="2601522">
                  <a:extLst>
                    <a:ext uri="{9D8B030D-6E8A-4147-A177-3AD203B41FA5}">
                      <a16:colId xmlns:a16="http://schemas.microsoft.com/office/drawing/2014/main" val="2711882196"/>
                    </a:ext>
                  </a:extLst>
                </a:gridCol>
                <a:gridCol w="2988235">
                  <a:extLst>
                    <a:ext uri="{9D8B030D-6E8A-4147-A177-3AD203B41FA5}">
                      <a16:colId xmlns:a16="http://schemas.microsoft.com/office/drawing/2014/main" val="4264697912"/>
                    </a:ext>
                  </a:extLst>
                </a:gridCol>
              </a:tblGrid>
              <a:tr h="460001">
                <a:tc>
                  <a:txBody>
                    <a:bodyPr/>
                    <a:lstStyle/>
                    <a:p>
                      <a:r>
                        <a:rPr lang="es-ES_tradnl" sz="800" dirty="0">
                          <a:effectLst/>
                        </a:rPr>
                        <a:t>OCTUBRE 24 HASTA DICIEMBRE 17 2023</a:t>
                      </a:r>
                      <a:endParaRPr lang="es-P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tc>
                  <a:txBody>
                    <a:bodyPr/>
                    <a:lstStyle/>
                    <a:p>
                      <a:pPr algn="ctr"/>
                      <a:r>
                        <a:rPr lang="es-ES_tradnl" sz="500" dirty="0">
                          <a:effectLst/>
                        </a:rPr>
                        <a:t>10-24-2023</a:t>
                      </a:r>
                      <a:endParaRPr lang="es-PR" sz="5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tc>
                  <a:txBody>
                    <a:bodyPr/>
                    <a:lstStyle/>
                    <a:p>
                      <a:pPr algn="ctr"/>
                      <a:r>
                        <a:rPr lang="es-ES_tradnl" sz="500">
                          <a:effectLst/>
                        </a:rPr>
                        <a:t>hasta</a:t>
                      </a:r>
                      <a:endParaRPr lang="es-PR" sz="50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tc>
                  <a:txBody>
                    <a:bodyPr/>
                    <a:lstStyle/>
                    <a:p>
                      <a:pPr algn="ctr"/>
                      <a:r>
                        <a:rPr lang="es-ES_tradnl" sz="500">
                          <a:effectLst/>
                        </a:rPr>
                        <a:t>12-17-2023</a:t>
                      </a:r>
                      <a:endParaRPr lang="es-PR" sz="50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tc>
                  <a:txBody>
                    <a:bodyPr/>
                    <a:lstStyle/>
                    <a:p>
                      <a:r>
                        <a:rPr lang="es-ES_tradnl" sz="500" dirty="0">
                          <a:effectLst/>
                        </a:rPr>
                        <a:t>   HORAS </a:t>
                      </a:r>
                      <a:endParaRPr lang="es-PR" sz="500" dirty="0">
                        <a:effectLst/>
                      </a:endParaRPr>
                    </a:p>
                    <a:p>
                      <a:r>
                        <a:rPr lang="es-ES_tradnl" sz="500" dirty="0">
                          <a:effectLst/>
                        </a:rPr>
                        <a:t>Semanales</a:t>
                      </a:r>
                      <a:endParaRPr lang="es-PR" sz="5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extLst>
                  <a:ext uri="{0D108BD9-81ED-4DB2-BD59-A6C34878D82A}">
                    <a16:rowId xmlns:a16="http://schemas.microsoft.com/office/drawing/2014/main" val="520125637"/>
                  </a:ext>
                </a:extLst>
              </a:tr>
              <a:tr h="395879">
                <a:tc>
                  <a:txBody>
                    <a:bodyPr/>
                    <a:lstStyle/>
                    <a:p>
                      <a:r>
                        <a:rPr lang="es-ES_tradnl" sz="800" dirty="0">
                          <a:effectLst/>
                        </a:rPr>
                        <a:t>PRIMERA SEMANA</a:t>
                      </a:r>
                      <a:endParaRPr lang="es-PR" sz="800" dirty="0">
                        <a:effectLst/>
                      </a:endParaRPr>
                    </a:p>
                    <a:p>
                      <a:r>
                        <a:rPr lang="es-ES_tradnl" sz="800" dirty="0">
                          <a:effectLst/>
                        </a:rPr>
                        <a:t>OCTUBRE 24-29-2023</a:t>
                      </a:r>
                      <a:endParaRPr lang="es-PR" sz="800" dirty="0">
                        <a:effectLst/>
                      </a:endParaRPr>
                    </a:p>
                    <a:p>
                      <a:r>
                        <a:rPr lang="es-ES_tradnl" sz="800" dirty="0">
                          <a:effectLst/>
                        </a:rPr>
                        <a:t> </a:t>
                      </a:r>
                      <a:endParaRPr lang="es-P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tc>
                  <a:txBody>
                    <a:bodyPr/>
                    <a:lstStyle/>
                    <a:p>
                      <a:pPr algn="ctr"/>
                      <a:r>
                        <a:rPr lang="es-ES_tradnl" sz="800" dirty="0">
                          <a:effectLst/>
                        </a:rPr>
                        <a:t>10-24-2-23: dar clase online con el grupo maestría de capellanía con el pastor Víctor Malavé.</a:t>
                      </a:r>
                      <a:endParaRPr lang="es-P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tc>
                  <a:txBody>
                    <a:bodyPr/>
                    <a:lstStyle/>
                    <a:p>
                      <a:pPr algn="ctr"/>
                      <a:r>
                        <a:rPr lang="es-ES_tradnl" sz="800" dirty="0">
                          <a:effectLst/>
                        </a:rPr>
                        <a:t>10-26-2023: dar clase de capellanía al grupo de bachillerato</a:t>
                      </a:r>
                      <a:endParaRPr lang="es-P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tc>
                  <a:txBody>
                    <a:bodyPr/>
                    <a:lstStyle/>
                    <a:p>
                      <a:pPr algn="ctr"/>
                      <a:r>
                        <a:rPr lang="es-ES_tradnl" sz="800" dirty="0">
                          <a:effectLst/>
                        </a:rPr>
                        <a:t>10-29-2023: lo domingo me toca dar clase escuela bíblica a los adultos. Iglesia JRR&amp;SS en Cayey </a:t>
                      </a:r>
                      <a:endParaRPr lang="es-P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tc>
                  <a:txBody>
                    <a:bodyPr/>
                    <a:lstStyle/>
                    <a:p>
                      <a:pPr algn="ctr"/>
                      <a:r>
                        <a:rPr lang="es-ES_tradnl" sz="1200" dirty="0">
                          <a:effectLst/>
                        </a:rPr>
                        <a:t>       7hrs.</a:t>
                      </a:r>
                      <a:endParaRPr lang="es-P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extLst>
                  <a:ext uri="{0D108BD9-81ED-4DB2-BD59-A6C34878D82A}">
                    <a16:rowId xmlns:a16="http://schemas.microsoft.com/office/drawing/2014/main" val="3271110660"/>
                  </a:ext>
                </a:extLst>
              </a:tr>
              <a:tr h="395879">
                <a:tc>
                  <a:txBody>
                    <a:bodyPr/>
                    <a:lstStyle/>
                    <a:p>
                      <a:r>
                        <a:rPr lang="es-ES_tradnl" sz="800" dirty="0">
                          <a:effectLst/>
                        </a:rPr>
                        <a:t>2 SEMANA</a:t>
                      </a:r>
                      <a:endParaRPr lang="es-PR" sz="800" dirty="0">
                        <a:effectLst/>
                      </a:endParaRPr>
                    </a:p>
                    <a:p>
                      <a:r>
                        <a:rPr lang="es-ES_tradnl" sz="800" dirty="0">
                          <a:effectLst/>
                        </a:rPr>
                        <a:t>OCTUBRE 30-NOV 5-2023</a:t>
                      </a:r>
                      <a:endParaRPr lang="es-P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tc>
                  <a:txBody>
                    <a:bodyPr/>
                    <a:lstStyle/>
                    <a:p>
                      <a:pPr algn="ctr"/>
                      <a:r>
                        <a:rPr lang="es-ES_tradnl" sz="800" dirty="0">
                          <a:effectLst/>
                        </a:rPr>
                        <a:t>10-30-23/ 10-31 clase bíblica los domingos, preparación de la clase de capellanía 10-31-2023. </a:t>
                      </a:r>
                      <a:endParaRPr lang="es-P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tc>
                  <a:txBody>
                    <a:bodyPr/>
                    <a:lstStyle/>
                    <a:p>
                      <a:pPr algn="ctr"/>
                      <a:r>
                        <a:rPr lang="es-ES_tradnl" sz="800" dirty="0">
                          <a:effectLst/>
                        </a:rPr>
                        <a:t>10-31-2023: dar la clase de maestría en capellanía.</a:t>
                      </a:r>
                      <a:endParaRPr lang="es-P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tc>
                  <a:txBody>
                    <a:bodyPr/>
                    <a:lstStyle/>
                    <a:p>
                      <a:pPr algn="ctr"/>
                      <a:r>
                        <a:rPr lang="es-ES_tradnl" sz="800" dirty="0">
                          <a:effectLst/>
                        </a:rPr>
                        <a:t>11-01-2023/11-02-2023: preparación de la clase de capellanía de bachillerato de los jueves/ y dar la clase el jueves. </a:t>
                      </a:r>
                      <a:endParaRPr lang="es-P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tc>
                  <a:txBody>
                    <a:bodyPr/>
                    <a:lstStyle/>
                    <a:p>
                      <a:pPr algn="ctr"/>
                      <a:r>
                        <a:rPr lang="es-ES_tradnl" sz="1200" dirty="0">
                          <a:effectLst/>
                        </a:rPr>
                        <a:t>        16hrs.</a:t>
                      </a:r>
                      <a:endParaRPr lang="es-P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extLst>
                  <a:ext uri="{0D108BD9-81ED-4DB2-BD59-A6C34878D82A}">
                    <a16:rowId xmlns:a16="http://schemas.microsoft.com/office/drawing/2014/main" val="264425944"/>
                  </a:ext>
                </a:extLst>
              </a:tr>
              <a:tr h="659798">
                <a:tc>
                  <a:txBody>
                    <a:bodyPr/>
                    <a:lstStyle/>
                    <a:p>
                      <a:r>
                        <a:rPr lang="es-ES_tradnl" sz="800" dirty="0">
                          <a:effectLst/>
                        </a:rPr>
                        <a:t>3 SEMANA</a:t>
                      </a:r>
                      <a:endParaRPr lang="es-PR" sz="800" dirty="0">
                        <a:effectLst/>
                      </a:endParaRPr>
                    </a:p>
                    <a:p>
                      <a:r>
                        <a:rPr lang="es-ES_tradnl" sz="800" dirty="0">
                          <a:effectLst/>
                        </a:rPr>
                        <a:t>11-05/11-12-2023</a:t>
                      </a:r>
                      <a:endParaRPr lang="es-P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tc>
                  <a:txBody>
                    <a:bodyPr/>
                    <a:lstStyle/>
                    <a:p>
                      <a:r>
                        <a:rPr lang="es-ES_tradnl" sz="800" dirty="0">
                          <a:effectLst/>
                        </a:rPr>
                        <a:t>11-05-2023: estudios bíblicos el domingo</a:t>
                      </a:r>
                      <a:endParaRPr lang="es-PR" sz="800" dirty="0">
                        <a:effectLst/>
                      </a:endParaRPr>
                    </a:p>
                    <a:p>
                      <a:r>
                        <a:rPr lang="es-ES_tradnl" sz="800" dirty="0">
                          <a:effectLst/>
                        </a:rPr>
                        <a:t>Participación de la Santa Cena y por la tarde preparación de la clase del martes. </a:t>
                      </a:r>
                      <a:endParaRPr lang="es-P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tc>
                  <a:txBody>
                    <a:bodyPr/>
                    <a:lstStyle/>
                    <a:p>
                      <a:r>
                        <a:rPr lang="es-ES_tradnl" sz="800" dirty="0">
                          <a:effectLst/>
                        </a:rPr>
                        <a:t>11-06-23: los lunes estudios bíblicos con el pastor Elías en la iglesia Jesús el camino, (Tema la fiesta del Mesías). Y durante el día preparación de la clase para el martes. </a:t>
                      </a:r>
                      <a:endParaRPr lang="es-P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tc>
                  <a:txBody>
                    <a:bodyPr/>
                    <a:lstStyle/>
                    <a:p>
                      <a:r>
                        <a:rPr lang="es-ES_tradnl" sz="800" dirty="0">
                          <a:effectLst/>
                        </a:rPr>
                        <a:t>11-06/11-07-2023 preparación para la clase de maestría de capellanía. Y el 11-07 dar la clase del martes. El 11-09-2023, no hubo clase del jueves. </a:t>
                      </a:r>
                      <a:endParaRPr lang="es-PR" sz="800" dirty="0">
                        <a:effectLst/>
                      </a:endParaRPr>
                    </a:p>
                    <a:p>
                      <a:r>
                        <a:rPr lang="es-ES_tradnl" sz="800" dirty="0">
                          <a:effectLst/>
                        </a:rPr>
                        <a:t>11-10-2023 hace llamada a una vecina para seguimiento de hijo enfermo.  La vecina se llama Monín su hijo </a:t>
                      </a:r>
                      <a:r>
                        <a:rPr lang="es-ES_tradnl" sz="800" dirty="0" err="1">
                          <a:effectLst/>
                        </a:rPr>
                        <a:t>Carli</a:t>
                      </a:r>
                      <a:r>
                        <a:rPr lang="es-ES_tradnl" sz="800" dirty="0">
                          <a:effectLst/>
                        </a:rPr>
                        <a:t>.</a:t>
                      </a:r>
                      <a:endParaRPr lang="es-P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tc>
                  <a:txBody>
                    <a:bodyPr/>
                    <a:lstStyle/>
                    <a:p>
                      <a:pPr algn="ctr"/>
                      <a:r>
                        <a:rPr lang="es-ES_tradnl" sz="1200" dirty="0">
                          <a:effectLst/>
                        </a:rPr>
                        <a:t>       12 y media</a:t>
                      </a:r>
                      <a:endParaRPr lang="es-P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extLst>
                  <a:ext uri="{0D108BD9-81ED-4DB2-BD59-A6C34878D82A}">
                    <a16:rowId xmlns:a16="http://schemas.microsoft.com/office/drawing/2014/main" val="3891117488"/>
                  </a:ext>
                </a:extLst>
              </a:tr>
              <a:tr h="868163">
                <a:tc>
                  <a:txBody>
                    <a:bodyPr/>
                    <a:lstStyle/>
                    <a:p>
                      <a:r>
                        <a:rPr lang="es-ES_tradnl" sz="800" dirty="0">
                          <a:effectLst/>
                        </a:rPr>
                        <a:t>4 semana </a:t>
                      </a:r>
                      <a:endParaRPr lang="es-PR" sz="800" dirty="0">
                        <a:effectLst/>
                      </a:endParaRPr>
                    </a:p>
                    <a:p>
                      <a:r>
                        <a:rPr lang="es-ES_tradnl" sz="800" dirty="0">
                          <a:effectLst/>
                        </a:rPr>
                        <a:t>11-12-2023/11-18-2023</a:t>
                      </a:r>
                      <a:endParaRPr lang="es-P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tc>
                  <a:txBody>
                    <a:bodyPr/>
                    <a:lstStyle/>
                    <a:p>
                      <a:r>
                        <a:rPr lang="es-ES_tradnl" sz="800" dirty="0">
                          <a:effectLst/>
                        </a:rPr>
                        <a:t>11-12-2023: clase bíblica el domingo. </a:t>
                      </a:r>
                      <a:endParaRPr lang="es-P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tc>
                  <a:txBody>
                    <a:bodyPr/>
                    <a:lstStyle/>
                    <a:p>
                      <a:r>
                        <a:rPr lang="es-ES_tradnl" sz="800" dirty="0">
                          <a:effectLst/>
                        </a:rPr>
                        <a:t>11-13, no anote la clase del lunes de estudio bíblico con el pastor Elías. El 11-14 no hubo clase de capellanía. Preparación del estudio bíblico. 11-15 continuación con la preparación del estudio bíblico. </a:t>
                      </a:r>
                      <a:endParaRPr lang="es-P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tc>
                  <a:txBody>
                    <a:bodyPr/>
                    <a:lstStyle/>
                    <a:p>
                      <a:r>
                        <a:rPr lang="es-ES_tradnl" sz="800" dirty="0">
                          <a:effectLst/>
                        </a:rPr>
                        <a:t>11-16-2023, no hubo clase de capellanía y se visitó la iglesia de Juncos (JRR&amp;SS) llevar un estudio bíblico que se convierto en una reflexión.  11-18-2023, salida al campo misionero llevar la cena de acción de gracia a la comunidad de Cayey y compartir con los desamparados. Durante los días restante llamada de seguimiento a los enfermos. </a:t>
                      </a:r>
                      <a:endParaRPr lang="es-P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tc>
                  <a:txBody>
                    <a:bodyPr/>
                    <a:lstStyle/>
                    <a:p>
                      <a:pPr algn="ctr"/>
                      <a:r>
                        <a:rPr lang="es-ES_tradnl" sz="1200" dirty="0">
                          <a:effectLst/>
                        </a:rPr>
                        <a:t>    13hrs.</a:t>
                      </a:r>
                      <a:endParaRPr lang="es-P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extLst>
                  <a:ext uri="{0D108BD9-81ED-4DB2-BD59-A6C34878D82A}">
                    <a16:rowId xmlns:a16="http://schemas.microsoft.com/office/drawing/2014/main" val="1714605222"/>
                  </a:ext>
                </a:extLst>
              </a:tr>
              <a:tr h="791758">
                <a:tc>
                  <a:txBody>
                    <a:bodyPr/>
                    <a:lstStyle/>
                    <a:p>
                      <a:r>
                        <a:rPr lang="es-ES_tradnl" sz="800" dirty="0">
                          <a:effectLst/>
                        </a:rPr>
                        <a:t>5 semana</a:t>
                      </a:r>
                      <a:endParaRPr lang="es-PR" sz="800" dirty="0">
                        <a:effectLst/>
                      </a:endParaRPr>
                    </a:p>
                    <a:p>
                      <a:r>
                        <a:rPr lang="es-ES_tradnl" sz="800" dirty="0">
                          <a:effectLst/>
                        </a:rPr>
                        <a:t>11-19-2023/11-25-2023</a:t>
                      </a:r>
                      <a:endParaRPr lang="es-P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tc>
                  <a:txBody>
                    <a:bodyPr/>
                    <a:lstStyle/>
                    <a:p>
                      <a:r>
                        <a:rPr lang="es-ES_tradnl" sz="800" dirty="0">
                          <a:effectLst/>
                        </a:rPr>
                        <a:t>11-19-2023: clase bíblica y participe de una presentación de un bebe. </a:t>
                      </a:r>
                      <a:endParaRPr lang="es-P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tc>
                  <a:txBody>
                    <a:bodyPr/>
                    <a:lstStyle/>
                    <a:p>
                      <a:r>
                        <a:rPr lang="es-ES_tradnl" sz="800" dirty="0">
                          <a:effectLst/>
                        </a:rPr>
                        <a:t>11-20/21-2023: lunes, estudio bíblico con el pastor Elías en la iglesia Jesús el camino en Cayey, continuar con la preparación de las clases de capellanía de los martes y preparación de la clase del jueves que se adelantó para el miércoles 11-22-23. </a:t>
                      </a:r>
                      <a:endParaRPr lang="es-P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tc>
                  <a:txBody>
                    <a:bodyPr/>
                    <a:lstStyle/>
                    <a:p>
                      <a:r>
                        <a:rPr lang="es-ES_tradnl" sz="800" dirty="0">
                          <a:effectLst/>
                        </a:rPr>
                        <a:t>11-21/ 11-22 eso dos martes y miércoles se dieron las clases de capellanía ya que el jueves era el día de acción de gracia y no hubo clase de dio el miércoles 11-22-2023. </a:t>
                      </a:r>
                      <a:endParaRPr lang="es-PR" sz="800" dirty="0">
                        <a:effectLst/>
                      </a:endParaRPr>
                    </a:p>
                    <a:p>
                      <a:r>
                        <a:rPr lang="es-ES_tradnl" sz="800" dirty="0">
                          <a:effectLst/>
                        </a:rPr>
                        <a:t>El jueves 11-23-23 Di comienzo del culto con la oración de acción de gracia.</a:t>
                      </a:r>
                      <a:endParaRPr lang="es-P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tc>
                  <a:txBody>
                    <a:bodyPr/>
                    <a:lstStyle/>
                    <a:p>
                      <a:pPr algn="ctr"/>
                      <a:r>
                        <a:rPr lang="es-ES_tradnl" sz="1200" dirty="0">
                          <a:effectLst/>
                        </a:rPr>
                        <a:t>     18 </a:t>
                      </a:r>
                      <a:r>
                        <a:rPr lang="es-ES_tradnl" sz="1200" dirty="0" err="1">
                          <a:effectLst/>
                        </a:rPr>
                        <a:t>hrs</a:t>
                      </a:r>
                      <a:r>
                        <a:rPr lang="es-ES_tradnl" sz="1200" dirty="0">
                          <a:effectLst/>
                        </a:rPr>
                        <a:t>.</a:t>
                      </a:r>
                      <a:endParaRPr lang="es-P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extLst>
                  <a:ext uri="{0D108BD9-81ED-4DB2-BD59-A6C34878D82A}">
                    <a16:rowId xmlns:a16="http://schemas.microsoft.com/office/drawing/2014/main" val="2647805622"/>
                  </a:ext>
                </a:extLst>
              </a:tr>
              <a:tr h="1055678">
                <a:tc>
                  <a:txBody>
                    <a:bodyPr/>
                    <a:lstStyle/>
                    <a:p>
                      <a:r>
                        <a:rPr lang="es-ES_tradnl" sz="800" dirty="0">
                          <a:effectLst/>
                        </a:rPr>
                        <a:t>6 semana </a:t>
                      </a:r>
                      <a:endParaRPr lang="es-PR" sz="800" dirty="0">
                        <a:effectLst/>
                      </a:endParaRPr>
                    </a:p>
                    <a:p>
                      <a:r>
                        <a:rPr lang="es-ES_tradnl" sz="800" dirty="0">
                          <a:effectLst/>
                        </a:rPr>
                        <a:t>11-26/12-01-2023</a:t>
                      </a:r>
                      <a:endParaRPr lang="es-PR" sz="800" dirty="0">
                        <a:effectLst/>
                      </a:endParaRPr>
                    </a:p>
                    <a:p>
                      <a:r>
                        <a:rPr lang="es-ES_tradnl" sz="800" dirty="0">
                          <a:effectLst/>
                        </a:rPr>
                        <a:t> </a:t>
                      </a:r>
                      <a:endParaRPr lang="es-P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tc>
                  <a:txBody>
                    <a:bodyPr/>
                    <a:lstStyle/>
                    <a:p>
                      <a:r>
                        <a:rPr lang="es-ES_tradnl" sz="800" dirty="0">
                          <a:effectLst/>
                        </a:rPr>
                        <a:t>11-26-2023, clase bíblicas, preparación de la predicación para el miércoles. </a:t>
                      </a:r>
                      <a:endParaRPr lang="es-P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tc>
                  <a:txBody>
                    <a:bodyPr/>
                    <a:lstStyle/>
                    <a:p>
                      <a:r>
                        <a:rPr lang="es-ES_tradnl" sz="800" dirty="0">
                          <a:effectLst/>
                        </a:rPr>
                        <a:t>11-26/ 28- 023; clase biblia con el pastor Elías, en la iglesia Jesús el camino en Cayey, continuación de la preparación de la predicación, y preparación de la clase del martes y jueves.</a:t>
                      </a:r>
                      <a:endParaRPr lang="es-P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tc>
                  <a:txBody>
                    <a:bodyPr/>
                    <a:lstStyle/>
                    <a:p>
                      <a:r>
                        <a:rPr lang="es-ES_tradnl" sz="800" dirty="0">
                          <a:effectLst/>
                        </a:rPr>
                        <a:t>11-28-2023; dar la clase de capellanía con el grupo de maestría como el pastor Víctor Malavé; continuar con la preparación de la clase del jueves. 11-29-2023 el miércoles me toco llevar la predicación a la iglesia Jesús RR&amp;SS en Cayey. 11-30-23 y jueves dar la clase de capellanía de los jueves. Durante los días12-01/12-02; restantes preparación de la próxima predicación para visitar la iglesia de Barranquitas. </a:t>
                      </a:r>
                      <a:endParaRPr lang="es-P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tc>
                  <a:txBody>
                    <a:bodyPr/>
                    <a:lstStyle/>
                    <a:p>
                      <a:pPr algn="ctr"/>
                      <a:r>
                        <a:rPr lang="es-ES_tradnl" sz="1200" dirty="0">
                          <a:effectLst/>
                        </a:rPr>
                        <a:t> </a:t>
                      </a:r>
                      <a:endParaRPr lang="es-PR" sz="1200" dirty="0">
                        <a:effectLst/>
                      </a:endParaRPr>
                    </a:p>
                    <a:p>
                      <a:pPr algn="ctr"/>
                      <a:r>
                        <a:rPr lang="es-ES_tradnl" sz="1200" dirty="0">
                          <a:effectLst/>
                        </a:rPr>
                        <a:t>       20hrs.</a:t>
                      </a:r>
                      <a:endParaRPr lang="es-P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extLst>
                  <a:ext uri="{0D108BD9-81ED-4DB2-BD59-A6C34878D82A}">
                    <a16:rowId xmlns:a16="http://schemas.microsoft.com/office/drawing/2014/main" val="1859025451"/>
                  </a:ext>
                </a:extLst>
              </a:tr>
              <a:tr h="791758">
                <a:tc>
                  <a:txBody>
                    <a:bodyPr/>
                    <a:lstStyle/>
                    <a:p>
                      <a:r>
                        <a:rPr lang="es-ES_tradnl" sz="800" dirty="0">
                          <a:effectLst/>
                        </a:rPr>
                        <a:t>7 semana </a:t>
                      </a:r>
                      <a:endParaRPr lang="es-PR" sz="800" dirty="0">
                        <a:effectLst/>
                      </a:endParaRPr>
                    </a:p>
                    <a:p>
                      <a:r>
                        <a:rPr lang="es-ES_tradnl" sz="800" dirty="0">
                          <a:effectLst/>
                        </a:rPr>
                        <a:t>12-03/12-10-2023</a:t>
                      </a:r>
                      <a:endParaRPr lang="es-P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tc>
                  <a:txBody>
                    <a:bodyPr/>
                    <a:lstStyle/>
                    <a:p>
                      <a:r>
                        <a:rPr lang="es-ES_tradnl" sz="800" dirty="0">
                          <a:effectLst/>
                        </a:rPr>
                        <a:t>12-03-2023; Visitar la iglesia de Barranquitas, llevar la predicación el mensaje del Señor. </a:t>
                      </a:r>
                      <a:endParaRPr lang="es-P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tc>
                  <a:txBody>
                    <a:bodyPr/>
                    <a:lstStyle/>
                    <a:p>
                      <a:r>
                        <a:rPr lang="es-ES_tradnl" sz="800" dirty="0">
                          <a:effectLst/>
                        </a:rPr>
                        <a:t>12-04-2023: estudios bíblicos con el pastor Elías en la iglesia Jesús el camino en Cayey. Las clases de los martes se finalizaron por este semestre hasta comienzo de enero, II sección del libro de maestría de capellanía receso escolar. </a:t>
                      </a:r>
                      <a:endParaRPr lang="es-P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tc>
                  <a:txBody>
                    <a:bodyPr/>
                    <a:lstStyle/>
                    <a:p>
                      <a:r>
                        <a:rPr lang="es-ES_tradnl" sz="800" dirty="0">
                          <a:effectLst/>
                        </a:rPr>
                        <a:t>12-4,5,7, preparación para la clase de los jueves del bachillerato de capellanía no se ha terminado este semestre. 12-07-2023 dar la clase de los jueves. Durante estos días he estado con una hermana que esta hospitalizada he estado con ella todo los </a:t>
                      </a:r>
                      <a:r>
                        <a:rPr lang="es-ES_tradnl" sz="800" dirty="0" err="1">
                          <a:effectLst/>
                        </a:rPr>
                        <a:t>dias</a:t>
                      </a:r>
                      <a:r>
                        <a:rPr lang="es-ES_tradnl" sz="800" dirty="0">
                          <a:effectLst/>
                        </a:rPr>
                        <a:t> varias horas ya que es una dama sola sin familia y mayor de edad.  </a:t>
                      </a:r>
                      <a:endParaRPr lang="es-P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tc>
                  <a:txBody>
                    <a:bodyPr/>
                    <a:lstStyle/>
                    <a:p>
                      <a:pPr algn="ctr"/>
                      <a:r>
                        <a:rPr lang="es-ES_tradnl" sz="1200" dirty="0">
                          <a:effectLst/>
                        </a:rPr>
                        <a:t> </a:t>
                      </a:r>
                      <a:endParaRPr lang="es-PR" sz="1200" dirty="0">
                        <a:effectLst/>
                      </a:endParaRPr>
                    </a:p>
                    <a:p>
                      <a:pPr algn="ctr"/>
                      <a:r>
                        <a:rPr lang="es-ES_tradnl" sz="1200" dirty="0">
                          <a:effectLst/>
                        </a:rPr>
                        <a:t>    15hrs</a:t>
                      </a:r>
                      <a:endParaRPr lang="es-P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extLst>
                  <a:ext uri="{0D108BD9-81ED-4DB2-BD59-A6C34878D82A}">
                    <a16:rowId xmlns:a16="http://schemas.microsoft.com/office/drawing/2014/main" val="4067986900"/>
                  </a:ext>
                </a:extLst>
              </a:tr>
              <a:tr h="665141">
                <a:tc>
                  <a:txBody>
                    <a:bodyPr/>
                    <a:lstStyle/>
                    <a:p>
                      <a:r>
                        <a:rPr lang="es-ES_tradnl" sz="800" dirty="0">
                          <a:effectLst/>
                        </a:rPr>
                        <a:t>8 semana </a:t>
                      </a:r>
                      <a:endParaRPr lang="es-PR" sz="800" dirty="0">
                        <a:effectLst/>
                      </a:endParaRPr>
                    </a:p>
                    <a:p>
                      <a:r>
                        <a:rPr lang="es-ES_tradnl" sz="800" dirty="0">
                          <a:effectLst/>
                        </a:rPr>
                        <a:t>12-10-2023/12-17-2023</a:t>
                      </a:r>
                      <a:endParaRPr lang="es-P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tc>
                  <a:txBody>
                    <a:bodyPr/>
                    <a:lstStyle/>
                    <a:p>
                      <a:r>
                        <a:rPr lang="es-ES_tradnl" sz="800" dirty="0">
                          <a:effectLst/>
                        </a:rPr>
                        <a:t>12-10-2023: Estudio bíblico. </a:t>
                      </a:r>
                      <a:endParaRPr lang="es-P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tc>
                  <a:txBody>
                    <a:bodyPr/>
                    <a:lstStyle/>
                    <a:p>
                      <a:r>
                        <a:rPr lang="es-ES_tradnl" sz="800" dirty="0">
                          <a:effectLst/>
                        </a:rPr>
                        <a:t>12-11-2023: estudio bíblico con el pastor Elías en la iglesia Jesús el camino en Cayey. 12-11/12-2023 continuar con la visita de seguimiento en el hospital verificar como sigue la hermana María Ruiz. </a:t>
                      </a:r>
                      <a:endParaRPr lang="es-P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tc>
                  <a:txBody>
                    <a:bodyPr/>
                    <a:lstStyle/>
                    <a:p>
                      <a:r>
                        <a:rPr lang="es-ES_tradnl" sz="800" dirty="0">
                          <a:effectLst/>
                        </a:rPr>
                        <a:t>12-12-2023, por la tarde visitar la hermana y la dan de alta llevarla a su hogar. 12-14-2023 el jueves no hobo clase están de vacaciones los hermanos. </a:t>
                      </a:r>
                      <a:endParaRPr lang="es-PR" sz="800" dirty="0">
                        <a:effectLst/>
                      </a:endParaRPr>
                    </a:p>
                    <a:p>
                      <a:r>
                        <a:rPr lang="es-ES_tradnl" sz="800" dirty="0">
                          <a:effectLst/>
                        </a:rPr>
                        <a:t>12-17-2023 domingo clase bíblica. </a:t>
                      </a:r>
                      <a:endParaRPr lang="es-P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tc>
                  <a:txBody>
                    <a:bodyPr/>
                    <a:lstStyle/>
                    <a:p>
                      <a:pPr algn="ctr"/>
                      <a:r>
                        <a:rPr lang="es-ES_tradnl" sz="1200" dirty="0">
                          <a:effectLst/>
                        </a:rPr>
                        <a:t>      7hrs</a:t>
                      </a:r>
                      <a:endParaRPr lang="es-P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extLst>
                  <a:ext uri="{0D108BD9-81ED-4DB2-BD59-A6C34878D82A}">
                    <a16:rowId xmlns:a16="http://schemas.microsoft.com/office/drawing/2014/main" val="1029533076"/>
                  </a:ext>
                </a:extLst>
              </a:tr>
              <a:tr h="197940">
                <a:tc>
                  <a:txBody>
                    <a:bodyPr/>
                    <a:lstStyle/>
                    <a:p>
                      <a:r>
                        <a:rPr lang="es-ES_tradnl" sz="800" dirty="0">
                          <a:effectLst/>
                        </a:rPr>
                        <a:t> </a:t>
                      </a:r>
                      <a:endParaRPr lang="es-P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tc>
                  <a:txBody>
                    <a:bodyPr/>
                    <a:lstStyle/>
                    <a:p>
                      <a:r>
                        <a:rPr lang="es-ES_tradnl" sz="800" dirty="0">
                          <a:effectLst/>
                        </a:rPr>
                        <a:t> </a:t>
                      </a:r>
                      <a:endParaRPr lang="es-P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tc>
                  <a:txBody>
                    <a:bodyPr/>
                    <a:lstStyle/>
                    <a:p>
                      <a:r>
                        <a:rPr lang="es-ES_tradnl" sz="400" dirty="0">
                          <a:effectLst/>
                        </a:rPr>
                        <a:t> </a:t>
                      </a:r>
                      <a:endParaRPr lang="es-PR" sz="5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tc>
                  <a:txBody>
                    <a:bodyPr/>
                    <a:lstStyle/>
                    <a:p>
                      <a:r>
                        <a:rPr lang="es-ES_tradnl" sz="400" dirty="0">
                          <a:effectLst/>
                        </a:rPr>
                        <a:t> </a:t>
                      </a:r>
                      <a:endParaRPr lang="es-PR" sz="5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tc>
                  <a:txBody>
                    <a:bodyPr/>
                    <a:lstStyle/>
                    <a:p>
                      <a:r>
                        <a:rPr lang="es-ES_tradnl" sz="1200" dirty="0">
                          <a:effectLst/>
                        </a:rPr>
                        <a:t>TOTAL, 108 </a:t>
                      </a:r>
                      <a:r>
                        <a:rPr lang="es-ES_tradnl" sz="1200" dirty="0" err="1">
                          <a:effectLst/>
                        </a:rPr>
                        <a:t>hrs</a:t>
                      </a:r>
                      <a:r>
                        <a:rPr lang="es-ES_tradnl" sz="1200" dirty="0">
                          <a:effectLst/>
                        </a:rPr>
                        <a:t>.</a:t>
                      </a:r>
                      <a:endParaRPr lang="es-P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29428" marR="29428" marT="0" marB="0"/>
                </a:tc>
                <a:extLst>
                  <a:ext uri="{0D108BD9-81ED-4DB2-BD59-A6C34878D82A}">
                    <a16:rowId xmlns:a16="http://schemas.microsoft.com/office/drawing/2014/main" val="1308685754"/>
                  </a:ext>
                </a:extLst>
              </a:tr>
            </a:tbl>
          </a:graphicData>
        </a:graphic>
      </p:graphicFrame>
    </p:spTree>
    <p:extLst>
      <p:ext uri="{BB962C8B-B14F-4D97-AF65-F5344CB8AC3E}">
        <p14:creationId xmlns:p14="http://schemas.microsoft.com/office/powerpoint/2010/main" val="8796859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
  <a:themeElements>
    <a:clrScheme name="Savon">
      <a:dk1>
        <a:sysClr val="windowText" lastClr="000000"/>
      </a:dk1>
      <a:lt1>
        <a:sysClr val="window" lastClr="FFFFFF"/>
      </a:lt1>
      <a:dk2>
        <a:srgbClr val="1485A4"/>
      </a:dk2>
      <a:lt2>
        <a:srgbClr val="E3DED1"/>
      </a:lt2>
      <a:accent1>
        <a:srgbClr val="1CADE4"/>
      </a:accent1>
      <a:accent2>
        <a:srgbClr val="2683C6"/>
      </a:accent2>
      <a:accent3>
        <a:srgbClr val="27CED7"/>
      </a:accent3>
      <a:accent4>
        <a:srgbClr val="42BA97"/>
      </a:accent4>
      <a:accent5>
        <a:srgbClr val="3E8853"/>
      </a:accent5>
      <a:accent6>
        <a:srgbClr val="62A39F"/>
      </a:accent6>
      <a:hlink>
        <a:srgbClr val="F49100"/>
      </a:hlink>
      <a:folHlink>
        <a:srgbClr val="739D9B"/>
      </a:folHlink>
    </a:clrScheme>
    <a:fontScheme name="Savon">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90000"/>
                <a:shade val="92000"/>
                <a:satMod val="160000"/>
              </a:schemeClr>
            </a:gs>
            <a:gs pos="77000">
              <a:schemeClr val="phClr">
                <a:tint val="100000"/>
                <a:shade val="73000"/>
                <a:satMod val="155000"/>
              </a:schemeClr>
            </a:gs>
            <a:gs pos="100000">
              <a:schemeClr val="phClr">
                <a:tint val="100000"/>
                <a:shade val="67000"/>
                <a:satMod val="145000"/>
              </a:schemeClr>
            </a:gs>
          </a:gsLst>
          <a:lin ang="5400000" scaled="0"/>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Savon" id="{1306E473-ED32-493B-A2D0-240A757EDD34}" vid="{C20BADFE-D095-436F-9677-9264042809F0}"/>
    </a:ext>
  </a:extLst>
</a:theme>
</file>

<file path=docProps/app.xml><?xml version="1.0" encoding="utf-8"?>
<Properties xmlns="http://schemas.openxmlformats.org/officeDocument/2006/extended-properties" xmlns:vt="http://schemas.openxmlformats.org/officeDocument/2006/docPropsVTypes">
  <Template>{2C848C25-6641-3F48-BE5C-698E7C720389}tf10001067</Template>
  <TotalTime>358</TotalTime>
  <Words>2480</Words>
  <Application>Microsoft Macintosh PowerPoint</Application>
  <PresentationFormat>Panorámica</PresentationFormat>
  <Paragraphs>110</Paragraphs>
  <Slides>19</Slides>
  <Notes>0</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19</vt:i4>
      </vt:variant>
    </vt:vector>
  </HeadingPairs>
  <TitlesOfParts>
    <vt:vector size="26" baseType="lpstr">
      <vt:lpstr>American Typewriter</vt:lpstr>
      <vt:lpstr>Arial</vt:lpstr>
      <vt:lpstr>Calibri</vt:lpstr>
      <vt:lpstr>Century Gothic</vt:lpstr>
      <vt:lpstr>Garamond</vt:lpstr>
      <vt:lpstr>Times New Roman</vt:lpstr>
      <vt:lpstr>Savon</vt:lpstr>
      <vt:lpstr>Portafolio practica pastoral  min 404 </vt:lpstr>
      <vt:lpstr>Presentación de PowerPoint</vt:lpstr>
      <vt:lpstr>Estructura del portafolio de practica MIN 404</vt:lpstr>
      <vt:lpstr>Presentación de PowerPoint</vt:lpstr>
      <vt:lpstr>Copias de las cartas de autorizacion y contrato de practica</vt:lpstr>
      <vt:lpstr>Hojas de labor realizada por semana 1,  2 , 3</vt:lpstr>
      <vt:lpstr>Hojas de labor realizada por semena 4,5,6.</vt:lpstr>
      <vt:lpstr>Hojas de labor realizada por semana ,7, 8. </vt:lpstr>
      <vt:lpstr>Presentación de PowerPoint</vt:lpstr>
      <vt:lpstr>Actividades durante 8 semanas </vt:lpstr>
      <vt:lpstr>Evidencia de actividades realizada fotos, videos, etc.</vt:lpstr>
      <vt:lpstr>Evidencia de actividades (fotos, videos, etc).</vt:lpstr>
      <vt:lpstr>Evidencia de actividades fotos, videos, etc.</vt:lpstr>
      <vt:lpstr>Actividades durante 8 semana </vt:lpstr>
      <vt:lpstr>ENSAYO REFLEXION FINAL</vt:lpstr>
      <vt:lpstr>ENSAYO REFLEXION FINAL</vt:lpstr>
      <vt:lpstr>EVALUACIÓN DEL SUPERVISOR DE PRÁCTICA</vt:lpstr>
      <vt:lpstr>AUTOEVALUACIÓN DEL ESTUDIANTE PRACTICANTE</vt:lpstr>
      <vt:lpstr>El BUEN PASTOR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Portafolio practica pastoral  min 404 </dc:title>
  <dc:creator>Maria M Cartagena</dc:creator>
  <cp:lastModifiedBy>Maria M Cartagena</cp:lastModifiedBy>
  <cp:revision>22</cp:revision>
  <dcterms:created xsi:type="dcterms:W3CDTF">2023-12-15T21:19:56Z</dcterms:created>
  <dcterms:modified xsi:type="dcterms:W3CDTF">2023-12-16T17:33:09Z</dcterms:modified>
</cp:coreProperties>
</file>