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Default Extension="pict" ContentType="image/pict"/>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Default Extension="pdf" ContentType="application/pdf"/>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3"/>
  </p:notesMasterIdLst>
  <p:handoutMasterIdLst>
    <p:handoutMasterId r:id="rId24"/>
  </p:handoutMasterIdLst>
  <p:sldIdLst>
    <p:sldId id="275" r:id="rId2"/>
    <p:sldId id="276" r:id="rId3"/>
    <p:sldId id="277" r:id="rId4"/>
    <p:sldId id="256" r:id="rId5"/>
    <p:sldId id="257" r:id="rId6"/>
    <p:sldId id="258" r:id="rId7"/>
    <p:sldId id="259" r:id="rId8"/>
    <p:sldId id="260" r:id="rId9"/>
    <p:sldId id="262" r:id="rId10"/>
    <p:sldId id="268" r:id="rId11"/>
    <p:sldId id="263" r:id="rId12"/>
    <p:sldId id="266" r:id="rId13"/>
    <p:sldId id="265" r:id="rId14"/>
    <p:sldId id="264" r:id="rId15"/>
    <p:sldId id="261" r:id="rId16"/>
    <p:sldId id="269" r:id="rId17"/>
    <p:sldId id="273" r:id="rId18"/>
    <p:sldId id="270" r:id="rId19"/>
    <p:sldId id="274" r:id="rId20"/>
    <p:sldId id="271" r:id="rId21"/>
    <p:sldId id="272"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78937" autoAdjust="0"/>
  </p:normalViewPr>
  <p:slideViewPr>
    <p:cSldViewPr snapToGrid="0" snapToObjects="1">
      <p:cViewPr varScale="1">
        <p:scale>
          <a:sx n="85" d="100"/>
          <a:sy n="85" d="100"/>
        </p:scale>
        <p:origin x="-101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DE93F48-A32E-9B4F-A98F-8152C7F4FE0C}" type="datetimeFigureOut">
              <a:rPr lang="en-US" smtClean="0"/>
              <a:pPr/>
              <a:t>6/19/13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C69F4E-39F9-6049-AB22-51BA8D62EC14}"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E453E8-0FAE-6940-9E88-151CEE40F279}" type="datetimeFigureOut">
              <a:rPr lang="en-US" smtClean="0"/>
              <a:pPr/>
              <a:t>6/19/13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11B225-E9AA-2D4D-963A-70D6FEDA724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going to learn</a:t>
            </a:r>
            <a:r>
              <a:rPr lang="en-US" baseline="0" dirty="0" smtClean="0"/>
              <a:t> about Weddell Seals and the Science Project B-009 who studies them at Big Razor Back Island in Antarctica.</a:t>
            </a:r>
          </a:p>
          <a:p>
            <a:r>
              <a:rPr lang="en-US" baseline="0" dirty="0" smtClean="0"/>
              <a:t>-We will then look at data the scientists collected from 2002 – 2007.  In these years there was an unusual sharp decline and subsequent rebound.  </a:t>
            </a:r>
          </a:p>
          <a:p>
            <a:r>
              <a:rPr lang="en-US" dirty="0" smtClean="0"/>
              <a:t>-You will formulate</a:t>
            </a:r>
            <a:r>
              <a:rPr lang="en-US" baseline="0" dirty="0" smtClean="0"/>
              <a:t> a</a:t>
            </a:r>
            <a:r>
              <a:rPr lang="en-US" dirty="0" smtClean="0"/>
              <a:t> hypothesis</a:t>
            </a:r>
            <a:r>
              <a:rPr lang="en-US" baseline="0" dirty="0" smtClean="0"/>
              <a:t> on what happened to the Weddell Seals.  Your hypothesis must be supported using data.</a:t>
            </a:r>
            <a:endParaRPr lang="en-US" dirty="0"/>
          </a:p>
        </p:txBody>
      </p:sp>
      <p:sp>
        <p:nvSpPr>
          <p:cNvPr id="4" name="Slide Number Placeholder 3"/>
          <p:cNvSpPr>
            <a:spLocks noGrp="1"/>
          </p:cNvSpPr>
          <p:nvPr>
            <p:ph type="sldNum" sz="quarter" idx="10"/>
          </p:nvPr>
        </p:nvSpPr>
        <p:spPr/>
        <p:txBody>
          <a:bodyPr/>
          <a:lstStyle/>
          <a:p>
            <a:fld id="{BE11B225-E9AA-2D4D-963A-70D6FEDA724D}"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11B225-E9AA-2D4D-963A-70D6FEDA724D}"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Compare Size</a:t>
            </a:r>
            <a:r>
              <a:rPr lang="en-US" baseline="0" dirty="0" smtClean="0"/>
              <a:t> to </a:t>
            </a:r>
            <a:r>
              <a:rPr lang="en-US" baseline="0" smtClean="0"/>
              <a:t>another</a:t>
            </a:r>
            <a:r>
              <a:rPr lang="en-US" baseline="0" smtClean="0"/>
              <a:t> animal </a:t>
            </a:r>
            <a:r>
              <a:rPr lang="en-US" baseline="0" dirty="0" smtClean="0"/>
              <a:t>– a big  horse?</a:t>
            </a:r>
          </a:p>
          <a:p>
            <a:r>
              <a:rPr lang="en-US" baseline="0" dirty="0" smtClean="0"/>
              <a:t>20 years is about half the life span of most other seals due to their teeth being worn down by maintaining their winter ice holes.</a:t>
            </a:r>
          </a:p>
          <a:p>
            <a:r>
              <a:rPr lang="en-US" baseline="0" dirty="0" smtClean="0"/>
              <a:t>No “common” predators: They are preyed upon by Killer whales and Leopard Seals only when at the ice edge (generally pups and sub adults out exploring) but their adaptations allow them to live far from the ice edge (teeth to chew holes through the ice.  They were also historically preyed up by humans.</a:t>
            </a:r>
            <a:endParaRPr lang="en-US" dirty="0"/>
          </a:p>
        </p:txBody>
      </p:sp>
      <p:sp>
        <p:nvSpPr>
          <p:cNvPr id="4" name="Slide Number Placeholder 3"/>
          <p:cNvSpPr>
            <a:spLocks noGrp="1"/>
          </p:cNvSpPr>
          <p:nvPr>
            <p:ph type="sldNum" sz="quarter" idx="10"/>
          </p:nvPr>
        </p:nvSpPr>
        <p:spPr/>
        <p:txBody>
          <a:bodyPr/>
          <a:lstStyle/>
          <a:p>
            <a:fld id="{BE11B225-E9AA-2D4D-963A-70D6FEDA724D}"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6-7 weeks they weigh</a:t>
            </a:r>
            <a:r>
              <a:rPr lang="en-US" baseline="0" dirty="0" smtClean="0"/>
              <a:t> </a:t>
            </a:r>
            <a:r>
              <a:rPr lang="en-US" dirty="0" smtClean="0"/>
              <a:t>100kg and are </a:t>
            </a:r>
            <a:r>
              <a:rPr lang="en-US" dirty="0" err="1" smtClean="0"/>
              <a:t>weened</a:t>
            </a:r>
            <a:endParaRPr lang="en-US" dirty="0" smtClean="0"/>
          </a:p>
          <a:p>
            <a:r>
              <a:rPr lang="en-US" dirty="0" smtClean="0"/>
              <a:t>Cow’s milk 4 -5%</a:t>
            </a:r>
            <a:endParaRPr lang="en-US" dirty="0"/>
          </a:p>
        </p:txBody>
      </p:sp>
      <p:sp>
        <p:nvSpPr>
          <p:cNvPr id="4" name="Slide Number Placeholder 3"/>
          <p:cNvSpPr>
            <a:spLocks noGrp="1"/>
          </p:cNvSpPr>
          <p:nvPr>
            <p:ph type="sldNum" sz="quarter" idx="10"/>
          </p:nvPr>
        </p:nvSpPr>
        <p:spPr/>
        <p:txBody>
          <a:bodyPr/>
          <a:lstStyle/>
          <a:p>
            <a:fld id="{BE11B225-E9AA-2D4D-963A-70D6FEDA724D}"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B-009 has been studying the Big Razorback</a:t>
            </a:r>
            <a:r>
              <a:rPr lang="en-US" baseline="0" dirty="0" smtClean="0"/>
              <a:t> Seals for 40 years.   The Seals always return to big Razorback and are easily approached and studied by humans.  They have one of the best animal population data sets in the world. Video link:  http://www.teachersdomain.org/resource/ipy09.sci.life.eco.seals/</a:t>
            </a:r>
            <a:endParaRPr lang="en-US" dirty="0"/>
          </a:p>
        </p:txBody>
      </p:sp>
      <p:sp>
        <p:nvSpPr>
          <p:cNvPr id="4" name="Slide Number Placeholder 3"/>
          <p:cNvSpPr>
            <a:spLocks noGrp="1"/>
          </p:cNvSpPr>
          <p:nvPr>
            <p:ph type="sldNum" sz="quarter" idx="10"/>
          </p:nvPr>
        </p:nvSpPr>
        <p:spPr/>
        <p:txBody>
          <a:bodyPr/>
          <a:lstStyle/>
          <a:p>
            <a:fld id="{BE11B225-E9AA-2D4D-963A-70D6FEDA724D}"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Weddell Seals are</a:t>
            </a:r>
            <a:r>
              <a:rPr lang="en-US" baseline="0" dirty="0" smtClean="0"/>
              <a:t> very specialized.</a:t>
            </a:r>
          </a:p>
          <a:p>
            <a:r>
              <a:rPr lang="en-US" baseline="0" dirty="0" smtClean="0"/>
              <a:t>Chew breathing holes in the ice</a:t>
            </a:r>
          </a:p>
          <a:p>
            <a:r>
              <a:rPr lang="en-US" baseline="0" dirty="0" smtClean="0"/>
              <a:t>Live far from the ice edge to avoid predators</a:t>
            </a:r>
          </a:p>
          <a:p>
            <a:r>
              <a:rPr lang="en-US" baseline="0" dirty="0" smtClean="0"/>
              <a:t>Fat as insulation</a:t>
            </a:r>
          </a:p>
          <a:p>
            <a:r>
              <a:rPr lang="en-US" baseline="0" dirty="0" smtClean="0"/>
              <a:t>Eat a variety of food sources</a:t>
            </a:r>
          </a:p>
          <a:p>
            <a:r>
              <a:rPr lang="en-US" baseline="0" dirty="0" smtClean="0"/>
              <a:t>Deep divers and can hold breath for  along time.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E11B225-E9AA-2D4D-963A-70D6FEDA724D}"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Weddell Seals are</a:t>
            </a:r>
            <a:r>
              <a:rPr lang="en-US" baseline="0" dirty="0" smtClean="0"/>
              <a:t> very specialized.</a:t>
            </a:r>
          </a:p>
          <a:p>
            <a:r>
              <a:rPr lang="en-US" baseline="0" dirty="0" smtClean="0"/>
              <a:t>Chew breathing holes in the ice</a:t>
            </a:r>
          </a:p>
          <a:p>
            <a:r>
              <a:rPr lang="en-US" baseline="0" dirty="0" smtClean="0"/>
              <a:t>Live far from the ice edge to avoid predators</a:t>
            </a:r>
          </a:p>
          <a:p>
            <a:r>
              <a:rPr lang="en-US" baseline="0" dirty="0" smtClean="0"/>
              <a:t>Fat as insulation</a:t>
            </a:r>
          </a:p>
          <a:p>
            <a:r>
              <a:rPr lang="en-US" baseline="0" dirty="0" smtClean="0"/>
              <a:t>Eat a variety of food sources</a:t>
            </a:r>
          </a:p>
          <a:p>
            <a:r>
              <a:rPr lang="en-US" baseline="0" dirty="0" smtClean="0"/>
              <a:t>Deep divers and can hold breath for  along time.</a:t>
            </a:r>
          </a:p>
          <a:p>
            <a:endParaRPr lang="en-US" dirty="0"/>
          </a:p>
        </p:txBody>
      </p:sp>
      <p:sp>
        <p:nvSpPr>
          <p:cNvPr id="4" name="Slide Number Placeholder 3"/>
          <p:cNvSpPr>
            <a:spLocks noGrp="1"/>
          </p:cNvSpPr>
          <p:nvPr>
            <p:ph type="sldNum" sz="quarter" idx="10"/>
          </p:nvPr>
        </p:nvSpPr>
        <p:spPr/>
        <p:txBody>
          <a:bodyPr/>
          <a:lstStyle/>
          <a:p>
            <a:fld id="{BE11B225-E9AA-2D4D-963A-70D6FEDA724D}" type="slidenum">
              <a:rPr lang="en-US" smtClean="0"/>
              <a:pPr/>
              <a:t>10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 we look at the data we have to understand Antarctic sea ice.  Antarctica roughly doubles in size every winter due to sea ice.  The</a:t>
            </a:r>
            <a:r>
              <a:rPr lang="en-US" baseline="0" dirty="0" smtClean="0"/>
              <a:t> Ice cover affects many aspects of ocean life including Weddell seals.  </a:t>
            </a:r>
            <a:endParaRPr lang="en-US" dirty="0"/>
          </a:p>
        </p:txBody>
      </p:sp>
      <p:sp>
        <p:nvSpPr>
          <p:cNvPr id="4" name="Slide Number Placeholder 3"/>
          <p:cNvSpPr>
            <a:spLocks noGrp="1"/>
          </p:cNvSpPr>
          <p:nvPr>
            <p:ph type="sldNum" sz="quarter" idx="10"/>
          </p:nvPr>
        </p:nvSpPr>
        <p:spPr/>
        <p:txBody>
          <a:bodyPr/>
          <a:lstStyle/>
          <a:p>
            <a:fld id="{BE11B225-E9AA-2D4D-963A-70D6FEDA724D}" type="slidenum">
              <a:rPr lang="en-US" smtClean="0"/>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unusual event happened during the study.  B-15 was the largest iceberg ever recorded.  It was the approx size of Connecticut.</a:t>
            </a:r>
            <a:r>
              <a:rPr lang="en-US" baseline="0" dirty="0" smtClean="0"/>
              <a:t>  170 miles long by 25 miles wide.  A 25 mile wide, 2000 foot thick piece of ice from here to Phoenix.  It splintered into smaller chunks and B-15A (a piece the size of Long Island) blocked most of the entrance to McMurdo Sound.</a:t>
            </a:r>
          </a:p>
          <a:p>
            <a:r>
              <a:rPr lang="en-US" baseline="0" dirty="0" smtClean="0"/>
              <a:t>Ice bergs float and just like an ice only show about 10% above the water.   </a:t>
            </a:r>
          </a:p>
          <a:p>
            <a:endParaRPr lang="en-US" baseline="0" dirty="0" smtClean="0"/>
          </a:p>
          <a:p>
            <a:r>
              <a:rPr lang="en-US" baseline="0" dirty="0" smtClean="0"/>
              <a:t>-If a piece of ice 25 miles wide and 2000’ high was blocking I-17 from here to Phoenix.  What would change?  Would the food supply be affected?  Would it get colder? </a:t>
            </a:r>
            <a:endParaRPr lang="en-US" dirty="0"/>
          </a:p>
        </p:txBody>
      </p:sp>
      <p:sp>
        <p:nvSpPr>
          <p:cNvPr id="4" name="Slide Number Placeholder 3"/>
          <p:cNvSpPr>
            <a:spLocks noGrp="1"/>
          </p:cNvSpPr>
          <p:nvPr>
            <p:ph type="sldNum" sz="quarter" idx="10"/>
          </p:nvPr>
        </p:nvSpPr>
        <p:spPr/>
        <p:txBody>
          <a:bodyPr/>
          <a:lstStyle/>
          <a:p>
            <a:fld id="{BE11B225-E9AA-2D4D-963A-70D6FEDA724D}"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11B225-E9AA-2D4D-963A-70D6FEDA724D}"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11721F-3BB0-C148-992C-30194184898E}" type="datetimeFigureOut">
              <a:rPr lang="en-US" smtClean="0"/>
              <a:pPr/>
              <a:t>6/19/13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58546-29DE-AE4D-BCAB-72DEA01EB7E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11721F-3BB0-C148-992C-30194184898E}" type="datetimeFigureOut">
              <a:rPr lang="en-US" smtClean="0"/>
              <a:pPr/>
              <a:t>6/19/13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58546-29DE-AE4D-BCAB-72DEA01EB7E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11721F-3BB0-C148-992C-30194184898E}" type="datetimeFigureOut">
              <a:rPr lang="en-US" smtClean="0"/>
              <a:pPr/>
              <a:t>6/19/13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58546-29DE-AE4D-BCAB-72DEA01EB7E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11721F-3BB0-C148-992C-30194184898E}" type="datetimeFigureOut">
              <a:rPr lang="en-US" smtClean="0"/>
              <a:pPr/>
              <a:t>6/19/13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58546-29DE-AE4D-BCAB-72DEA01EB7E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11721F-3BB0-C148-992C-30194184898E}" type="datetimeFigureOut">
              <a:rPr lang="en-US" smtClean="0"/>
              <a:pPr/>
              <a:t>6/19/13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58546-29DE-AE4D-BCAB-72DEA01EB7E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11721F-3BB0-C148-992C-30194184898E}" type="datetimeFigureOut">
              <a:rPr lang="en-US" smtClean="0"/>
              <a:pPr/>
              <a:t>6/19/13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58546-29DE-AE4D-BCAB-72DEA01EB7E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11721F-3BB0-C148-992C-30194184898E}" type="datetimeFigureOut">
              <a:rPr lang="en-US" smtClean="0"/>
              <a:pPr/>
              <a:t>6/19/13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458546-29DE-AE4D-BCAB-72DEA01EB7E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11721F-3BB0-C148-992C-30194184898E}" type="datetimeFigureOut">
              <a:rPr lang="en-US" smtClean="0"/>
              <a:pPr/>
              <a:t>6/19/13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458546-29DE-AE4D-BCAB-72DEA01EB7E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11721F-3BB0-C148-992C-30194184898E}" type="datetimeFigureOut">
              <a:rPr lang="en-US" smtClean="0"/>
              <a:pPr/>
              <a:t>6/19/13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458546-29DE-AE4D-BCAB-72DEA01EB7E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11721F-3BB0-C148-992C-30194184898E}" type="datetimeFigureOut">
              <a:rPr lang="en-US" smtClean="0"/>
              <a:pPr/>
              <a:t>6/19/13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58546-29DE-AE4D-BCAB-72DEA01EB7E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11721F-3BB0-C148-992C-30194184898E}" type="datetimeFigureOut">
              <a:rPr lang="en-US" smtClean="0"/>
              <a:pPr/>
              <a:t>6/19/13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58546-29DE-AE4D-BCAB-72DEA01EB7E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1721F-3BB0-C148-992C-30194184898E}" type="datetimeFigureOut">
              <a:rPr lang="en-US" smtClean="0"/>
              <a:pPr/>
              <a:t>6/19/13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458546-29DE-AE4D-BCAB-72DEA01EB7E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jpeg"/><Relationship Id="rId9"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gif"/><Relationship Id="rId6" Type="http://schemas.openxmlformats.org/officeDocument/2006/relationships/image" Target="../media/image32.jpeg"/><Relationship Id="rId7"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df"/><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df"/><Relationship Id="rId3"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df"/><Relationship Id="rId3"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Capped%20Column:Users:trevordeighton:Desktop:Antarctica%20Presentations:Weddell%20Seals%20Inquiry:Handouts:Average%20Monthly%20Air%20Temperature.docx!OLE_LINK2" TargetMode="External"/><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gif"/><Relationship Id="rId5"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oleObject" Target="Capped%20Column:Users:trevordeighton:Desktop:Antarctica%20Presentations:Weddell%20Seals%20Inquiry:Handouts:B-15%20&amp;%20Penguin%20Handout.docx!OLE_LINK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1.png"/><Relationship Id="rId1" Type="http://schemas.openxmlformats.org/officeDocument/2006/relationships/video" Target="file://localhost/Users/trevordeighton/Desktop/Teaching/Antarctica%20Presentations/Weddell%20Seals%20Inquiry/Studying%20Antarctic%20Seals.mov" TargetMode="Externa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a:xfrm>
            <a:off x="685800" y="1687876"/>
            <a:ext cx="7772400" cy="1470025"/>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smtClean="0">
                <a:ln>
                  <a:noFill/>
                </a:ln>
                <a:solidFill>
                  <a:schemeClr val="tx1"/>
                </a:solidFill>
                <a:effectLst/>
                <a:uLnTx/>
                <a:uFillTx/>
                <a:latin typeface="+mj-lt"/>
                <a:ea typeface="+mj-ea"/>
                <a:cs typeface="+mj-cs"/>
              </a:rPr>
              <a:t>Antarctica</a:t>
            </a:r>
            <a:r>
              <a:rPr kumimoji="0" lang="en-US" sz="4400" b="0" i="0" u="none" strike="noStrike" kern="1200" cap="none" spc="0" normalizeH="0" baseline="0" noProof="0" smtClean="0">
                <a:ln>
                  <a:noFill/>
                </a:ln>
                <a:solidFill>
                  <a:schemeClr val="tx1"/>
                </a:solidFill>
                <a:effectLst/>
                <a:uLnTx/>
                <a:uFillTx/>
                <a:latin typeface="+mj-lt"/>
                <a:ea typeface="+mj-ea"/>
                <a:cs typeface="+mj-cs"/>
              </a:rPr>
              <a:t>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Subtitle 2"/>
          <p:cNvSpPr txBox="1">
            <a:spLocks/>
          </p:cNvSpPr>
          <p:nvPr/>
        </p:nvSpPr>
        <p:spPr>
          <a:xfrm>
            <a:off x="1371600" y="3009900"/>
            <a:ext cx="6400800" cy="17526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smtClean="0">
                <a:ln>
                  <a:noFill/>
                </a:ln>
                <a:solidFill>
                  <a:schemeClr val="tx1">
                    <a:tint val="75000"/>
                  </a:schemeClr>
                </a:solidFill>
                <a:effectLst/>
                <a:uLnTx/>
                <a:uFillTx/>
                <a:latin typeface="+mn-lt"/>
                <a:ea typeface="+mn-ea"/>
                <a:cs typeface="+mn-cs"/>
              </a:rPr>
              <a:t>Adventures in Science</a:t>
            </a: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4" name="Picture 3" descr="usaplogo.gif"/>
          <p:cNvPicPr>
            <a:picLocks noChangeAspect="1"/>
          </p:cNvPicPr>
          <p:nvPr/>
        </p:nvPicPr>
        <p:blipFill>
          <a:blip r:embed="rId2"/>
          <a:stretch>
            <a:fillRect/>
          </a:stretch>
        </p:blipFill>
        <p:spPr>
          <a:xfrm>
            <a:off x="3329639" y="4342354"/>
            <a:ext cx="2514600" cy="2501901"/>
          </a:xfrm>
          <a:prstGeom prst="rect">
            <a:avLst/>
          </a:prstGeom>
        </p:spPr>
      </p:pic>
      <p:pic>
        <p:nvPicPr>
          <p:cNvPr id="5" name="Picture 4"/>
          <p:cNvPicPr>
            <a:picLocks noChangeAspect="1"/>
          </p:cNvPicPr>
          <p:nvPr/>
        </p:nvPicPr>
        <p:blipFill>
          <a:blip r:embed="rId3"/>
          <a:stretch>
            <a:fillRect/>
          </a:stretch>
        </p:blipFill>
        <p:spPr>
          <a:xfrm>
            <a:off x="-6229" y="4342354"/>
            <a:ext cx="3335868" cy="2501901"/>
          </a:xfrm>
          <a:prstGeom prst="rect">
            <a:avLst/>
          </a:prstGeom>
        </p:spPr>
      </p:pic>
      <p:pic>
        <p:nvPicPr>
          <p:cNvPr id="6" name="Picture 5"/>
          <p:cNvPicPr>
            <a:picLocks noChangeAspect="1"/>
          </p:cNvPicPr>
          <p:nvPr/>
        </p:nvPicPr>
        <p:blipFill>
          <a:blip r:embed="rId4"/>
          <a:stretch>
            <a:fillRect/>
          </a:stretch>
        </p:blipFill>
        <p:spPr>
          <a:xfrm>
            <a:off x="6000510" y="40478"/>
            <a:ext cx="3133189" cy="2083353"/>
          </a:xfrm>
          <a:prstGeom prst="rect">
            <a:avLst/>
          </a:prstGeom>
        </p:spPr>
      </p:pic>
      <p:pic>
        <p:nvPicPr>
          <p:cNvPr id="7" name="Picture 6"/>
          <p:cNvPicPr>
            <a:picLocks noChangeAspect="1"/>
          </p:cNvPicPr>
          <p:nvPr/>
        </p:nvPicPr>
        <p:blipFill>
          <a:blip r:embed="rId5"/>
          <a:stretch>
            <a:fillRect/>
          </a:stretch>
        </p:blipFill>
        <p:spPr>
          <a:xfrm>
            <a:off x="7490227" y="2123831"/>
            <a:ext cx="1689880" cy="2253173"/>
          </a:xfrm>
          <a:prstGeom prst="rect">
            <a:avLst/>
          </a:prstGeom>
        </p:spPr>
      </p:pic>
      <p:pic>
        <p:nvPicPr>
          <p:cNvPr id="8" name="Picture 7"/>
          <p:cNvPicPr>
            <a:picLocks noChangeAspect="1"/>
          </p:cNvPicPr>
          <p:nvPr/>
        </p:nvPicPr>
        <p:blipFill>
          <a:blip r:embed="rId6"/>
          <a:stretch>
            <a:fillRect/>
          </a:stretch>
        </p:blipFill>
        <p:spPr>
          <a:xfrm>
            <a:off x="-1" y="1973448"/>
            <a:ext cx="1776680" cy="2368906"/>
          </a:xfrm>
          <a:prstGeom prst="rect">
            <a:avLst/>
          </a:prstGeom>
        </p:spPr>
      </p:pic>
      <p:pic>
        <p:nvPicPr>
          <p:cNvPr id="9" name="Picture 8"/>
          <p:cNvPicPr>
            <a:picLocks noChangeAspect="1"/>
          </p:cNvPicPr>
          <p:nvPr/>
        </p:nvPicPr>
        <p:blipFill>
          <a:blip r:embed="rId7"/>
          <a:stretch>
            <a:fillRect/>
          </a:stretch>
        </p:blipFill>
        <p:spPr>
          <a:xfrm>
            <a:off x="-1" y="0"/>
            <a:ext cx="3046493" cy="2102926"/>
          </a:xfrm>
          <a:prstGeom prst="rect">
            <a:avLst/>
          </a:prstGeom>
        </p:spPr>
      </p:pic>
      <p:pic>
        <p:nvPicPr>
          <p:cNvPr id="10" name="Picture 9" descr="South_Pole-360px.jpg"/>
          <p:cNvPicPr>
            <a:picLocks noChangeAspect="1"/>
          </p:cNvPicPr>
          <p:nvPr/>
        </p:nvPicPr>
        <p:blipFill>
          <a:blip r:embed="rId8"/>
          <a:stretch>
            <a:fillRect/>
          </a:stretch>
        </p:blipFill>
        <p:spPr>
          <a:xfrm>
            <a:off x="2814764" y="0"/>
            <a:ext cx="3185746" cy="2123831"/>
          </a:xfrm>
          <a:prstGeom prst="rect">
            <a:avLst/>
          </a:prstGeom>
        </p:spPr>
      </p:pic>
      <p:pic>
        <p:nvPicPr>
          <p:cNvPr id="11" name="Picture 10"/>
          <p:cNvPicPr>
            <a:picLocks noChangeAspect="1"/>
          </p:cNvPicPr>
          <p:nvPr/>
        </p:nvPicPr>
        <p:blipFill>
          <a:blip r:embed="rId9"/>
          <a:stretch>
            <a:fillRect/>
          </a:stretch>
        </p:blipFill>
        <p:spPr>
          <a:xfrm>
            <a:off x="5844239" y="4356099"/>
            <a:ext cx="3335868" cy="250190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Adaptations of Weddell Seals</a:t>
            </a:r>
            <a:endParaRPr lang="en-US" dirty="0"/>
          </a:p>
        </p:txBody>
      </p:sp>
      <p:sp>
        <p:nvSpPr>
          <p:cNvPr id="3" name="Content Placeholder 2"/>
          <p:cNvSpPr>
            <a:spLocks noGrp="1"/>
          </p:cNvSpPr>
          <p:nvPr>
            <p:ph idx="1"/>
          </p:nvPr>
        </p:nvSpPr>
        <p:spPr>
          <a:xfrm>
            <a:off x="211677" y="1600200"/>
            <a:ext cx="8714032" cy="4525963"/>
          </a:xfrm>
        </p:spPr>
        <p:txBody>
          <a:bodyPr>
            <a:normAutofit/>
          </a:bodyPr>
          <a:lstStyle/>
          <a:p>
            <a:r>
              <a:rPr lang="en-US" sz="2800" dirty="0" smtClean="0"/>
              <a:t>Fat to insulate them from the cold</a:t>
            </a:r>
          </a:p>
          <a:p>
            <a:r>
              <a:rPr lang="en-US" sz="2800" dirty="0" smtClean="0"/>
              <a:t>Eat a variety of food</a:t>
            </a:r>
          </a:p>
          <a:p>
            <a:r>
              <a:rPr lang="en-US" sz="2800" dirty="0" smtClean="0"/>
              <a:t>Can hold their breath for a long time and dive very deep.</a:t>
            </a:r>
          </a:p>
          <a:p>
            <a:r>
              <a:rPr lang="en-US" sz="2800" dirty="0" smtClean="0"/>
              <a:t>Can chew holes in the ice to keep breathing holes open.</a:t>
            </a:r>
          </a:p>
          <a:p>
            <a:r>
              <a:rPr lang="en-US" sz="2800" dirty="0" smtClean="0"/>
              <a:t>They live far from the ice edge where the predators like Killer Whales and Leopard Seals live.</a:t>
            </a:r>
          </a:p>
          <a:p>
            <a:endParaRPr lang="en-US" dirty="0" smtClean="0"/>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087828"/>
          </a:xfrm>
        </p:spPr>
        <p:txBody>
          <a:bodyPr>
            <a:normAutofit/>
          </a:bodyPr>
          <a:lstStyle/>
          <a:p>
            <a:r>
              <a:rPr lang="en-US" dirty="0" smtClean="0"/>
              <a:t>Seasonal Variations in Sea Ice Cover</a:t>
            </a:r>
            <a:endParaRPr lang="en-US" dirty="0"/>
          </a:p>
        </p:txBody>
      </p:sp>
      <p:pic>
        <p:nvPicPr>
          <p:cNvPr id="13" name="Content Placeholder 12" descr="Max.png"/>
          <p:cNvPicPr>
            <a:picLocks noGrp="1" noChangeAspect="1"/>
          </p:cNvPicPr>
          <p:nvPr>
            <p:ph sz="half" idx="2"/>
          </p:nvPr>
        </p:nvPicPr>
        <p:blipFill>
          <a:blip r:embed="rId3"/>
          <a:srcRect t="-5172" b="-5172"/>
          <a:stretch>
            <a:fillRect/>
          </a:stretch>
        </p:blipFill>
        <p:spPr>
          <a:xfrm>
            <a:off x="4648200" y="1087828"/>
            <a:ext cx="4495800" cy="5038336"/>
          </a:xfrm>
        </p:spPr>
      </p:pic>
      <p:pic>
        <p:nvPicPr>
          <p:cNvPr id="15" name="Content Placeholder 14" descr="Min.png"/>
          <p:cNvPicPr>
            <a:picLocks noGrp="1" noChangeAspect="1"/>
          </p:cNvPicPr>
          <p:nvPr>
            <p:ph sz="half" idx="1"/>
          </p:nvPr>
        </p:nvPicPr>
        <p:blipFill>
          <a:blip r:embed="rId4"/>
          <a:srcRect t="-5172" b="-5172"/>
          <a:stretch>
            <a:fillRect/>
          </a:stretch>
        </p:blipFill>
        <p:spPr>
          <a:xfrm>
            <a:off x="0" y="1087828"/>
            <a:ext cx="4495800" cy="5038336"/>
          </a:xfrm>
        </p:spPr>
      </p:pic>
      <p:sp>
        <p:nvSpPr>
          <p:cNvPr id="17" name="TextBox 16"/>
          <p:cNvSpPr txBox="1"/>
          <p:nvPr/>
        </p:nvSpPr>
        <p:spPr>
          <a:xfrm>
            <a:off x="457200" y="6126164"/>
            <a:ext cx="3817615" cy="523220"/>
          </a:xfrm>
          <a:prstGeom prst="rect">
            <a:avLst/>
          </a:prstGeom>
          <a:noFill/>
        </p:spPr>
        <p:txBody>
          <a:bodyPr wrap="square" rtlCol="0">
            <a:spAutoFit/>
          </a:bodyPr>
          <a:lstStyle/>
          <a:p>
            <a:pPr algn="ctr"/>
            <a:r>
              <a:rPr lang="en-US" sz="2800" dirty="0" smtClean="0"/>
              <a:t>February 2006</a:t>
            </a:r>
            <a:endParaRPr lang="en-US" sz="2800" dirty="0"/>
          </a:p>
        </p:txBody>
      </p:sp>
      <p:sp>
        <p:nvSpPr>
          <p:cNvPr id="18" name="TextBox 17"/>
          <p:cNvSpPr txBox="1"/>
          <p:nvPr/>
        </p:nvSpPr>
        <p:spPr>
          <a:xfrm>
            <a:off x="5095704" y="6126164"/>
            <a:ext cx="3591096" cy="523220"/>
          </a:xfrm>
          <a:prstGeom prst="rect">
            <a:avLst/>
          </a:prstGeom>
          <a:noFill/>
        </p:spPr>
        <p:txBody>
          <a:bodyPr wrap="square" rtlCol="0">
            <a:spAutoFit/>
          </a:bodyPr>
          <a:lstStyle/>
          <a:p>
            <a:pPr algn="ctr"/>
            <a:r>
              <a:rPr lang="en-US" sz="2800" dirty="0" smtClean="0"/>
              <a:t>September 2006</a:t>
            </a:r>
            <a:endParaRPr lang="en-US" sz="2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 name="Picture 22" descr="2003.png"/>
          <p:cNvPicPr>
            <a:picLocks noChangeAspect="1"/>
          </p:cNvPicPr>
          <p:nvPr/>
        </p:nvPicPr>
        <p:blipFill>
          <a:blip r:embed="rId3"/>
          <a:stretch>
            <a:fillRect/>
          </a:stretch>
        </p:blipFill>
        <p:spPr>
          <a:xfrm>
            <a:off x="-2531" y="3435684"/>
            <a:ext cx="2557064" cy="3179817"/>
          </a:xfrm>
          <a:prstGeom prst="rect">
            <a:avLst/>
          </a:prstGeom>
        </p:spPr>
      </p:pic>
      <p:pic>
        <p:nvPicPr>
          <p:cNvPr id="24" name="Picture 23" descr="2004.png"/>
          <p:cNvPicPr>
            <a:picLocks noChangeAspect="1"/>
          </p:cNvPicPr>
          <p:nvPr/>
        </p:nvPicPr>
        <p:blipFill>
          <a:blip r:embed="rId4"/>
          <a:stretch>
            <a:fillRect/>
          </a:stretch>
        </p:blipFill>
        <p:spPr>
          <a:xfrm>
            <a:off x="2612362" y="3435684"/>
            <a:ext cx="2570510" cy="3179817"/>
          </a:xfrm>
          <a:prstGeom prst="rect">
            <a:avLst/>
          </a:prstGeom>
        </p:spPr>
      </p:pic>
      <p:sp>
        <p:nvSpPr>
          <p:cNvPr id="25" name="Title 1"/>
          <p:cNvSpPr txBox="1">
            <a:spLocks/>
          </p:cNvSpPr>
          <p:nvPr/>
        </p:nvSpPr>
        <p:spPr>
          <a:xfrm>
            <a:off x="4597243" y="67666"/>
            <a:ext cx="3770767" cy="703815"/>
          </a:xfrm>
          <a:prstGeom prst="rect">
            <a:avLst/>
          </a:prstGeom>
        </p:spPr>
        <p:txBody>
          <a:bodyPr vert="horz" lIns="91440" tIns="45720" rIns="91440" bIns="45720" rtlCol="0" anchor="ctr">
            <a:normAutofit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Iceberg B-15 </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pic>
        <p:nvPicPr>
          <p:cNvPr id="26" name="Picture 25" descr="0506_General_McMandDVs_250kDRG.gif"/>
          <p:cNvPicPr>
            <a:picLocks noChangeAspect="1"/>
          </p:cNvPicPr>
          <p:nvPr/>
        </p:nvPicPr>
        <p:blipFill>
          <a:blip r:embed="rId5"/>
          <a:stretch>
            <a:fillRect/>
          </a:stretch>
        </p:blipFill>
        <p:spPr>
          <a:xfrm>
            <a:off x="5182872" y="3581965"/>
            <a:ext cx="3730143" cy="2664203"/>
          </a:xfrm>
          <a:prstGeom prst="rect">
            <a:avLst/>
          </a:prstGeom>
        </p:spPr>
      </p:pic>
      <p:pic>
        <p:nvPicPr>
          <p:cNvPr id="27" name="Picture 26" descr="iceberg.jpg"/>
          <p:cNvPicPr>
            <a:picLocks noChangeAspect="1"/>
          </p:cNvPicPr>
          <p:nvPr/>
        </p:nvPicPr>
        <p:blipFill>
          <a:blip r:embed="rId6"/>
          <a:stretch>
            <a:fillRect/>
          </a:stretch>
        </p:blipFill>
        <p:spPr>
          <a:xfrm>
            <a:off x="-1963" y="-1"/>
            <a:ext cx="3777661" cy="3435685"/>
          </a:xfrm>
          <a:prstGeom prst="rect">
            <a:avLst/>
          </a:prstGeom>
        </p:spPr>
      </p:pic>
      <p:sp>
        <p:nvSpPr>
          <p:cNvPr id="28" name="TextBox 27"/>
          <p:cNvSpPr txBox="1"/>
          <p:nvPr/>
        </p:nvSpPr>
        <p:spPr>
          <a:xfrm>
            <a:off x="1911683" y="1"/>
            <a:ext cx="1864015" cy="369332"/>
          </a:xfrm>
          <a:prstGeom prst="rect">
            <a:avLst/>
          </a:prstGeom>
          <a:noFill/>
        </p:spPr>
        <p:txBody>
          <a:bodyPr wrap="square" rtlCol="0">
            <a:spAutoFit/>
          </a:bodyPr>
          <a:lstStyle/>
          <a:p>
            <a:r>
              <a:rPr lang="en-US" dirty="0" smtClean="0">
                <a:solidFill>
                  <a:srgbClr val="FF0000"/>
                </a:solidFill>
              </a:rPr>
              <a:t>December 2001</a:t>
            </a:r>
            <a:endParaRPr lang="en-US" dirty="0">
              <a:solidFill>
                <a:srgbClr val="FF0000"/>
              </a:solidFill>
            </a:endParaRPr>
          </a:p>
        </p:txBody>
      </p:sp>
      <p:sp>
        <p:nvSpPr>
          <p:cNvPr id="29" name="TextBox 28"/>
          <p:cNvSpPr txBox="1"/>
          <p:nvPr/>
        </p:nvSpPr>
        <p:spPr>
          <a:xfrm>
            <a:off x="235307" y="6246169"/>
            <a:ext cx="4865232" cy="369332"/>
          </a:xfrm>
          <a:prstGeom prst="rect">
            <a:avLst/>
          </a:prstGeom>
          <a:solidFill>
            <a:schemeClr val="accent1">
              <a:lumMod val="60000"/>
              <a:lumOff val="40000"/>
            </a:schemeClr>
          </a:solidFill>
        </p:spPr>
        <p:txBody>
          <a:bodyPr wrap="square" rtlCol="0">
            <a:spAutoFit/>
          </a:bodyPr>
          <a:lstStyle/>
          <a:p>
            <a:r>
              <a:rPr lang="en-US" dirty="0" smtClean="0">
                <a:solidFill>
                  <a:srgbClr val="FF0000"/>
                </a:solidFill>
              </a:rPr>
              <a:t>November 2003               November 2004</a:t>
            </a:r>
            <a:endParaRPr lang="en-US" dirty="0">
              <a:solidFill>
                <a:srgbClr val="FF0000"/>
              </a:solidFill>
            </a:endParaRPr>
          </a:p>
        </p:txBody>
      </p:sp>
      <p:sp>
        <p:nvSpPr>
          <p:cNvPr id="30" name="4-Point Star 29"/>
          <p:cNvSpPr/>
          <p:nvPr/>
        </p:nvSpPr>
        <p:spPr>
          <a:xfrm>
            <a:off x="5692261" y="6246168"/>
            <a:ext cx="408376" cy="505360"/>
          </a:xfrm>
          <a:prstGeom prst="star4">
            <a:avLst>
              <a:gd name="adj" fmla="val 1250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4-Point Star 30"/>
          <p:cNvSpPr/>
          <p:nvPr/>
        </p:nvSpPr>
        <p:spPr>
          <a:xfrm>
            <a:off x="1786975" y="2256481"/>
            <a:ext cx="249415" cy="202436"/>
          </a:xfrm>
          <a:prstGeom prst="star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4-Point Star 31"/>
          <p:cNvSpPr/>
          <p:nvPr/>
        </p:nvSpPr>
        <p:spPr>
          <a:xfrm>
            <a:off x="1537560" y="5498961"/>
            <a:ext cx="249415" cy="202436"/>
          </a:xfrm>
          <a:prstGeom prst="star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6367126" y="6246168"/>
            <a:ext cx="2545889" cy="461665"/>
          </a:xfrm>
          <a:prstGeom prst="rect">
            <a:avLst/>
          </a:prstGeom>
          <a:noFill/>
        </p:spPr>
        <p:txBody>
          <a:bodyPr wrap="none" rtlCol="0">
            <a:spAutoFit/>
          </a:bodyPr>
          <a:lstStyle/>
          <a:p>
            <a:r>
              <a:rPr lang="en-US" sz="2400" dirty="0" smtClean="0">
                <a:solidFill>
                  <a:srgbClr val="FF0000"/>
                </a:solidFill>
              </a:rPr>
              <a:t>Location of Seals</a:t>
            </a:r>
            <a:endParaRPr lang="en-US" sz="2400" dirty="0">
              <a:solidFill>
                <a:srgbClr val="FF0000"/>
              </a:solidFill>
            </a:endParaRPr>
          </a:p>
        </p:txBody>
      </p:sp>
      <p:sp>
        <p:nvSpPr>
          <p:cNvPr id="34" name="4-Point Star 33"/>
          <p:cNvSpPr/>
          <p:nvPr/>
        </p:nvSpPr>
        <p:spPr>
          <a:xfrm>
            <a:off x="7215611" y="5195307"/>
            <a:ext cx="249415" cy="202436"/>
          </a:xfrm>
          <a:prstGeom prst="star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4-Point Star 35"/>
          <p:cNvSpPr/>
          <p:nvPr/>
        </p:nvSpPr>
        <p:spPr>
          <a:xfrm>
            <a:off x="4159254" y="5296525"/>
            <a:ext cx="249415" cy="202436"/>
          </a:xfrm>
          <a:prstGeom prst="star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7" name="Picture 36"/>
          <p:cNvPicPr>
            <a:picLocks noChangeAspect="1"/>
          </p:cNvPicPr>
          <p:nvPr/>
        </p:nvPicPr>
        <p:blipFill>
          <a:blip r:embed="rId7"/>
          <a:stretch>
            <a:fillRect/>
          </a:stretch>
        </p:blipFill>
        <p:spPr>
          <a:xfrm>
            <a:off x="5182872" y="771481"/>
            <a:ext cx="3698905" cy="277417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eals Line Graph.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 what conditions could affect Weddell Seal survivability?</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Air Temperature</a:t>
            </a:r>
          </a:p>
          <a:p>
            <a:r>
              <a:rPr lang="en-US" dirty="0" smtClean="0"/>
              <a:t>Water Temperature</a:t>
            </a:r>
          </a:p>
          <a:p>
            <a:r>
              <a:rPr lang="en-US" dirty="0" smtClean="0"/>
              <a:t>Food Availability</a:t>
            </a:r>
          </a:p>
          <a:p>
            <a:r>
              <a:rPr lang="en-US" dirty="0" smtClean="0"/>
              <a:t>Predation</a:t>
            </a:r>
          </a:p>
          <a:p>
            <a:r>
              <a:rPr lang="en-US" dirty="0" smtClean="0"/>
              <a:t>Sea Ice Cover</a:t>
            </a:r>
          </a:p>
          <a:p>
            <a:r>
              <a:rPr lang="en-US" dirty="0" smtClean="0"/>
              <a:t>Iceberg – B15?</a:t>
            </a:r>
          </a:p>
          <a:p>
            <a:r>
              <a:rPr lang="en-US" dirty="0" smtClean="0"/>
              <a:t>Reproduction Rates (# of new pups)</a:t>
            </a:r>
          </a:p>
          <a:p>
            <a:r>
              <a:rPr lang="en-US" dirty="0" smtClean="0"/>
              <a:t>Disease</a:t>
            </a:r>
            <a:endParaRPr lang="en-US" dirty="0"/>
          </a:p>
        </p:txBody>
      </p:sp>
      <p:sp>
        <p:nvSpPr>
          <p:cNvPr id="6" name="Action Button: Help 5">
            <a:hlinkClick r:id="" action="ppaction://noaction" highlightClick="1"/>
          </p:cNvPr>
          <p:cNvSpPr/>
          <p:nvPr/>
        </p:nvSpPr>
        <p:spPr>
          <a:xfrm>
            <a:off x="4709810" y="2010628"/>
            <a:ext cx="3976990" cy="3705107"/>
          </a:xfrm>
          <a:prstGeom prst="actionButtonHel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MG_6885.jpg"/>
          <p:cNvPicPr>
            <a:picLocks noChangeAspect="1"/>
          </p:cNvPicPr>
          <p:nvPr/>
        </p:nvPicPr>
        <p:blipFill>
          <a:blip r:embed="rId2"/>
          <a:stretch>
            <a:fillRect/>
          </a:stretch>
        </p:blipFill>
        <p:spPr>
          <a:xfrm>
            <a:off x="13660" y="776681"/>
            <a:ext cx="9130340" cy="6081319"/>
          </a:xfrm>
          <a:prstGeom prst="rect">
            <a:avLst/>
          </a:prstGeom>
        </p:spPr>
      </p:pic>
      <p:sp>
        <p:nvSpPr>
          <p:cNvPr id="4" name="Title 3"/>
          <p:cNvSpPr>
            <a:spLocks noGrp="1"/>
          </p:cNvSpPr>
          <p:nvPr>
            <p:ph type="title"/>
          </p:nvPr>
        </p:nvSpPr>
        <p:spPr>
          <a:xfrm>
            <a:off x="457200" y="0"/>
            <a:ext cx="8229600" cy="776681"/>
          </a:xfrm>
        </p:spPr>
        <p:txBody>
          <a:bodyPr/>
          <a:lstStyle/>
          <a:p>
            <a:r>
              <a:rPr lang="en-US" dirty="0" smtClean="0"/>
              <a:t>Let’s Look at the data available.</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5626"/>
          </a:xfrm>
        </p:spPr>
        <p:txBody>
          <a:bodyPr>
            <a:normAutofit fontScale="90000"/>
          </a:bodyPr>
          <a:lstStyle/>
          <a:p>
            <a:r>
              <a:rPr lang="en-US" dirty="0" smtClean="0"/>
              <a:t>Assignment</a:t>
            </a:r>
            <a:endParaRPr lang="en-US" dirty="0"/>
          </a:p>
        </p:txBody>
      </p:sp>
      <p:sp>
        <p:nvSpPr>
          <p:cNvPr id="4" name="Text Placeholder 3"/>
          <p:cNvSpPr>
            <a:spLocks noGrp="1"/>
          </p:cNvSpPr>
          <p:nvPr>
            <p:ph type="body" idx="1"/>
          </p:nvPr>
        </p:nvSpPr>
        <p:spPr>
          <a:xfrm>
            <a:off x="457200" y="895351"/>
            <a:ext cx="4040188" cy="639762"/>
          </a:xfrm>
        </p:spPr>
        <p:txBody>
          <a:bodyPr anchor="ctr"/>
          <a:lstStyle/>
          <a:p>
            <a:pPr algn="ctr"/>
            <a:r>
              <a:rPr lang="en-US" dirty="0" smtClean="0"/>
              <a:t>Directions</a:t>
            </a:r>
            <a:endParaRPr lang="en-US" dirty="0"/>
          </a:p>
        </p:txBody>
      </p:sp>
      <p:sp>
        <p:nvSpPr>
          <p:cNvPr id="5" name="Content Placeholder 4"/>
          <p:cNvSpPr>
            <a:spLocks noGrp="1"/>
          </p:cNvSpPr>
          <p:nvPr>
            <p:ph sz="half" idx="2"/>
          </p:nvPr>
        </p:nvSpPr>
        <p:spPr>
          <a:xfrm>
            <a:off x="211677" y="1535113"/>
            <a:ext cx="5062558" cy="5322887"/>
          </a:xfrm>
        </p:spPr>
        <p:txBody>
          <a:bodyPr>
            <a:normAutofit fontScale="85000" lnSpcReduction="20000"/>
          </a:bodyPr>
          <a:lstStyle/>
          <a:p>
            <a:pPr lvl="0"/>
            <a:r>
              <a:rPr lang="en-US" dirty="0" smtClean="0"/>
              <a:t>In groups of 4 spend 10 - 15 minutes carefully studying the data sheets and graphs.</a:t>
            </a:r>
          </a:p>
          <a:p>
            <a:pPr>
              <a:buNone/>
            </a:pPr>
            <a:r>
              <a:rPr lang="en-US" dirty="0" smtClean="0"/>
              <a:t> </a:t>
            </a:r>
          </a:p>
          <a:p>
            <a:pPr lvl="0"/>
            <a:r>
              <a:rPr lang="en-US" dirty="0" smtClean="0"/>
              <a:t>With your group, formulate a hypothesis (an idea that is supported by data) on why the seal population was lower in 2003 and 2004 and what allowed the recovery in 2005 and 2006.  Be prepared to discuss and defend your hypothesis to the class </a:t>
            </a:r>
            <a:r>
              <a:rPr lang="en-US" u="sng" dirty="0" smtClean="0"/>
              <a:t>with concrete examples from the data.</a:t>
            </a:r>
          </a:p>
          <a:p>
            <a:pPr lvl="0">
              <a:buNone/>
            </a:pPr>
            <a:r>
              <a:rPr lang="en-US" dirty="0" smtClean="0"/>
              <a:t> </a:t>
            </a:r>
          </a:p>
          <a:p>
            <a:pPr lvl="0"/>
            <a:r>
              <a:rPr lang="en-US" dirty="0" smtClean="0"/>
              <a:t>In your group, answer the questions 1-4 on the worksheet or whiteboard.  </a:t>
            </a:r>
            <a:r>
              <a:rPr lang="en-US" u="sng" dirty="0" smtClean="0"/>
              <a:t>Answering the questions will help you to refine your hypothesis.</a:t>
            </a:r>
          </a:p>
          <a:p>
            <a:pPr lvl="0"/>
            <a:endParaRPr lang="en-US" u="sng" dirty="0" smtClean="0"/>
          </a:p>
          <a:p>
            <a:pPr lvl="0"/>
            <a:r>
              <a:rPr lang="en-US" dirty="0" smtClean="0"/>
              <a:t>On your own, answer question 5 in your science journal </a:t>
            </a:r>
          </a:p>
          <a:p>
            <a:endParaRPr lang="en-US" dirty="0"/>
          </a:p>
        </p:txBody>
      </p:sp>
      <p:sp>
        <p:nvSpPr>
          <p:cNvPr id="6" name="Text Placeholder 5"/>
          <p:cNvSpPr>
            <a:spLocks noGrp="1"/>
          </p:cNvSpPr>
          <p:nvPr>
            <p:ph type="body" sz="quarter" idx="3"/>
          </p:nvPr>
        </p:nvSpPr>
        <p:spPr>
          <a:xfrm>
            <a:off x="4645025" y="895351"/>
            <a:ext cx="4041775" cy="639762"/>
          </a:xfrm>
        </p:spPr>
        <p:txBody>
          <a:bodyPr anchor="ctr"/>
          <a:lstStyle/>
          <a:p>
            <a:pPr algn="ctr"/>
            <a:r>
              <a:rPr lang="en-US" dirty="0" smtClean="0"/>
              <a:t>Data Available</a:t>
            </a:r>
            <a:endParaRPr lang="en-US" dirty="0"/>
          </a:p>
        </p:txBody>
      </p:sp>
      <p:sp>
        <p:nvSpPr>
          <p:cNvPr id="7" name="Content Placeholder 6"/>
          <p:cNvSpPr>
            <a:spLocks noGrp="1"/>
          </p:cNvSpPr>
          <p:nvPr>
            <p:ph sz="quarter" idx="4"/>
          </p:nvPr>
        </p:nvSpPr>
        <p:spPr>
          <a:xfrm>
            <a:off x="5483412" y="2174875"/>
            <a:ext cx="3442296" cy="3951288"/>
          </a:xfrm>
        </p:spPr>
        <p:txBody>
          <a:bodyPr>
            <a:normAutofit/>
          </a:bodyPr>
          <a:lstStyle/>
          <a:p>
            <a:r>
              <a:rPr lang="en-US" sz="2000" dirty="0" smtClean="0"/>
              <a:t>Seal Population – Graph</a:t>
            </a:r>
          </a:p>
          <a:p>
            <a:r>
              <a:rPr lang="en-US" sz="2000" dirty="0" smtClean="0"/>
              <a:t>Sea Ice Cover</a:t>
            </a:r>
          </a:p>
          <a:p>
            <a:r>
              <a:rPr lang="en-US" sz="2000" dirty="0" smtClean="0"/>
              <a:t>Average Monthly Air Temperature</a:t>
            </a:r>
          </a:p>
          <a:p>
            <a:r>
              <a:rPr lang="en-US" sz="2000" dirty="0" smtClean="0"/>
              <a:t>B-15 Iceberg Page</a:t>
            </a:r>
          </a:p>
          <a:p>
            <a:r>
              <a:rPr lang="en-US" sz="2000" dirty="0" smtClean="0"/>
              <a:t>Dr. </a:t>
            </a:r>
            <a:r>
              <a:rPr lang="en-US" sz="2000" dirty="0" err="1" smtClean="0"/>
              <a:t>Ainley’s</a:t>
            </a:r>
            <a:r>
              <a:rPr lang="en-US" sz="2000" dirty="0" smtClean="0"/>
              <a:t> report</a:t>
            </a:r>
            <a:endParaRPr lang="en-US" sz="2000" dirty="0"/>
          </a:p>
        </p:txBody>
      </p:sp>
      <p:pic>
        <p:nvPicPr>
          <p:cNvPr id="8" name="Picture 7" descr="seal sleeping in sun.jpg"/>
          <p:cNvPicPr>
            <a:picLocks noChangeAspect="1"/>
          </p:cNvPicPr>
          <p:nvPr/>
        </p:nvPicPr>
        <p:blipFill>
          <a:blip r:embed="rId2"/>
          <a:stretch>
            <a:fillRect/>
          </a:stretch>
        </p:blipFill>
        <p:spPr>
          <a:xfrm>
            <a:off x="5662706" y="4546970"/>
            <a:ext cx="2710330" cy="216763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eals Line Graph.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 y="14547"/>
            <a:ext cx="9144000" cy="684345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Content Placeholder 6" descr="Sept and Feb Sea Ice Cover.pdf"/>
          <p:cNvPicPr>
            <a:picLocks noGrp="1" noChangeAspect="1"/>
          </p:cNvPicPr>
          <p:nvPr>
            <p:ph sz="half" idx="4294967295"/>
          </p:nvPr>
        </p:nvPicPr>
        <mc:AlternateContent>
          <mc:Choice xmlns:ma="http://schemas.microsoft.com/office/mac/drawingml/2008/main" Requires="ma">
            <p:blipFill>
              <a:blip r:embed="rId2"/>
              <a:srcRect t="-13400" b="-13400"/>
              <a:stretch>
                <a:fillRect/>
              </a:stretch>
            </p:blipFill>
          </mc:Choice>
          <mc:Fallback>
            <p:blipFill>
              <a:blip r:embed="rId3"/>
              <a:srcRect t="-13400" b="-13400"/>
              <a:stretch>
                <a:fillRect/>
              </a:stretch>
            </p:blipFill>
          </mc:Fallback>
        </mc:AlternateContent>
        <p:spPr>
          <a:xfrm>
            <a:off x="1" y="-917103"/>
            <a:ext cx="9144000" cy="8660302"/>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3010" name="Object 2"/>
          <p:cNvGraphicFramePr>
            <a:graphicFrameLocks noChangeAspect="1"/>
          </p:cNvGraphicFramePr>
          <p:nvPr/>
        </p:nvGraphicFramePr>
        <p:xfrm>
          <a:off x="0" y="0"/>
          <a:ext cx="9144000" cy="6747951"/>
        </p:xfrm>
        <a:graphic>
          <a:graphicData uri="http://schemas.openxmlformats.org/presentationml/2006/ole">
            <p:oleObj spid="_x0000_s43010" name="Document" r:id="rId4" imgW="9690100" imgH="7150100" progId="Word.Document.12">
              <p:link updateAutomatic="1"/>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a:xfrm>
            <a:off x="457200" y="0"/>
            <a:ext cx="8229600" cy="913884"/>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mj-lt"/>
                <a:ea typeface="+mj-ea"/>
                <a:cs typeface="+mj-cs"/>
              </a:rPr>
              <a:t>The Continent of Antarctica is the </a:t>
            </a:r>
            <a:endParaRPr kumimoji="0" lang="en-US" sz="4400" b="0" i="0" u="none" strike="noStrike" kern="1200" cap="none" spc="0" normalizeH="0" baseline="0" noProof="0" dirty="0">
              <a:ln>
                <a:noFill/>
              </a:ln>
              <a:effectLst/>
              <a:uLnTx/>
              <a:uFillTx/>
              <a:latin typeface="+mj-lt"/>
              <a:ea typeface="+mj-ea"/>
              <a:cs typeface="+mj-cs"/>
            </a:endParaRPr>
          </a:p>
        </p:txBody>
      </p:sp>
      <p:sp>
        <p:nvSpPr>
          <p:cNvPr id="3" name="Content Placeholder 7"/>
          <p:cNvSpPr txBox="1">
            <a:spLocks/>
          </p:cNvSpPr>
          <p:nvPr/>
        </p:nvSpPr>
        <p:spPr>
          <a:xfrm>
            <a:off x="6531197" y="913884"/>
            <a:ext cx="2436239" cy="5212279"/>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smtClean="0">
                <a:ln>
                  <a:noFill/>
                </a:ln>
                <a:solidFill>
                  <a:srgbClr val="000000"/>
                </a:solidFill>
                <a:effectLst/>
                <a:uLnTx/>
                <a:uFillTx/>
                <a:latin typeface="+mn-lt"/>
                <a:ea typeface="+mn-ea"/>
                <a:cs typeface="+mn-cs"/>
              </a:rPr>
              <a:t>Coldest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smtClean="0">
                <a:ln>
                  <a:noFill/>
                </a:ln>
                <a:solidFill>
                  <a:srgbClr val="000000"/>
                </a:solidFill>
                <a:effectLst/>
                <a:uLnTx/>
                <a:uFillTx/>
                <a:latin typeface="+mn-lt"/>
                <a:ea typeface="+mn-ea"/>
                <a:cs typeface="+mn-cs"/>
              </a:rPr>
              <a:t>Highest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smtClean="0">
                <a:ln>
                  <a:noFill/>
                </a:ln>
                <a:solidFill>
                  <a:srgbClr val="000000"/>
                </a:solidFill>
                <a:effectLst/>
                <a:uLnTx/>
                <a:uFillTx/>
                <a:latin typeface="+mn-lt"/>
                <a:ea typeface="+mn-ea"/>
                <a:cs typeface="+mn-cs"/>
              </a:rPr>
              <a:t>Driest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smtClean="0">
                <a:ln>
                  <a:noFill/>
                </a:ln>
                <a:solidFill>
                  <a:srgbClr val="000000"/>
                </a:solidFill>
                <a:effectLst/>
                <a:uLnTx/>
                <a:uFillTx/>
                <a:latin typeface="+mn-lt"/>
                <a:ea typeface="+mn-ea"/>
                <a:cs typeface="+mn-cs"/>
              </a:rPr>
              <a:t>Windiest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smtClean="0">
                <a:ln>
                  <a:noFill/>
                </a:ln>
                <a:solidFill>
                  <a:srgbClr val="000000"/>
                </a:solidFill>
                <a:effectLst/>
                <a:uLnTx/>
                <a:uFillTx/>
                <a:latin typeface="+mn-lt"/>
                <a:ea typeface="+mn-ea"/>
                <a:cs typeface="+mn-cs"/>
              </a:rPr>
              <a:t>Least populated</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smtClean="0">
              <a:ln>
                <a:noFill/>
              </a:ln>
              <a:solidFill>
                <a:srgbClr val="000000"/>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smtClean="0">
              <a:ln>
                <a:noFill/>
              </a:ln>
              <a:solidFill>
                <a:srgbClr val="000000"/>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3"/>
          <p:cNvPicPr>
            <a:picLocks noChangeAspect="1"/>
          </p:cNvPicPr>
          <p:nvPr/>
        </p:nvPicPr>
        <p:blipFill>
          <a:blip r:embed="rId2"/>
          <a:stretch>
            <a:fillRect/>
          </a:stretch>
        </p:blipFill>
        <p:spPr>
          <a:xfrm>
            <a:off x="-1" y="913884"/>
            <a:ext cx="6264138" cy="3530696"/>
          </a:xfrm>
          <a:prstGeom prst="rect">
            <a:avLst/>
          </a:prstGeom>
        </p:spPr>
      </p:pic>
      <p:pic>
        <p:nvPicPr>
          <p:cNvPr id="5" name="Picture 4" descr="Untitled.png"/>
          <p:cNvPicPr>
            <a:picLocks noChangeAspect="1"/>
          </p:cNvPicPr>
          <p:nvPr/>
        </p:nvPicPr>
        <p:blipFill>
          <a:blip r:embed="rId3"/>
          <a:stretch>
            <a:fillRect/>
          </a:stretch>
        </p:blipFill>
        <p:spPr>
          <a:xfrm>
            <a:off x="0" y="4444580"/>
            <a:ext cx="4782261" cy="245279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2003.png"/>
          <p:cNvPicPr>
            <a:picLocks noChangeAspect="1"/>
          </p:cNvPicPr>
          <p:nvPr/>
        </p:nvPicPr>
        <p:blipFill>
          <a:blip r:embed="rId2"/>
          <a:stretch>
            <a:fillRect/>
          </a:stretch>
        </p:blipFill>
        <p:spPr>
          <a:xfrm>
            <a:off x="0" y="3494844"/>
            <a:ext cx="2557064" cy="3179817"/>
          </a:xfrm>
          <a:prstGeom prst="rect">
            <a:avLst/>
          </a:prstGeom>
        </p:spPr>
      </p:pic>
      <p:pic>
        <p:nvPicPr>
          <p:cNvPr id="8" name="Picture 7" descr="2004.png"/>
          <p:cNvPicPr>
            <a:picLocks noChangeAspect="1"/>
          </p:cNvPicPr>
          <p:nvPr/>
        </p:nvPicPr>
        <p:blipFill>
          <a:blip r:embed="rId3"/>
          <a:stretch>
            <a:fillRect/>
          </a:stretch>
        </p:blipFill>
        <p:spPr>
          <a:xfrm>
            <a:off x="2614893" y="3494844"/>
            <a:ext cx="2570510" cy="3179817"/>
          </a:xfrm>
          <a:prstGeom prst="rect">
            <a:avLst/>
          </a:prstGeom>
        </p:spPr>
      </p:pic>
      <p:sp>
        <p:nvSpPr>
          <p:cNvPr id="9" name="Title 1"/>
          <p:cNvSpPr txBox="1">
            <a:spLocks/>
          </p:cNvSpPr>
          <p:nvPr/>
        </p:nvSpPr>
        <p:spPr>
          <a:xfrm>
            <a:off x="4599774" y="126826"/>
            <a:ext cx="3770767" cy="703815"/>
          </a:xfrm>
          <a:prstGeom prst="rect">
            <a:avLst/>
          </a:prstGeom>
        </p:spPr>
        <p:txBody>
          <a:bodyPr vert="horz" lIns="91440" tIns="45720" rIns="91440" bIns="45720" rtlCol="0" anchor="ct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Iceberg B-15 </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pic>
        <p:nvPicPr>
          <p:cNvPr id="10" name="Picture 9" descr="0506_General_McMandDVs_250kDRG.gif"/>
          <p:cNvPicPr>
            <a:picLocks noChangeAspect="1"/>
          </p:cNvPicPr>
          <p:nvPr/>
        </p:nvPicPr>
        <p:blipFill>
          <a:blip r:embed="rId4"/>
          <a:stretch>
            <a:fillRect/>
          </a:stretch>
        </p:blipFill>
        <p:spPr>
          <a:xfrm>
            <a:off x="5375763" y="830641"/>
            <a:ext cx="3730143" cy="2664203"/>
          </a:xfrm>
          <a:prstGeom prst="rect">
            <a:avLst/>
          </a:prstGeom>
        </p:spPr>
      </p:pic>
      <p:pic>
        <p:nvPicPr>
          <p:cNvPr id="11" name="Picture 10" descr="iceberg.jpg"/>
          <p:cNvPicPr>
            <a:picLocks noChangeAspect="1"/>
          </p:cNvPicPr>
          <p:nvPr/>
        </p:nvPicPr>
        <p:blipFill>
          <a:blip r:embed="rId5"/>
          <a:stretch>
            <a:fillRect/>
          </a:stretch>
        </p:blipFill>
        <p:spPr>
          <a:xfrm>
            <a:off x="568" y="59159"/>
            <a:ext cx="3777661" cy="3435685"/>
          </a:xfrm>
          <a:prstGeom prst="rect">
            <a:avLst/>
          </a:prstGeom>
        </p:spPr>
      </p:pic>
      <p:sp>
        <p:nvSpPr>
          <p:cNvPr id="12" name="TextBox 11"/>
          <p:cNvSpPr txBox="1"/>
          <p:nvPr/>
        </p:nvSpPr>
        <p:spPr>
          <a:xfrm>
            <a:off x="1914214" y="59161"/>
            <a:ext cx="186401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0000"/>
                </a:solidFill>
              </a:rPr>
              <a:t>December 2001</a:t>
            </a:r>
            <a:endParaRPr lang="en-US" dirty="0">
              <a:solidFill>
                <a:srgbClr val="FF0000"/>
              </a:solidFill>
            </a:endParaRPr>
          </a:p>
        </p:txBody>
      </p:sp>
      <p:sp>
        <p:nvSpPr>
          <p:cNvPr id="13" name="TextBox 12"/>
          <p:cNvSpPr txBox="1"/>
          <p:nvPr/>
        </p:nvSpPr>
        <p:spPr>
          <a:xfrm>
            <a:off x="237838" y="6305329"/>
            <a:ext cx="4865232" cy="369332"/>
          </a:xfrm>
          <a:prstGeom prst="rect">
            <a:avLst/>
          </a:prstGeom>
          <a:solidFill>
            <a:schemeClr val="accent1">
              <a:lumMod val="60000"/>
              <a:lumOff val="40000"/>
            </a:scheme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0000"/>
                </a:solidFill>
              </a:rPr>
              <a:t>November 2003               November 2004</a:t>
            </a:r>
            <a:endParaRPr lang="en-US" dirty="0">
              <a:solidFill>
                <a:srgbClr val="FF0000"/>
              </a:solidFill>
            </a:endParaRPr>
          </a:p>
        </p:txBody>
      </p:sp>
      <p:sp>
        <p:nvSpPr>
          <p:cNvPr id="14" name="4-Point Star 13"/>
          <p:cNvSpPr/>
          <p:nvPr/>
        </p:nvSpPr>
        <p:spPr>
          <a:xfrm>
            <a:off x="5694792" y="6305328"/>
            <a:ext cx="408376" cy="505360"/>
          </a:xfrm>
          <a:prstGeom prst="star4">
            <a:avLst>
              <a:gd name="adj" fmla="val 1250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4-Point Star 14"/>
          <p:cNvSpPr/>
          <p:nvPr/>
        </p:nvSpPr>
        <p:spPr>
          <a:xfrm>
            <a:off x="1789506" y="2315641"/>
            <a:ext cx="249415" cy="202436"/>
          </a:xfrm>
          <a:prstGeom prst="star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4-Point Star 15"/>
          <p:cNvSpPr/>
          <p:nvPr/>
        </p:nvSpPr>
        <p:spPr>
          <a:xfrm>
            <a:off x="1540091" y="5558121"/>
            <a:ext cx="249415" cy="202436"/>
          </a:xfrm>
          <a:prstGeom prst="star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extBox 16"/>
          <p:cNvSpPr txBox="1"/>
          <p:nvPr/>
        </p:nvSpPr>
        <p:spPr>
          <a:xfrm>
            <a:off x="6369657" y="6305328"/>
            <a:ext cx="2545889"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FF0000"/>
                </a:solidFill>
              </a:rPr>
              <a:t>Location of Seals</a:t>
            </a:r>
            <a:endParaRPr lang="en-US" sz="2400" dirty="0">
              <a:solidFill>
                <a:srgbClr val="FF0000"/>
              </a:solidFill>
            </a:endParaRPr>
          </a:p>
        </p:txBody>
      </p:sp>
      <p:sp>
        <p:nvSpPr>
          <p:cNvPr id="18" name="4-Point Star 17"/>
          <p:cNvSpPr/>
          <p:nvPr/>
        </p:nvSpPr>
        <p:spPr>
          <a:xfrm>
            <a:off x="7467557" y="2518077"/>
            <a:ext cx="249415" cy="202436"/>
          </a:xfrm>
          <a:prstGeom prst="star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TextBox 18"/>
          <p:cNvSpPr txBox="1"/>
          <p:nvPr/>
        </p:nvSpPr>
        <p:spPr>
          <a:xfrm>
            <a:off x="5375763" y="3494844"/>
            <a:ext cx="3770768" cy="267765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Font typeface="Arial"/>
              <a:buChar char="•"/>
            </a:pPr>
            <a:r>
              <a:rPr lang="en-US" sz="1400" dirty="0" smtClean="0"/>
              <a:t>A massive iceberg (B-15A) drifted close to the entrance of McMurdo Sound in 2003.  Notice that it didn’t block the entrance and you can see open water (dark) in 2003</a:t>
            </a:r>
          </a:p>
          <a:p>
            <a:pPr>
              <a:buFont typeface="Arial"/>
              <a:buChar char="•"/>
            </a:pPr>
            <a:endParaRPr lang="en-US" sz="1400" dirty="0" smtClean="0"/>
          </a:p>
          <a:p>
            <a:pPr>
              <a:buFont typeface="Arial"/>
              <a:buChar char="•"/>
            </a:pPr>
            <a:r>
              <a:rPr lang="en-US" sz="1400" dirty="0" smtClean="0"/>
              <a:t>In 2004 the B-15A almost completely blocked off the entrance to McMurdo Sound.  It stayed lodged there until early 2006.  In  the photo from 2004, notice the lack of open water and that McMurdo sound is completely covered frozen over  (totally white).  2005 looked much like 2004.</a:t>
            </a:r>
            <a:endParaRPr lang="en-US" sz="1400" dirty="0"/>
          </a:p>
        </p:txBody>
      </p:sp>
      <p:sp>
        <p:nvSpPr>
          <p:cNvPr id="20" name="4-Point Star 19"/>
          <p:cNvSpPr/>
          <p:nvPr/>
        </p:nvSpPr>
        <p:spPr>
          <a:xfrm>
            <a:off x="4161785" y="5355685"/>
            <a:ext cx="249415" cy="202436"/>
          </a:xfrm>
          <a:prstGeom prst="star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0963" name="Object 3"/>
          <p:cNvGraphicFramePr>
            <a:graphicFrameLocks noChangeAspect="1"/>
          </p:cNvGraphicFramePr>
          <p:nvPr/>
        </p:nvGraphicFramePr>
        <p:xfrm>
          <a:off x="0" y="758569"/>
          <a:ext cx="8944394" cy="5133578"/>
        </p:xfrm>
        <a:graphic>
          <a:graphicData uri="http://schemas.openxmlformats.org/presentationml/2006/ole">
            <p:oleObj spid="_x0000_s40963" name="Document" r:id="rId3" imgW="7213600" imgH="4140200" progId="Word.Document.12">
              <p:link updateAutomatic="1"/>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polestorm3.jpg"/>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0" y="0"/>
            <a:ext cx="8105354" cy="646331"/>
          </a:xfrm>
          <a:prstGeom prst="rect">
            <a:avLst/>
          </a:prstGeom>
          <a:noFill/>
        </p:spPr>
        <p:txBody>
          <a:bodyPr wrap="square" rtlCol="0">
            <a:spAutoFit/>
          </a:bodyPr>
          <a:lstStyle/>
          <a:p>
            <a:pPr algn="ctr"/>
            <a:r>
              <a:rPr lang="en-US" sz="3600" b="1" dirty="0" smtClean="0">
                <a:solidFill>
                  <a:srgbClr val="000000"/>
                </a:solidFill>
              </a:rPr>
              <a:t>Antarctica Treaty</a:t>
            </a:r>
            <a:endParaRPr lang="en-US" sz="3600" b="1" dirty="0">
              <a:solidFill>
                <a:srgbClr val="000000"/>
              </a:solidFill>
            </a:endParaRPr>
          </a:p>
        </p:txBody>
      </p:sp>
      <p:sp>
        <p:nvSpPr>
          <p:cNvPr id="5" name="TextBox 4"/>
          <p:cNvSpPr txBox="1"/>
          <p:nvPr/>
        </p:nvSpPr>
        <p:spPr>
          <a:xfrm>
            <a:off x="486008" y="4625573"/>
            <a:ext cx="8657992" cy="2308324"/>
          </a:xfrm>
          <a:prstGeom prst="rect">
            <a:avLst/>
          </a:prstGeom>
          <a:noFill/>
        </p:spPr>
        <p:txBody>
          <a:bodyPr wrap="square" rtlCol="0">
            <a:spAutoFit/>
          </a:bodyPr>
          <a:lstStyle/>
          <a:p>
            <a:pPr>
              <a:buFont typeface="Arial"/>
              <a:buChar char="•"/>
            </a:pPr>
            <a:r>
              <a:rPr lang="en-US" sz="2400" dirty="0" smtClean="0">
                <a:solidFill>
                  <a:srgbClr val="000000"/>
                </a:solidFill>
              </a:rPr>
              <a:t>Signed by 47 Countries and says that:</a:t>
            </a:r>
          </a:p>
          <a:p>
            <a:pPr lvl="1">
              <a:buFont typeface="Arial"/>
              <a:buChar char="•"/>
            </a:pPr>
            <a:r>
              <a:rPr lang="en-US" sz="2400" dirty="0" smtClean="0">
                <a:solidFill>
                  <a:srgbClr val="000000"/>
                </a:solidFill>
              </a:rPr>
              <a:t>Antarctica is for Peaceful Purposes</a:t>
            </a:r>
          </a:p>
          <a:p>
            <a:pPr lvl="1">
              <a:buFont typeface="Arial"/>
              <a:buChar char="•"/>
            </a:pPr>
            <a:r>
              <a:rPr lang="en-US" sz="2400" dirty="0" smtClean="0">
                <a:solidFill>
                  <a:srgbClr val="000000"/>
                </a:solidFill>
              </a:rPr>
              <a:t>No territorial land claims</a:t>
            </a:r>
          </a:p>
          <a:p>
            <a:pPr lvl="1">
              <a:buFont typeface="Arial"/>
              <a:buChar char="•"/>
            </a:pPr>
            <a:r>
              <a:rPr lang="en-US" sz="2400" dirty="0" smtClean="0">
                <a:solidFill>
                  <a:srgbClr val="000000"/>
                </a:solidFill>
              </a:rPr>
              <a:t>Freedom for Scientific Research</a:t>
            </a:r>
          </a:p>
          <a:p>
            <a:pPr lvl="1">
              <a:buFont typeface="Arial"/>
              <a:buChar char="•"/>
            </a:pPr>
            <a:r>
              <a:rPr lang="en-US" sz="2400" dirty="0" smtClean="0">
                <a:solidFill>
                  <a:srgbClr val="000000"/>
                </a:solidFill>
              </a:rPr>
              <a:t>No mineral exploration until 2041</a:t>
            </a:r>
          </a:p>
          <a:p>
            <a:pPr>
              <a:buFont typeface="Arial"/>
              <a:buChar char="•"/>
            </a:pPr>
            <a:endParaRPr lang="en-US" sz="2400" dirty="0">
              <a:solidFill>
                <a:srgbClr val="00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30425"/>
            <a:ext cx="7772400" cy="1470025"/>
          </a:xfrm>
        </p:spPr>
        <p:txBody>
          <a:bodyPr/>
          <a:lstStyle/>
          <a:p>
            <a:endParaRPr lang="en-US" dirty="0"/>
          </a:p>
        </p:txBody>
      </p:sp>
      <p:pic>
        <p:nvPicPr>
          <p:cNvPr id="4" name="Picture 3" descr="IMG_6901.jpg"/>
          <p:cNvPicPr>
            <a:picLocks noChangeAspect="1"/>
          </p:cNvPicPr>
          <p:nvPr/>
        </p:nvPicPr>
        <p:blipFill>
          <a:blip r:embed="rId3"/>
          <a:stretch>
            <a:fillRect/>
          </a:stretch>
        </p:blipFill>
        <p:spPr>
          <a:xfrm>
            <a:off x="3982" y="1"/>
            <a:ext cx="9140018" cy="6858000"/>
          </a:xfrm>
          <a:prstGeom prst="rect">
            <a:avLst/>
          </a:prstGeom>
        </p:spPr>
      </p:pic>
      <p:sp>
        <p:nvSpPr>
          <p:cNvPr id="6" name="TextBox 5"/>
          <p:cNvSpPr txBox="1"/>
          <p:nvPr/>
        </p:nvSpPr>
        <p:spPr>
          <a:xfrm>
            <a:off x="3982" y="309791"/>
            <a:ext cx="4596091" cy="1138773"/>
          </a:xfrm>
          <a:prstGeom prst="rect">
            <a:avLst/>
          </a:prstGeom>
          <a:noFill/>
        </p:spPr>
        <p:txBody>
          <a:bodyPr wrap="square" rtlCol="0">
            <a:spAutoFit/>
          </a:bodyPr>
          <a:lstStyle/>
          <a:p>
            <a:pPr algn="ctr"/>
            <a:r>
              <a:rPr lang="en-US" sz="4000" dirty="0" smtClean="0">
                <a:latin typeface="+mj-lt"/>
              </a:rPr>
              <a:t>Weddell Seals</a:t>
            </a:r>
          </a:p>
          <a:p>
            <a:pPr algn="ctr"/>
            <a:r>
              <a:rPr lang="en-US" sz="2800" i="1" dirty="0" err="1">
                <a:latin typeface="+mj-lt"/>
              </a:rPr>
              <a:t>Leptonychotes</a:t>
            </a:r>
            <a:r>
              <a:rPr lang="en-US" sz="2800" i="1" dirty="0">
                <a:latin typeface="+mj-lt"/>
              </a:rPr>
              <a:t> </a:t>
            </a:r>
            <a:r>
              <a:rPr lang="en-US" sz="2800" i="1" dirty="0" err="1">
                <a:latin typeface="+mj-lt"/>
              </a:rPr>
              <a:t>weddellii</a:t>
            </a:r>
            <a:endParaRPr lang="en-US" sz="2800" i="1" dirty="0">
              <a:latin typeface="+mj-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220px-WeddellRange_1.PNG.png"/>
          <p:cNvPicPr>
            <a:picLocks noChangeAspect="1"/>
          </p:cNvPicPr>
          <p:nvPr/>
        </p:nvPicPr>
        <p:blipFill>
          <a:blip r:embed="rId3"/>
          <a:stretch>
            <a:fillRect/>
          </a:stretch>
        </p:blipFill>
        <p:spPr>
          <a:xfrm>
            <a:off x="4880812" y="2594812"/>
            <a:ext cx="4263188" cy="4263188"/>
          </a:xfrm>
          <a:prstGeom prst="rect">
            <a:avLst/>
          </a:prstGeom>
        </p:spPr>
      </p:pic>
      <p:sp>
        <p:nvSpPr>
          <p:cNvPr id="5" name="TextBox 4"/>
          <p:cNvSpPr txBox="1"/>
          <p:nvPr/>
        </p:nvSpPr>
        <p:spPr>
          <a:xfrm>
            <a:off x="194235" y="449197"/>
            <a:ext cx="6233476" cy="6924972"/>
          </a:xfrm>
          <a:prstGeom prst="rect">
            <a:avLst/>
          </a:prstGeom>
          <a:noFill/>
        </p:spPr>
        <p:txBody>
          <a:bodyPr wrap="square" rtlCol="0">
            <a:spAutoFit/>
          </a:bodyPr>
          <a:lstStyle/>
          <a:p>
            <a:r>
              <a:rPr lang="en-US" sz="3600" b="1" dirty="0" smtClean="0"/>
              <a:t>Weddell Seals</a:t>
            </a:r>
            <a:r>
              <a:rPr lang="en-US" sz="3600" dirty="0" smtClean="0"/>
              <a:t>:</a:t>
            </a:r>
          </a:p>
          <a:p>
            <a:pPr>
              <a:buFont typeface="Arial"/>
              <a:buChar char="•"/>
            </a:pPr>
            <a:r>
              <a:rPr lang="en-US" sz="2400" dirty="0" smtClean="0"/>
              <a:t>World population approx. 800,000</a:t>
            </a:r>
          </a:p>
          <a:p>
            <a:endParaRPr lang="en-US" sz="2400" dirty="0" smtClean="0"/>
          </a:p>
          <a:p>
            <a:pPr>
              <a:buFont typeface="Arial"/>
              <a:buChar char="•"/>
            </a:pPr>
            <a:r>
              <a:rPr lang="en-US" sz="2400" dirty="0" smtClean="0"/>
              <a:t> Live only in Antarctica</a:t>
            </a:r>
          </a:p>
          <a:p>
            <a:pPr>
              <a:buFont typeface="Arial"/>
              <a:buChar char="•"/>
            </a:pPr>
            <a:endParaRPr lang="en-US" sz="2400" dirty="0" smtClean="0"/>
          </a:p>
          <a:p>
            <a:pPr>
              <a:buFont typeface="Arial"/>
              <a:buChar char="•"/>
            </a:pPr>
            <a:r>
              <a:rPr lang="en-US" sz="2400" dirty="0" smtClean="0"/>
              <a:t>Live farther South than any other animal</a:t>
            </a:r>
          </a:p>
          <a:p>
            <a:pPr>
              <a:buFont typeface="Arial"/>
              <a:buChar char="•"/>
            </a:pPr>
            <a:endParaRPr lang="en-US" sz="2400" dirty="0" smtClean="0"/>
          </a:p>
          <a:p>
            <a:pPr>
              <a:buFont typeface="Arial"/>
              <a:buChar char="•"/>
            </a:pPr>
            <a:r>
              <a:rPr lang="en-US" sz="2400" dirty="0" smtClean="0"/>
              <a:t>2 to 3 meters long &amp; 600-800 Kilograms</a:t>
            </a:r>
          </a:p>
          <a:p>
            <a:pPr>
              <a:buFont typeface="Arial"/>
              <a:buChar char="•"/>
            </a:pPr>
            <a:endParaRPr lang="en-US" sz="2400" dirty="0" smtClean="0"/>
          </a:p>
          <a:p>
            <a:pPr>
              <a:buFont typeface="Arial"/>
              <a:buChar char="•"/>
            </a:pPr>
            <a:r>
              <a:rPr lang="en-US" sz="2400" dirty="0" smtClean="0"/>
              <a:t>Live to about 20 years old</a:t>
            </a:r>
          </a:p>
          <a:p>
            <a:pPr>
              <a:buFont typeface="Arial"/>
              <a:buChar char="•"/>
            </a:pPr>
            <a:endParaRPr lang="en-US" sz="2400" dirty="0" smtClean="0"/>
          </a:p>
          <a:p>
            <a:pPr>
              <a:buFont typeface="Arial"/>
              <a:buChar char="•"/>
            </a:pPr>
            <a:r>
              <a:rPr lang="en-US" sz="2400" dirty="0" smtClean="0"/>
              <a:t>Can dive to 700m (2300 feet) and</a:t>
            </a:r>
          </a:p>
          <a:p>
            <a:r>
              <a:rPr lang="en-US" sz="2400" dirty="0" smtClean="0"/>
              <a:t> stay under water for an hour!</a:t>
            </a:r>
          </a:p>
          <a:p>
            <a:endParaRPr lang="en-US" sz="2400" dirty="0" smtClean="0"/>
          </a:p>
          <a:p>
            <a:pPr>
              <a:buFont typeface="Arial"/>
              <a:buChar char="•"/>
            </a:pPr>
            <a:r>
              <a:rPr lang="en-US" sz="2400" dirty="0" smtClean="0"/>
              <a:t>“No common Predators”</a:t>
            </a:r>
          </a:p>
          <a:p>
            <a:pPr>
              <a:buFont typeface="Arial"/>
              <a:buChar char="•"/>
            </a:pPr>
            <a:endParaRPr lang="en-US" sz="2400" dirty="0"/>
          </a:p>
          <a:p>
            <a:pPr>
              <a:buFont typeface="Arial"/>
              <a:buChar char="•"/>
            </a:pPr>
            <a:endParaRPr lang="en-US" sz="2400" dirty="0" smtClean="0"/>
          </a:p>
          <a:p>
            <a:pPr>
              <a:buFont typeface="Arial"/>
              <a:buChar char="•"/>
            </a:pPr>
            <a:endParaRPr lang="en-US" sz="2400" dirty="0"/>
          </a:p>
        </p:txBody>
      </p:sp>
      <p:pic>
        <p:nvPicPr>
          <p:cNvPr id="6" name="Picture 5" descr="seal sleeping in sun.jpg"/>
          <p:cNvPicPr>
            <a:picLocks noChangeAspect="1"/>
          </p:cNvPicPr>
          <p:nvPr/>
        </p:nvPicPr>
        <p:blipFill>
          <a:blip r:embed="rId4"/>
          <a:stretch>
            <a:fillRect/>
          </a:stretch>
        </p:blipFill>
        <p:spPr>
          <a:xfrm>
            <a:off x="6179896" y="26020"/>
            <a:ext cx="2964104" cy="237059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579823" y="0"/>
            <a:ext cx="5901104" cy="584776"/>
          </a:xfrm>
          <a:prstGeom prst="rect">
            <a:avLst/>
          </a:prstGeom>
          <a:noFill/>
        </p:spPr>
        <p:txBody>
          <a:bodyPr wrap="square" rtlCol="0">
            <a:spAutoFit/>
          </a:bodyPr>
          <a:lstStyle/>
          <a:p>
            <a:r>
              <a:rPr lang="en-US" sz="3200" b="1" dirty="0" smtClean="0">
                <a:latin typeface="+mj-lt"/>
              </a:rPr>
              <a:t>What do Weddell Seals eat?</a:t>
            </a:r>
            <a:endParaRPr lang="en-US" sz="3200" b="1" dirty="0">
              <a:latin typeface="+mj-lt"/>
            </a:endParaRPr>
          </a:p>
        </p:txBody>
      </p:sp>
      <p:sp>
        <p:nvSpPr>
          <p:cNvPr id="5" name="Content Placeholder 4"/>
          <p:cNvSpPr>
            <a:spLocks noGrp="1"/>
          </p:cNvSpPr>
          <p:nvPr>
            <p:ph sz="half" idx="1"/>
          </p:nvPr>
        </p:nvSpPr>
        <p:spPr>
          <a:xfrm>
            <a:off x="0" y="894568"/>
            <a:ext cx="4495800" cy="5963432"/>
          </a:xfrm>
        </p:spPr>
        <p:txBody>
          <a:bodyPr>
            <a:normAutofit/>
          </a:bodyPr>
          <a:lstStyle/>
          <a:p>
            <a:r>
              <a:rPr lang="en-US" dirty="0" smtClean="0"/>
              <a:t>Fish</a:t>
            </a:r>
          </a:p>
          <a:p>
            <a:endParaRPr lang="en-US" dirty="0"/>
          </a:p>
          <a:p>
            <a:endParaRPr lang="en-US" dirty="0" smtClean="0"/>
          </a:p>
          <a:p>
            <a:endParaRPr lang="en-US" dirty="0" smtClean="0"/>
          </a:p>
          <a:p>
            <a:r>
              <a:rPr lang="en-US" dirty="0" smtClean="0"/>
              <a:t>Krill</a:t>
            </a:r>
          </a:p>
          <a:p>
            <a:endParaRPr lang="en-US" dirty="0" smtClean="0"/>
          </a:p>
          <a:p>
            <a:endParaRPr lang="en-US" dirty="0" smtClean="0"/>
          </a:p>
          <a:p>
            <a:pPr>
              <a:buNone/>
            </a:pPr>
            <a:endParaRPr lang="en-US" dirty="0" smtClean="0"/>
          </a:p>
          <a:p>
            <a:pPr>
              <a:buNone/>
            </a:pPr>
            <a:endParaRPr lang="en-US" dirty="0" smtClean="0"/>
          </a:p>
        </p:txBody>
      </p:sp>
      <p:sp>
        <p:nvSpPr>
          <p:cNvPr id="8" name="Content Placeholder 7"/>
          <p:cNvSpPr>
            <a:spLocks noGrp="1"/>
          </p:cNvSpPr>
          <p:nvPr>
            <p:ph sz="half" idx="2"/>
          </p:nvPr>
        </p:nvSpPr>
        <p:spPr>
          <a:xfrm>
            <a:off x="4495800" y="894568"/>
            <a:ext cx="4648200" cy="5963432"/>
          </a:xfrm>
        </p:spPr>
        <p:txBody>
          <a:bodyPr>
            <a:normAutofit/>
          </a:bodyPr>
          <a:lstStyle/>
          <a:p>
            <a:r>
              <a:rPr lang="en-US" dirty="0" smtClean="0"/>
              <a:t>Squid</a:t>
            </a:r>
          </a:p>
          <a:p>
            <a:endParaRPr lang="en-US" dirty="0" smtClean="0"/>
          </a:p>
          <a:p>
            <a:endParaRPr lang="en-US" dirty="0" smtClean="0"/>
          </a:p>
          <a:p>
            <a:pPr>
              <a:buNone/>
            </a:pPr>
            <a:endParaRPr lang="en-US" dirty="0" smtClean="0"/>
          </a:p>
          <a:p>
            <a:r>
              <a:rPr lang="en-US" dirty="0" smtClean="0"/>
              <a:t>Penguins (occasionally)</a:t>
            </a:r>
            <a:endParaRPr lang="en-US" dirty="0"/>
          </a:p>
        </p:txBody>
      </p:sp>
      <p:pic>
        <p:nvPicPr>
          <p:cNvPr id="6" name="Picture 5" descr="250px-Meganyctiphanes_norvegica2.jpg"/>
          <p:cNvPicPr>
            <a:picLocks noChangeAspect="1"/>
          </p:cNvPicPr>
          <p:nvPr/>
        </p:nvPicPr>
        <p:blipFill>
          <a:blip r:embed="rId2"/>
          <a:stretch>
            <a:fillRect/>
          </a:stretch>
        </p:blipFill>
        <p:spPr>
          <a:xfrm>
            <a:off x="642410" y="3591530"/>
            <a:ext cx="2917821" cy="1665590"/>
          </a:xfrm>
          <a:prstGeom prst="rect">
            <a:avLst/>
          </a:prstGeom>
        </p:spPr>
      </p:pic>
      <p:pic>
        <p:nvPicPr>
          <p:cNvPr id="11" name="Picture 10" descr="images-1.jpeg"/>
          <p:cNvPicPr>
            <a:picLocks noChangeAspect="1"/>
          </p:cNvPicPr>
          <p:nvPr/>
        </p:nvPicPr>
        <p:blipFill>
          <a:blip r:embed="rId3"/>
          <a:stretch>
            <a:fillRect/>
          </a:stretch>
        </p:blipFill>
        <p:spPr>
          <a:xfrm>
            <a:off x="1219536" y="1068779"/>
            <a:ext cx="2340695" cy="1829296"/>
          </a:xfrm>
          <a:prstGeom prst="rect">
            <a:avLst/>
          </a:prstGeom>
        </p:spPr>
      </p:pic>
      <p:pic>
        <p:nvPicPr>
          <p:cNvPr id="12" name="Picture 11" descr="images-2.jpeg"/>
          <p:cNvPicPr>
            <a:picLocks noChangeAspect="1"/>
          </p:cNvPicPr>
          <p:nvPr/>
        </p:nvPicPr>
        <p:blipFill>
          <a:blip r:embed="rId4"/>
          <a:stretch>
            <a:fillRect/>
          </a:stretch>
        </p:blipFill>
        <p:spPr>
          <a:xfrm>
            <a:off x="5271010" y="1438111"/>
            <a:ext cx="2917821" cy="1384300"/>
          </a:xfrm>
          <a:prstGeom prst="rect">
            <a:avLst/>
          </a:prstGeom>
        </p:spPr>
      </p:pic>
      <p:pic>
        <p:nvPicPr>
          <p:cNvPr id="14" name="Picture 13" descr="IMG_3229.JPG"/>
          <p:cNvPicPr>
            <a:picLocks noChangeAspect="1"/>
          </p:cNvPicPr>
          <p:nvPr/>
        </p:nvPicPr>
        <p:blipFill>
          <a:blip r:embed="rId5"/>
          <a:stretch>
            <a:fillRect/>
          </a:stretch>
        </p:blipFill>
        <p:spPr>
          <a:xfrm>
            <a:off x="5271010" y="3600911"/>
            <a:ext cx="3193575" cy="1656209"/>
          </a:xfrm>
          <a:prstGeom prst="rect">
            <a:avLst/>
          </a:prstGeom>
        </p:spPr>
      </p:pic>
      <p:sp>
        <p:nvSpPr>
          <p:cNvPr id="16" name="TextBox 15"/>
          <p:cNvSpPr txBox="1"/>
          <p:nvPr/>
        </p:nvSpPr>
        <p:spPr>
          <a:xfrm>
            <a:off x="67552" y="6040926"/>
            <a:ext cx="9076448" cy="523220"/>
          </a:xfrm>
          <a:prstGeom prst="rect">
            <a:avLst/>
          </a:prstGeom>
          <a:noFill/>
        </p:spPr>
        <p:txBody>
          <a:bodyPr wrap="square" rtlCol="0">
            <a:spAutoFit/>
          </a:bodyPr>
          <a:lstStyle/>
          <a:p>
            <a:r>
              <a:rPr lang="en-US" sz="2800" b="1" dirty="0" smtClean="0"/>
              <a:t>Where do Weddell Seals fit on the </a:t>
            </a:r>
            <a:r>
              <a:rPr lang="en-US" sz="2800" b="1" dirty="0" err="1" smtClean="0"/>
              <a:t>Trophic</a:t>
            </a:r>
            <a:r>
              <a:rPr lang="en-US" sz="2800" b="1" dirty="0" smtClean="0"/>
              <a:t> Pyramid?</a:t>
            </a:r>
            <a:endParaRPr lang="en-US" sz="28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Weddell_seal1.jpg"/>
          <p:cNvPicPr>
            <a:picLocks noGrp="1" noChangeAspect="1"/>
          </p:cNvPicPr>
          <p:nvPr>
            <p:ph sz="half" idx="4294967295"/>
          </p:nvPr>
        </p:nvPicPr>
        <p:blipFill>
          <a:blip r:embed="rId3"/>
          <a:srcRect t="-33831" b="-33831"/>
          <a:stretch>
            <a:fillRect/>
          </a:stretch>
        </p:blipFill>
        <p:spPr>
          <a:xfrm>
            <a:off x="17690" y="-1352940"/>
            <a:ext cx="6270625" cy="7027863"/>
          </a:xfrm>
        </p:spPr>
      </p:pic>
      <p:sp>
        <p:nvSpPr>
          <p:cNvPr id="7" name="TextBox 6"/>
          <p:cNvSpPr txBox="1"/>
          <p:nvPr/>
        </p:nvSpPr>
        <p:spPr>
          <a:xfrm>
            <a:off x="6288315" y="634165"/>
            <a:ext cx="2855685" cy="707886"/>
          </a:xfrm>
          <a:prstGeom prst="rect">
            <a:avLst/>
          </a:prstGeom>
          <a:noFill/>
        </p:spPr>
        <p:txBody>
          <a:bodyPr wrap="square" rtlCol="0">
            <a:spAutoFit/>
          </a:bodyPr>
          <a:lstStyle/>
          <a:p>
            <a:pPr algn="ctr"/>
            <a:r>
              <a:rPr lang="en-US" sz="4000" b="1" dirty="0" smtClean="0">
                <a:latin typeface="+mj-lt"/>
                <a:cs typeface="Calibri (Body)"/>
              </a:rPr>
              <a:t>Seal Pups</a:t>
            </a:r>
            <a:endParaRPr lang="en-US" sz="4000" b="1" dirty="0">
              <a:latin typeface="+mj-lt"/>
              <a:cs typeface="Calibri (Body)"/>
            </a:endParaRPr>
          </a:p>
        </p:txBody>
      </p:sp>
      <p:sp>
        <p:nvSpPr>
          <p:cNvPr id="10" name="TextBox 9"/>
          <p:cNvSpPr txBox="1"/>
          <p:nvPr/>
        </p:nvSpPr>
        <p:spPr>
          <a:xfrm>
            <a:off x="570184" y="4483454"/>
            <a:ext cx="7243926" cy="3108544"/>
          </a:xfrm>
          <a:prstGeom prst="rect">
            <a:avLst/>
          </a:prstGeom>
          <a:noFill/>
        </p:spPr>
        <p:txBody>
          <a:bodyPr wrap="square" rtlCol="0">
            <a:spAutoFit/>
          </a:bodyPr>
          <a:lstStyle/>
          <a:p>
            <a:pPr>
              <a:buFont typeface="Arial"/>
              <a:buChar char="•"/>
            </a:pPr>
            <a:r>
              <a:rPr lang="en-US" sz="2800" dirty="0" smtClean="0"/>
              <a:t>Born in Spring (Sept.  – Nov.)</a:t>
            </a:r>
          </a:p>
          <a:p>
            <a:pPr>
              <a:buFont typeface="Arial"/>
              <a:buChar char="•"/>
            </a:pPr>
            <a:r>
              <a:rPr lang="en-US" sz="2800" dirty="0" smtClean="0"/>
              <a:t>Weigh 25 – 35 kg at birth</a:t>
            </a:r>
          </a:p>
          <a:p>
            <a:pPr>
              <a:buFont typeface="Arial"/>
              <a:buChar char="•"/>
            </a:pPr>
            <a:r>
              <a:rPr lang="en-US" sz="2800" dirty="0" smtClean="0"/>
              <a:t>Feed on </a:t>
            </a:r>
            <a:r>
              <a:rPr lang="en-US" sz="2800" dirty="0"/>
              <a:t>m</a:t>
            </a:r>
            <a:r>
              <a:rPr lang="en-US" sz="2800" dirty="0" smtClean="0"/>
              <a:t>other’s milk which is 60% fat</a:t>
            </a:r>
          </a:p>
          <a:p>
            <a:pPr>
              <a:buFont typeface="Arial"/>
              <a:buChar char="•"/>
            </a:pPr>
            <a:r>
              <a:rPr lang="en-US" sz="2800" dirty="0" smtClean="0"/>
              <a:t>Gain 2 kg (4lbs) per day!</a:t>
            </a:r>
          </a:p>
          <a:p>
            <a:pPr>
              <a:buFont typeface="Arial"/>
              <a:buChar char="•"/>
            </a:pPr>
            <a:r>
              <a:rPr lang="en-US" sz="2800" dirty="0" smtClean="0"/>
              <a:t>Swim after 1-2 weeks</a:t>
            </a:r>
          </a:p>
          <a:p>
            <a:endParaRPr lang="en-US" sz="2800" dirty="0" smtClean="0"/>
          </a:p>
          <a:p>
            <a:pPr>
              <a:buFont typeface="Arial"/>
              <a:buChar char="•"/>
            </a:pPr>
            <a:endParaRPr lang="en-US" sz="2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Studying Antarctic Seals.mov">
            <a:hlinkClick r:id="" action="ppaction://media"/>
          </p:cNvPr>
          <p:cNvPicPr/>
          <p:nvPr>
            <a:videoFile r:link="rId1"/>
          </p:nvPr>
        </p:nvPicPr>
        <p:blipFill>
          <a:blip r:embed="rId4"/>
          <a:stretch>
            <a:fillRect/>
          </a:stretch>
        </p:blipFill>
        <p:spPr>
          <a:xfrm>
            <a:off x="-64394" y="12957"/>
            <a:ext cx="9208394" cy="685800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chor="b">
            <a:normAutofit fontScale="90000"/>
          </a:bodyPr>
          <a:lstStyle/>
          <a:p>
            <a:r>
              <a:rPr lang="en-US" dirty="0" smtClean="0"/>
              <a:t/>
            </a:r>
            <a:br>
              <a:rPr lang="en-US" dirty="0" smtClean="0"/>
            </a:br>
            <a:r>
              <a:rPr lang="en-US" dirty="0" smtClean="0"/>
              <a:t>What Adaptations have enabled the Weddell Seal to survive???</a:t>
            </a:r>
            <a:endParaRPr lang="en-US" dirty="0"/>
          </a:p>
        </p:txBody>
      </p:sp>
      <p:pic>
        <p:nvPicPr>
          <p:cNvPr id="3" name="Picture 2" descr="SealinHole.jpg"/>
          <p:cNvPicPr>
            <a:picLocks noChangeAspect="1"/>
          </p:cNvPicPr>
          <p:nvPr/>
        </p:nvPicPr>
        <p:blipFill>
          <a:blip r:embed="rId3"/>
          <a:stretch>
            <a:fillRect/>
          </a:stretch>
        </p:blipFill>
        <p:spPr>
          <a:xfrm>
            <a:off x="65881" y="1417638"/>
            <a:ext cx="3817938" cy="2863453"/>
          </a:xfrm>
          <a:prstGeom prst="rect">
            <a:avLst/>
          </a:prstGeom>
        </p:spPr>
      </p:pic>
      <p:pic>
        <p:nvPicPr>
          <p:cNvPr id="4" name="Picture 3" descr="swim9_sm.jpg"/>
          <p:cNvPicPr>
            <a:picLocks noChangeAspect="1"/>
          </p:cNvPicPr>
          <p:nvPr/>
        </p:nvPicPr>
        <p:blipFill>
          <a:blip r:embed="rId4"/>
          <a:stretch>
            <a:fillRect/>
          </a:stretch>
        </p:blipFill>
        <p:spPr>
          <a:xfrm>
            <a:off x="65881" y="3960653"/>
            <a:ext cx="3987568" cy="2897348"/>
          </a:xfrm>
          <a:prstGeom prst="rect">
            <a:avLst/>
          </a:prstGeom>
        </p:spPr>
      </p:pic>
      <p:pic>
        <p:nvPicPr>
          <p:cNvPr id="6" name="Picture 5" descr="DSC_0201.JPG"/>
          <p:cNvPicPr>
            <a:picLocks noChangeAspect="1"/>
          </p:cNvPicPr>
          <p:nvPr/>
        </p:nvPicPr>
        <p:blipFill>
          <a:blip r:embed="rId5"/>
          <a:stretch>
            <a:fillRect/>
          </a:stretch>
        </p:blipFill>
        <p:spPr>
          <a:xfrm>
            <a:off x="4053449" y="3483100"/>
            <a:ext cx="5090551" cy="3374899"/>
          </a:xfrm>
          <a:prstGeom prst="rect">
            <a:avLst/>
          </a:prstGeom>
        </p:spPr>
      </p:pic>
      <p:pic>
        <p:nvPicPr>
          <p:cNvPr id="8" name="Picture 7" descr="weddell_seal2.jpg"/>
          <p:cNvPicPr>
            <a:picLocks noChangeAspect="1"/>
          </p:cNvPicPr>
          <p:nvPr/>
        </p:nvPicPr>
        <p:blipFill>
          <a:blip r:embed="rId6"/>
          <a:stretch>
            <a:fillRect/>
          </a:stretch>
        </p:blipFill>
        <p:spPr>
          <a:xfrm>
            <a:off x="7037336" y="1417638"/>
            <a:ext cx="2106664" cy="2065462"/>
          </a:xfrm>
          <a:prstGeom prst="rect">
            <a:avLst/>
          </a:prstGeom>
        </p:spPr>
      </p:pic>
      <p:pic>
        <p:nvPicPr>
          <p:cNvPr id="5" name="Picture 4" descr="800px-Weddell_seal.jpg"/>
          <p:cNvPicPr>
            <a:picLocks noChangeAspect="1"/>
          </p:cNvPicPr>
          <p:nvPr/>
        </p:nvPicPr>
        <p:blipFill>
          <a:blip r:embed="rId7"/>
          <a:stretch>
            <a:fillRect/>
          </a:stretch>
        </p:blipFill>
        <p:spPr>
          <a:xfrm>
            <a:off x="3883819" y="1417638"/>
            <a:ext cx="3153517" cy="206546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1122</TotalTime>
  <Words>1059</Words>
  <Application>Microsoft Macintosh PowerPoint</Application>
  <PresentationFormat>On-screen Show (4:3)</PresentationFormat>
  <Paragraphs>136</Paragraphs>
  <Slides>21</Slides>
  <Notes>10</Notes>
  <HiddenSlides>0</HiddenSlides>
  <MMClips>1</MMClips>
  <ScaleCrop>false</ScaleCrop>
  <HeadingPairs>
    <vt:vector size="6" baseType="variant">
      <vt:variant>
        <vt:lpstr>Design Template</vt:lpstr>
      </vt:variant>
      <vt:variant>
        <vt:i4>1</vt:i4>
      </vt:variant>
      <vt:variant>
        <vt:lpstr>Links</vt:lpstr>
      </vt:variant>
      <vt:variant>
        <vt:i4>2</vt:i4>
      </vt:variant>
      <vt:variant>
        <vt:lpstr>Slide Titles</vt:lpstr>
      </vt:variant>
      <vt:variant>
        <vt:i4>21</vt:i4>
      </vt:variant>
    </vt:vector>
  </HeadingPairs>
  <TitlesOfParts>
    <vt:vector size="24" baseType="lpstr">
      <vt:lpstr>Office Theme</vt:lpstr>
      <vt:lpstr>Capped Column:Users:trevordeighton:Desktop:Antarctica Presentations:Weddell Seals Inquiry:Handouts:Average Monthly Air Temperature.docx!OLE_LINK2</vt:lpstr>
      <vt:lpstr>Capped Column:Users:trevordeighton:Desktop:Antarctica Presentations:Weddell Seals Inquiry:Handouts:B-15 &amp; Penguin Handout.docx!OLE_LINK1</vt:lpstr>
      <vt:lpstr>Slide 1</vt:lpstr>
      <vt:lpstr>Slide 2</vt:lpstr>
      <vt:lpstr>Slide 3</vt:lpstr>
      <vt:lpstr>Slide 4</vt:lpstr>
      <vt:lpstr>Slide 5</vt:lpstr>
      <vt:lpstr>Slide 6</vt:lpstr>
      <vt:lpstr>Slide 7</vt:lpstr>
      <vt:lpstr>Slide 8</vt:lpstr>
      <vt:lpstr> What Adaptations have enabled the Weddell Seal to survive???</vt:lpstr>
      <vt:lpstr>Adaptations of Weddell Seals</vt:lpstr>
      <vt:lpstr>Seasonal Variations in Sea Ice Cover</vt:lpstr>
      <vt:lpstr>Slide 12</vt:lpstr>
      <vt:lpstr>Slide 13</vt:lpstr>
      <vt:lpstr>So what conditions could affect Weddell Seal survivability?</vt:lpstr>
      <vt:lpstr>Let’s Look at the data available.</vt:lpstr>
      <vt:lpstr>Assignment</vt:lpstr>
      <vt:lpstr>Slide 17</vt:lpstr>
      <vt:lpstr>Slide 18</vt:lpstr>
      <vt:lpstr>Slide 19</vt:lpstr>
      <vt:lpstr>Slide 20</vt:lpstr>
      <vt:lpstr>Slide 21</vt:lpstr>
    </vt:vector>
  </TitlesOfParts>
  <Company>NSF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Trevor Deighton</dc:creator>
  <cp:lastModifiedBy>Trevor Deighton</cp:lastModifiedBy>
  <cp:revision>10</cp:revision>
  <dcterms:created xsi:type="dcterms:W3CDTF">2013-06-19T23:47:51Z</dcterms:created>
  <dcterms:modified xsi:type="dcterms:W3CDTF">2013-06-19T23:48:22Z</dcterms:modified>
</cp:coreProperties>
</file>