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44" r:id="rId4"/>
    <p:sldMasterId id="2147483756" r:id="rId5"/>
  </p:sldMasterIdLst>
  <p:notesMasterIdLst>
    <p:notesMasterId r:id="rId35"/>
  </p:notesMasterIdLst>
  <p:sldIdLst>
    <p:sldId id="272" r:id="rId6"/>
    <p:sldId id="273" r:id="rId7"/>
    <p:sldId id="274" r:id="rId8"/>
    <p:sldId id="275" r:id="rId9"/>
    <p:sldId id="276" r:id="rId10"/>
    <p:sldId id="277" r:id="rId11"/>
    <p:sldId id="279" r:id="rId12"/>
    <p:sldId id="264" r:id="rId13"/>
    <p:sldId id="265" r:id="rId14"/>
    <p:sldId id="266" r:id="rId15"/>
    <p:sldId id="267" r:id="rId16"/>
    <p:sldId id="268" r:id="rId17"/>
    <p:sldId id="269" r:id="rId18"/>
    <p:sldId id="270" r:id="rId19"/>
    <p:sldId id="271" r:id="rId20"/>
    <p:sldId id="257" r:id="rId21"/>
    <p:sldId id="258" r:id="rId22"/>
    <p:sldId id="261" r:id="rId23"/>
    <p:sldId id="260" r:id="rId24"/>
    <p:sldId id="259" r:id="rId25"/>
    <p:sldId id="262" r:id="rId26"/>
    <p:sldId id="263" r:id="rId27"/>
    <p:sldId id="280" r:id="rId28"/>
    <p:sldId id="281" r:id="rId29"/>
    <p:sldId id="282" r:id="rId30"/>
    <p:sldId id="283" r:id="rId31"/>
    <p:sldId id="284" r:id="rId32"/>
    <p:sldId id="285"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54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395EC-6AD2-4BFC-A048-EA4C51AA20C4}" type="datetimeFigureOut">
              <a:rPr lang="en-US" smtClean="0"/>
              <a:pPr/>
              <a:t>5/17/2010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1DB3F8-1089-45AD-87A0-2946EDC9DA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FFF7E0-4EC6-4BD1-ADF3-7809DC483A8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DB3F8-1089-45AD-87A0-2946EDC9DA9C}"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87971C3-C97C-4BAB-AF87-18801E221434}" type="datetimeFigureOut">
              <a:rPr lang="en-US" smtClean="0"/>
              <a:pPr/>
              <a:t>5/17/2010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D5B3075-FF15-4665-A268-E7A1518187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87971C3-C97C-4BAB-AF87-18801E221434}" type="datetimeFigureOut">
              <a:rPr lang="en-US" smtClean="0"/>
              <a:pPr/>
              <a:t>5/17/2010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D5B3075-FF15-4665-A268-E7A15181873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D5B3075-FF15-4665-A268-E7A1518187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7971C3-C97C-4BAB-AF87-18801E221434}" type="datetimeFigureOut">
              <a:rPr lang="en-US" smtClean="0"/>
              <a:pPr/>
              <a:t>5/17/2010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7971C3-C97C-4BAB-AF87-18801E221434}" type="datetimeFigureOut">
              <a:rPr lang="en-US" smtClean="0"/>
              <a:pPr/>
              <a:t>5/17/2010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971C3-C97C-4BAB-AF87-18801E221434}" type="datetimeFigureOut">
              <a:rPr lang="en-US" smtClean="0"/>
              <a:pPr/>
              <a:t>5/17/2010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87971C3-C97C-4BAB-AF87-18801E221434}" type="datetimeFigureOut">
              <a:rPr lang="en-US" smtClean="0"/>
              <a:pPr/>
              <a:t>5/17/2010</a:t>
            </a:fld>
            <a:endParaRPr lang="en-US"/>
          </a:p>
        </p:txBody>
      </p:sp>
      <p:sp>
        <p:nvSpPr>
          <p:cNvPr id="9" name="Slide Number Placeholder 8"/>
          <p:cNvSpPr>
            <a:spLocks noGrp="1"/>
          </p:cNvSpPr>
          <p:nvPr>
            <p:ph type="sldNum" sz="quarter" idx="15"/>
          </p:nvPr>
        </p:nvSpPr>
        <p:spPr/>
        <p:txBody>
          <a:bodyPr rtlCol="0"/>
          <a:lstStyle/>
          <a:p>
            <a:fld id="{5D5B3075-FF15-4665-A268-E7A15181873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87971C3-C97C-4BAB-AF87-18801E221434}" type="datetimeFigureOut">
              <a:rPr lang="en-US" smtClean="0"/>
              <a:pPr/>
              <a:t>5/17/2010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D5B3075-FF15-4665-A268-E7A1518187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7971C3-C97C-4BAB-AF87-18801E221434}" type="datetimeFigureOut">
              <a:rPr lang="en-US" smtClean="0"/>
              <a:pPr/>
              <a:t>5/17/2010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7971C3-C97C-4BAB-AF87-18801E221434}" type="datetimeFigureOut">
              <a:rPr lang="en-US" smtClean="0"/>
              <a:pPr/>
              <a:t>5/17/2010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971C3-C97C-4BAB-AF87-18801E221434}" type="datetimeFigureOut">
              <a:rPr lang="en-US" smtClean="0"/>
              <a:pPr/>
              <a:t>5/17/2010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D5B3075-FF15-4665-A268-E7A1518187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D5B3075-FF15-4665-A268-E7A15181873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87971C3-C97C-4BAB-AF87-18801E221434}" type="datetimeFigureOut">
              <a:rPr lang="en-US" smtClean="0"/>
              <a:pPr/>
              <a:t>5/17/2010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D5B3075-FF15-4665-A268-E7A151818731}"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5D5B3075-FF15-4665-A268-E7A151818731}"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D5B3075-FF15-4665-A268-E7A151818731}"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87971C3-C97C-4BAB-AF87-18801E221434}" type="datetimeFigureOut">
              <a:rPr lang="en-US" smtClean="0"/>
              <a:pPr/>
              <a:t>5/17/2010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D5B3075-FF15-4665-A268-E7A1518187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7971C3-C97C-4BAB-AF87-18801E221434}" type="datetimeFigureOut">
              <a:rPr lang="en-US" smtClean="0"/>
              <a:pPr/>
              <a:t>5/17/2010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B3075-FF15-4665-A268-E7A15181873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87971C3-C97C-4BAB-AF87-18801E221434}" type="datetimeFigureOut">
              <a:rPr lang="en-US" smtClean="0"/>
              <a:pPr/>
              <a:t>5/17/2010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5D5B3075-FF15-4665-A268-E7A151818731}"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D5B3075-FF15-4665-A268-E7A1518187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D5B3075-FF15-4665-A268-E7A1518187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D5B3075-FF15-4665-A268-E7A151818731}"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5B3075-FF15-4665-A268-E7A151818731}"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5B3075-FF15-4665-A268-E7A151818731}"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5B3075-FF15-4665-A268-E7A151818731}"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5B3075-FF15-4665-A268-E7A1518187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87971C3-C97C-4BAB-AF87-18801E221434}" type="datetimeFigureOut">
              <a:rPr lang="en-US" smtClean="0"/>
              <a:pPr/>
              <a:t>5/17/2010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B3075-FF15-4665-A268-E7A15181873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5B3075-FF15-4665-A268-E7A151818731}"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5B3075-FF15-4665-A268-E7A15181873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5B3075-FF15-4665-A268-E7A151818731}"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5B3075-FF15-4665-A268-E7A15181873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5B3075-FF15-4665-A268-E7A151818731}"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7971C3-C97C-4BAB-AF87-18801E221434}" type="datetimeFigureOut">
              <a:rPr lang="en-US" smtClean="0"/>
              <a:pPr/>
              <a:t>5/17/2010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5B3075-FF15-4665-A268-E7A1518187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87971C3-C97C-4BAB-AF87-18801E221434}" type="datetimeFigureOut">
              <a:rPr lang="en-US" smtClean="0"/>
              <a:pPr/>
              <a:t>5/17/2010</a:t>
            </a:fld>
            <a:endParaRPr lang="en-US"/>
          </a:p>
        </p:txBody>
      </p:sp>
      <p:sp>
        <p:nvSpPr>
          <p:cNvPr id="7" name="Slide Number Placeholder 6"/>
          <p:cNvSpPr>
            <a:spLocks noGrp="1"/>
          </p:cNvSpPr>
          <p:nvPr>
            <p:ph type="sldNum" sz="quarter" idx="11"/>
          </p:nvPr>
        </p:nvSpPr>
        <p:spPr/>
        <p:txBody>
          <a:bodyPr rtlCol="0"/>
          <a:lstStyle/>
          <a:p>
            <a:fld id="{5D5B3075-FF15-4665-A268-E7A15181873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971C3-C97C-4BAB-AF87-18801E221434}" type="datetimeFigureOut">
              <a:rPr lang="en-US" smtClean="0"/>
              <a:pPr/>
              <a:t>5/17/2010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B3075-FF15-4665-A268-E7A1518187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87971C3-C97C-4BAB-AF87-18801E221434}" type="datetimeFigureOut">
              <a:rPr lang="en-US" smtClean="0"/>
              <a:pPr/>
              <a:t>5/17/2010</a:t>
            </a:fld>
            <a:endParaRPr lang="en-US"/>
          </a:p>
        </p:txBody>
      </p:sp>
      <p:sp>
        <p:nvSpPr>
          <p:cNvPr id="22" name="Slide Number Placeholder 21"/>
          <p:cNvSpPr>
            <a:spLocks noGrp="1"/>
          </p:cNvSpPr>
          <p:nvPr>
            <p:ph type="sldNum" sz="quarter" idx="15"/>
          </p:nvPr>
        </p:nvSpPr>
        <p:spPr/>
        <p:txBody>
          <a:bodyPr rtlCol="0"/>
          <a:lstStyle/>
          <a:p>
            <a:fld id="{5D5B3075-FF15-4665-A268-E7A15181873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87971C3-C97C-4BAB-AF87-18801E221434}" type="datetimeFigureOut">
              <a:rPr lang="en-US" smtClean="0"/>
              <a:pPr/>
              <a:t>5/17/2010</a:t>
            </a:fld>
            <a:endParaRPr lang="en-US"/>
          </a:p>
        </p:txBody>
      </p:sp>
      <p:sp>
        <p:nvSpPr>
          <p:cNvPr id="18" name="Slide Number Placeholder 17"/>
          <p:cNvSpPr>
            <a:spLocks noGrp="1"/>
          </p:cNvSpPr>
          <p:nvPr>
            <p:ph type="sldNum" sz="quarter" idx="11"/>
          </p:nvPr>
        </p:nvSpPr>
        <p:spPr/>
        <p:txBody>
          <a:bodyPr rtlCol="0"/>
          <a:lstStyle/>
          <a:p>
            <a:fld id="{5D5B3075-FF15-4665-A268-E7A15181873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87971C3-C97C-4BAB-AF87-18801E221434}" type="datetimeFigureOut">
              <a:rPr lang="en-US" smtClean="0"/>
              <a:pPr/>
              <a:t>5/17/2010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D5B3075-FF15-4665-A268-E7A1518187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87971C3-C97C-4BAB-AF87-18801E221434}" type="datetimeFigureOut">
              <a:rPr lang="en-US" smtClean="0"/>
              <a:pPr/>
              <a:t>5/17/2010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5B3075-FF15-4665-A268-E7A15181873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7971C3-C97C-4BAB-AF87-18801E221434}" type="datetimeFigureOut">
              <a:rPr lang="en-US" smtClean="0"/>
              <a:pPr/>
              <a:t>5/17/2010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5B3075-FF15-4665-A268-E7A15181873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87971C3-C97C-4BAB-AF87-18801E221434}" type="datetimeFigureOut">
              <a:rPr lang="en-US" smtClean="0"/>
              <a:pPr/>
              <a:t>5/17/2010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D5B3075-FF15-4665-A268-E7A15181873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87971C3-C97C-4BAB-AF87-18801E221434}" type="datetimeFigureOut">
              <a:rPr lang="en-US" smtClean="0"/>
              <a:pPr/>
              <a:t>5/17/2010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D5B3075-FF15-4665-A268-E7A151818731}"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audio" Target="file:///\\kahuna07\public\Mr.%20Barone\Sprintt%20Parents%20Symposium\Gummibear%20-%20Gummie%20bear%20song.mp3"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rosssea.info/pix/big/Hut_Cape_Adaire.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hyperlink" Target="http://blueplanetbiomes.org/taiga.htm" TargetMode="External"/><Relationship Id="rId5" Type="http://schemas.openxmlformats.org/officeDocument/2006/relationships/image" Target="../media/image17.gif"/><Relationship Id="rId4" Type="http://schemas.openxmlformats.org/officeDocument/2006/relationships/hyperlink" Target="http://blueplanetbiomes.org/tundra.ht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indigenoussummit.com/servlet/content/home.html"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5min.com/Video/Learn-about-The-Taiga-Forest-117531027" TargetMode="External"/><Relationship Id="rId2" Type="http://schemas.openxmlformats.org/officeDocument/2006/relationships/hyperlink" Target="http://www.5min.com/Video/Learn-about-The-Tundra-117531340"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blueplanetbiomes.org/taiga.htm" TargetMode="External"/><Relationship Id="rId2" Type="http://schemas.openxmlformats.org/officeDocument/2006/relationships/hyperlink" Target="http://blueplanetbiomes.org/tundra.htm" TargetMode="External"/><Relationship Id="rId1" Type="http://schemas.openxmlformats.org/officeDocument/2006/relationships/slideLayout" Target="../slideLayouts/slideLayout13.xml"/><Relationship Id="rId6" Type="http://schemas.openxmlformats.org/officeDocument/2006/relationships/hyperlink" Target="http://www.5min.com/Video/Learn-about-The-Taiga-Forest-117531027" TargetMode="External"/><Relationship Id="rId5" Type="http://schemas.openxmlformats.org/officeDocument/2006/relationships/hyperlink" Target="http://www.5min.com/Video/Learn-about-The-Tundra-117531340" TargetMode="External"/><Relationship Id="rId4" Type="http://schemas.openxmlformats.org/officeDocument/2006/relationships/hyperlink" Target="http://www.indigenoussummit.com/servlet/content/home.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rosssea.info/pix/big/Eastwind.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hyperlink" Target="http://www.youtube.com/watch?v=vc6Wvp6J4Aw&amp;feature=related" TargetMode="External"/><Relationship Id="rId4" Type="http://schemas.openxmlformats.org/officeDocument/2006/relationships/hyperlink" Target="http://www.uscg-iip.org/FAQ/Icebergs_1.s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gif"/><Relationship Id="rId7" Type="http://schemas.openxmlformats.org/officeDocument/2006/relationships/image" Target="../media/image30.gif"/><Relationship Id="rId2" Type="http://schemas.openxmlformats.org/officeDocument/2006/relationships/hyperlink" Target="http://www.mp3rocket.com/" TargetMode="External"/><Relationship Id="rId1" Type="http://schemas.openxmlformats.org/officeDocument/2006/relationships/slideLayout" Target="../slideLayouts/slideLayout46.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www.uwsp.edu/geo/faculty/ritter/geog101/textbook/climate_systems/climate_change.html" TargetMode="External"/><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www.uwsp.edu/geo/faculty/ritter/geog101/textbook/climate_systems/climate_change.html" TargetMode="External"/><Relationship Id="rId2" Type="http://schemas.openxmlformats.org/officeDocument/2006/relationships/hyperlink" Target="http://actionbioscience.org/environment/derocher.html" TargetMode="External"/><Relationship Id="rId1" Type="http://schemas.openxmlformats.org/officeDocument/2006/relationships/slideLayout" Target="../slideLayouts/slideLayout24.xml"/><Relationship Id="rId4" Type="http://schemas.openxmlformats.org/officeDocument/2006/relationships/hyperlink" Target="http://news.stanford.edu/pr/03/root18.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	Biological Impact of Climate Change</a:t>
            </a:r>
            <a:endParaRPr lang="en-US" dirty="0"/>
          </a:p>
        </p:txBody>
      </p:sp>
      <p:sp>
        <p:nvSpPr>
          <p:cNvPr id="3" name="Subtitle 2"/>
          <p:cNvSpPr>
            <a:spLocks noGrp="1"/>
          </p:cNvSpPr>
          <p:nvPr>
            <p:ph type="subTitle" idx="1"/>
          </p:nvPr>
        </p:nvSpPr>
        <p:spPr/>
        <p:txBody>
          <a:bodyPr/>
          <a:lstStyle/>
          <a:p>
            <a:r>
              <a:rPr lang="en-US" smtClean="0"/>
              <a:t>Sprintt Student at Prattsburgh Central School</a:t>
            </a:r>
          </a:p>
          <a:p>
            <a:r>
              <a:rPr lang="en-US" smtClean="0"/>
              <a:t>H.E.S.        </a:t>
            </a:r>
            <a:endParaRPr lang="en-US" dirty="0"/>
          </a:p>
        </p:txBody>
      </p:sp>
      <p:sp>
        <p:nvSpPr>
          <p:cNvPr id="3073" name="Rectangle 1"/>
          <p:cNvSpPr>
            <a:spLocks noChangeArrowheads="1"/>
          </p:cNvSpPr>
          <p:nvPr/>
        </p:nvSpPr>
        <p:spPr bwMode="auto">
          <a:xfrm>
            <a:off x="0" y="-969495"/>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hlinkClick r:id="rId4"/>
              </a:rPr>
              <a:t>  </a:t>
            </a:r>
            <a:r>
              <a:rPr kumimoji="0" lang="en-US" sz="102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rPr>
              <a:t>                                    </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 </a:t>
            </a:r>
            <a:endParaRPr kumimoji="0" lang="en-US" sz="1200" b="0" i="0" u="none" strike="noStrike" cap="none" normalizeH="0" baseline="0" dirty="0" smtClean="0">
              <a:ln>
                <a:noFill/>
              </a:ln>
              <a:solidFill>
                <a:schemeClr val="tx1"/>
              </a:solidFill>
              <a:effectLst/>
              <a:latin typeface="Arial" charset="0"/>
            </a:endParaRPr>
          </a:p>
        </p:txBody>
      </p:sp>
      <p:pic>
        <p:nvPicPr>
          <p:cNvPr id="3074" name="Picture 2" descr="http://rosssea.info/pix/tn/Hut_Cape_Adaire.jpg">
            <a:hlinkClick r:id="rId4"/>
          </p:cNvPr>
          <p:cNvPicPr>
            <a:picLocks noChangeAspect="1" noChangeArrowheads="1"/>
          </p:cNvPicPr>
          <p:nvPr/>
        </p:nvPicPr>
        <p:blipFill>
          <a:blip r:embed="rId5" cstate="print"/>
          <a:srcRect/>
          <a:stretch>
            <a:fillRect/>
          </a:stretch>
        </p:blipFill>
        <p:spPr bwMode="auto">
          <a:xfrm>
            <a:off x="0" y="0"/>
            <a:ext cx="2381250" cy="1628775"/>
          </a:xfrm>
          <a:prstGeom prst="rect">
            <a:avLst/>
          </a:prstGeom>
          <a:noFill/>
        </p:spPr>
      </p:pic>
      <p:sp>
        <p:nvSpPr>
          <p:cNvPr id="8" name="Cloud 7"/>
          <p:cNvSpPr/>
          <p:nvPr/>
        </p:nvSpPr>
        <p:spPr>
          <a:xfrm rot="692525">
            <a:off x="3080302" y="4373080"/>
            <a:ext cx="5105400" cy="2362200"/>
          </a:xfrm>
          <a:prstGeom prst="cloud">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a:t>
            </a:r>
            <a:r>
              <a:rPr lang="en-US" dirty="0" smtClean="0"/>
              <a:t>Whereas in the past human impacts were local, reversible, and escapable through migration, they are now typically, global, irreversible, and inescapable." - Paul Ehrlich</a:t>
            </a:r>
            <a:endParaRPr lang="en-US" dirty="0"/>
          </a:p>
        </p:txBody>
      </p:sp>
      <p:pic>
        <p:nvPicPr>
          <p:cNvPr id="10" name="Gummibear - Gummie bear song.mp3">
            <a:hlinkClick r:id="" action="ppaction://media"/>
          </p:cNvPr>
          <p:cNvPicPr>
            <a:picLocks noRot="1" noChangeAspect="1"/>
          </p:cNvPicPr>
          <p:nvPr>
            <a:audioFile r:link="rId1"/>
          </p:nvPr>
        </p:nvPicPr>
        <p:blipFill>
          <a:blip r:embed="rId6" cstate="print"/>
          <a:stretch>
            <a:fillRect/>
          </a:stretch>
        </p:blipFill>
        <p:spPr>
          <a:xfrm>
            <a:off x="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xit" presetSubtype="0" fill="hold" grpId="1" nodeType="clickEffect">
                                  <p:stCondLst>
                                    <p:cond delay="0"/>
                                  </p:stCondLst>
                                  <p:iterate type="lt">
                                    <p:tmPct val="10000"/>
                                  </p:iterate>
                                  <p:childTnLst>
                                    <p:animEffect transition="out" filter="fade">
                                      <p:cBhvr>
                                        <p:cTn id="17" dur="2000"/>
                                        <p:tgtEl>
                                          <p:spTgt spid="2"/>
                                        </p:tgtEl>
                                      </p:cBhvr>
                                    </p:animEffect>
                                    <p:anim calcmode="lin" valueType="num">
                                      <p:cBhvr>
                                        <p:cTn id="18"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2000"/>
                                        <p:tgtEl>
                                          <p:spTgt spid="2"/>
                                        </p:tgtEl>
                                        <p:attrNameLst>
                                          <p:attrName>ppt_h</p:attrName>
                                        </p:attrNameLst>
                                      </p:cBhvr>
                                      <p:tavLst>
                                        <p:tav tm="0">
                                          <p:val>
                                            <p:strVal val="ppt_h"/>
                                          </p:val>
                                        </p:tav>
                                        <p:tav tm="100000">
                                          <p:val>
                                            <p:strVal val="ppt_h"/>
                                          </p:val>
                                        </p:tav>
                                      </p:tavLst>
                                    </p:anim>
                                    <p:set>
                                      <p:cBhvr>
                                        <p:cTn id="20" dur="1" fill="hold">
                                          <p:stCondLst>
                                            <p:cond delay="1999"/>
                                          </p:stCondLst>
                                        </p:cTn>
                                        <p:tgtEl>
                                          <p:spTgt spid="2"/>
                                        </p:tgtEl>
                                        <p:attrNameLst>
                                          <p:attrName>style.visibility</p:attrName>
                                        </p:attrNameLst>
                                      </p:cBhvr>
                                      <p:to>
                                        <p:strVal val="hidden"/>
                                      </p:to>
                                    </p:set>
                                  </p:childTnLst>
                                </p:cTn>
                              </p:par>
                            </p:childTnLst>
                          </p:cTn>
                        </p:par>
                        <p:par>
                          <p:cTn id="21" fill="hold">
                            <p:stCondLst>
                              <p:cond delay="8000"/>
                            </p:stCondLst>
                            <p:childTnLst>
                              <p:par>
                                <p:cTn id="22" presetID="1" presetClass="mediacall" presetSubtype="0" fill="hold" nodeType="afterEffect">
                                  <p:stCondLst>
                                    <p:cond delay="0"/>
                                  </p:stCondLst>
                                  <p:childTnLst>
                                    <p:cmd type="call" cmd="playFrom(0.0)">
                                      <p:cBhvr>
                                        <p:cTn id="23"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4"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2" grpId="0"/>
      <p:bldP spid="2" grpId="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Change!</a:t>
            </a:r>
            <a:endParaRPr lang="en-US" sz="4800" dirty="0"/>
          </a:p>
        </p:txBody>
      </p:sp>
      <p:sp>
        <p:nvSpPr>
          <p:cNvPr id="3" name="Content Placeholder 2"/>
          <p:cNvSpPr>
            <a:spLocks noGrp="1"/>
          </p:cNvSpPr>
          <p:nvPr>
            <p:ph idx="1"/>
          </p:nvPr>
        </p:nvSpPr>
        <p:spPr/>
        <p:txBody>
          <a:bodyPr/>
          <a:lstStyle/>
          <a:p>
            <a:r>
              <a:rPr lang="en-US" sz="4000" dirty="0" smtClean="0"/>
              <a:t>Ice is melting because of global climate change</a:t>
            </a:r>
          </a:p>
          <a:p>
            <a:r>
              <a:rPr lang="en-US" sz="4000" dirty="0" smtClean="0"/>
              <a:t>The taiga is taking over the tundra</a:t>
            </a:r>
          </a:p>
          <a:p>
            <a:pPr>
              <a:buNone/>
            </a:pPr>
            <a:endParaRPr lang="en-US" dirty="0"/>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Biomes!</a:t>
            </a:r>
            <a:endParaRPr lang="en-US" sz="6000" dirty="0"/>
          </a:p>
        </p:txBody>
      </p:sp>
      <p:pic>
        <p:nvPicPr>
          <p:cNvPr id="5" name="Content Placeholder 4" descr="tundra.jpg"/>
          <p:cNvPicPr>
            <a:picLocks noGrp="1" noChangeAspect="1"/>
          </p:cNvPicPr>
          <p:nvPr>
            <p:ph sz="half" idx="1"/>
          </p:nvPr>
        </p:nvPicPr>
        <p:blipFill>
          <a:blip r:embed="rId2" cstate="print"/>
          <a:stretch>
            <a:fillRect/>
          </a:stretch>
        </p:blipFill>
        <p:spPr>
          <a:xfrm>
            <a:off x="762000" y="2209800"/>
            <a:ext cx="2362200" cy="1619998"/>
          </a:xfrm>
        </p:spPr>
      </p:pic>
      <p:pic>
        <p:nvPicPr>
          <p:cNvPr id="6" name="Content Placeholder 5" descr="tundra_location_map.gif"/>
          <p:cNvPicPr>
            <a:picLocks noGrp="1" noChangeAspect="1"/>
          </p:cNvPicPr>
          <p:nvPr>
            <p:ph sz="half" idx="2"/>
          </p:nvPr>
        </p:nvPicPr>
        <p:blipFill>
          <a:blip r:embed="rId3" cstate="print"/>
          <a:stretch>
            <a:fillRect/>
          </a:stretch>
        </p:blipFill>
        <p:spPr>
          <a:xfrm>
            <a:off x="685800" y="3962400"/>
            <a:ext cx="2667000" cy="1623711"/>
          </a:xfrm>
        </p:spPr>
      </p:pic>
      <p:sp>
        <p:nvSpPr>
          <p:cNvPr id="7" name="Rectangle 6"/>
          <p:cNvSpPr/>
          <p:nvPr/>
        </p:nvSpPr>
        <p:spPr>
          <a:xfrm>
            <a:off x="0" y="5715000"/>
            <a:ext cx="4495800" cy="369332"/>
          </a:xfrm>
          <a:prstGeom prst="rect">
            <a:avLst/>
          </a:prstGeom>
        </p:spPr>
        <p:txBody>
          <a:bodyPr wrap="square">
            <a:spAutoFit/>
          </a:bodyPr>
          <a:lstStyle/>
          <a:p>
            <a:r>
              <a:rPr lang="en-US" dirty="0" smtClean="0">
                <a:hlinkClick r:id="rId4"/>
              </a:rPr>
              <a:t>http://blueplanetbiomes.org/tundra.htm</a:t>
            </a:r>
            <a:r>
              <a:rPr lang="en-US" dirty="0" smtClean="0"/>
              <a:t> </a:t>
            </a:r>
            <a:endParaRPr lang="en-US" dirty="0"/>
          </a:p>
        </p:txBody>
      </p:sp>
      <p:pic>
        <p:nvPicPr>
          <p:cNvPr id="10" name="Picture 9" descr="taiga_location_map.gif"/>
          <p:cNvPicPr>
            <a:picLocks noChangeAspect="1"/>
          </p:cNvPicPr>
          <p:nvPr/>
        </p:nvPicPr>
        <p:blipFill>
          <a:blip r:embed="rId5" cstate="print"/>
          <a:stretch>
            <a:fillRect/>
          </a:stretch>
        </p:blipFill>
        <p:spPr>
          <a:xfrm>
            <a:off x="5791200" y="3962400"/>
            <a:ext cx="2604914" cy="1585912"/>
          </a:xfrm>
          <a:prstGeom prst="rect">
            <a:avLst/>
          </a:prstGeom>
        </p:spPr>
      </p:pic>
      <p:sp>
        <p:nvSpPr>
          <p:cNvPr id="11" name="Rectangle 10"/>
          <p:cNvSpPr/>
          <p:nvPr/>
        </p:nvSpPr>
        <p:spPr>
          <a:xfrm>
            <a:off x="4858853" y="5715000"/>
            <a:ext cx="4342856" cy="369332"/>
          </a:xfrm>
          <a:prstGeom prst="rect">
            <a:avLst/>
          </a:prstGeom>
        </p:spPr>
        <p:txBody>
          <a:bodyPr wrap="none">
            <a:spAutoFit/>
          </a:bodyPr>
          <a:lstStyle/>
          <a:p>
            <a:r>
              <a:rPr lang="en-US" dirty="0" smtClean="0">
                <a:hlinkClick r:id="rId6"/>
              </a:rPr>
              <a:t>http://blueplanetbiomes.org/taiga.htm</a:t>
            </a:r>
            <a:r>
              <a:rPr lang="en-US" dirty="0" smtClean="0"/>
              <a:t> </a:t>
            </a:r>
            <a:endParaRPr lang="en-US" dirty="0"/>
          </a:p>
        </p:txBody>
      </p:sp>
      <p:pic>
        <p:nvPicPr>
          <p:cNvPr id="12" name="Picture 11" descr="taiga.jpg"/>
          <p:cNvPicPr>
            <a:picLocks noChangeAspect="1"/>
          </p:cNvPicPr>
          <p:nvPr/>
        </p:nvPicPr>
        <p:blipFill>
          <a:blip r:embed="rId7" cstate="print"/>
          <a:stretch>
            <a:fillRect/>
          </a:stretch>
        </p:blipFill>
        <p:spPr>
          <a:xfrm>
            <a:off x="5791200" y="2133600"/>
            <a:ext cx="2362200" cy="1589518"/>
          </a:xfrm>
          <a:prstGeom prst="rect">
            <a:avLst/>
          </a:prstGeom>
        </p:spPr>
      </p:pic>
      <p:sp>
        <p:nvSpPr>
          <p:cNvPr id="14" name="TextBox 13"/>
          <p:cNvSpPr txBox="1"/>
          <p:nvPr/>
        </p:nvSpPr>
        <p:spPr>
          <a:xfrm>
            <a:off x="990600" y="1295400"/>
            <a:ext cx="1981200" cy="646331"/>
          </a:xfrm>
          <a:prstGeom prst="rect">
            <a:avLst/>
          </a:prstGeom>
          <a:noFill/>
        </p:spPr>
        <p:txBody>
          <a:bodyPr wrap="square" rtlCol="0">
            <a:spAutoFit/>
          </a:bodyPr>
          <a:lstStyle/>
          <a:p>
            <a:r>
              <a:rPr lang="en-US" sz="3600" dirty="0" smtClean="0">
                <a:solidFill>
                  <a:srgbClr val="FFFF00"/>
                </a:solidFill>
              </a:rPr>
              <a:t>Tundra!</a:t>
            </a:r>
            <a:endParaRPr lang="en-US" sz="3600" dirty="0">
              <a:solidFill>
                <a:srgbClr val="FFFF00"/>
              </a:solidFill>
            </a:endParaRPr>
          </a:p>
        </p:txBody>
      </p:sp>
      <p:sp>
        <p:nvSpPr>
          <p:cNvPr id="15" name="TextBox 14"/>
          <p:cNvSpPr txBox="1"/>
          <p:nvPr/>
        </p:nvSpPr>
        <p:spPr>
          <a:xfrm>
            <a:off x="6248400" y="1219200"/>
            <a:ext cx="1524000" cy="646331"/>
          </a:xfrm>
          <a:prstGeom prst="rect">
            <a:avLst/>
          </a:prstGeom>
          <a:noFill/>
        </p:spPr>
        <p:txBody>
          <a:bodyPr wrap="square" rtlCol="0">
            <a:spAutoFit/>
          </a:bodyPr>
          <a:lstStyle/>
          <a:p>
            <a:r>
              <a:rPr lang="en-US" sz="3600" dirty="0" smtClean="0">
                <a:solidFill>
                  <a:srgbClr val="FFFF00"/>
                </a:solidFill>
              </a:rPr>
              <a:t>Taiga!</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0-#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1+#ppt_w/2"/>
                                          </p:val>
                                        </p:tav>
                                        <p:tav tm="100000">
                                          <p:val>
                                            <p:strVal val="#ppt_x"/>
                                          </p:val>
                                        </p:tav>
                                      </p:tavLst>
                                    </p:anim>
                                    <p:anim calcmode="lin" valueType="num">
                                      <p:cBhvr additive="base">
                                        <p:cTn id="1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Tundra!!!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The Tundra is the youngest biome!</a:t>
            </a:r>
          </a:p>
          <a:p>
            <a:r>
              <a:rPr lang="en-US" dirty="0" smtClean="0">
                <a:solidFill>
                  <a:srgbClr val="FFFF00"/>
                </a:solidFill>
              </a:rPr>
              <a:t>It was formed 10,000 years ago!</a:t>
            </a:r>
          </a:p>
          <a:p>
            <a:r>
              <a:rPr lang="en-US" dirty="0" smtClean="0">
                <a:solidFill>
                  <a:srgbClr val="FFFF00"/>
                </a:solidFill>
              </a:rPr>
              <a:t>The Tundra is a cold desert with very little snow or rain falling there.</a:t>
            </a:r>
          </a:p>
          <a:p>
            <a:r>
              <a:rPr lang="en-US" dirty="0" smtClean="0">
                <a:solidFill>
                  <a:srgbClr val="FFFF00"/>
                </a:solidFill>
              </a:rPr>
              <a:t>The North American report noted that climate change is posing a significant threat to Indigenous Peoples’ food security and food sovereignty and that Indigenous Peoples’ rights to self-determination, land, water, and cultural practices are essential for the effective action to mitigate and combat climate change. </a:t>
            </a:r>
          </a:p>
          <a:p>
            <a:r>
              <a:rPr lang="en-US" dirty="0" smtClean="0">
                <a:solidFill>
                  <a:srgbClr val="FFFF00"/>
                </a:solidFill>
              </a:rPr>
              <a:t>Impacts currently felt by First Nations Peoples include temperature increases, precipitation changes, disappearing glaciers and snow cover, rising sea level, unpredictable weather and seasons, increased floods, droughts and extreme weather. </a:t>
            </a:r>
            <a:endParaRPr lang="en-US" dirty="0">
              <a:solidFill>
                <a:srgbClr val="FFFF00"/>
              </a:solidFill>
            </a:endParaRPr>
          </a:p>
        </p:txBody>
      </p:sp>
      <p:sp>
        <p:nvSpPr>
          <p:cNvPr id="4" name="Rectangle 3"/>
          <p:cNvSpPr/>
          <p:nvPr/>
        </p:nvSpPr>
        <p:spPr>
          <a:xfrm>
            <a:off x="990600" y="6211669"/>
            <a:ext cx="7010400" cy="646331"/>
          </a:xfrm>
          <a:prstGeom prst="rect">
            <a:avLst/>
          </a:prstGeom>
        </p:spPr>
        <p:txBody>
          <a:bodyPr wrap="square">
            <a:spAutoFit/>
          </a:bodyPr>
          <a:lstStyle/>
          <a:p>
            <a:r>
              <a:rPr lang="en-US" dirty="0" smtClean="0">
                <a:hlinkClick r:id="rId2"/>
              </a:rPr>
              <a:t>http://www.indigenoussummit.com/servlet/content/home.html</a:t>
            </a:r>
            <a:r>
              <a:rPr lang="en-US" dirty="0" smtClean="0"/>
              <a:t> go to the final report.</a:t>
            </a:r>
            <a:endParaRPr lang="en-US" dirty="0"/>
          </a:p>
        </p:txBody>
      </p:sp>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Taiga!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The Taiga is the Russian word for forest and is the largest biome in the world!</a:t>
            </a:r>
          </a:p>
          <a:p>
            <a:r>
              <a:rPr lang="en-US" dirty="0" smtClean="0">
                <a:solidFill>
                  <a:srgbClr val="FFFF00"/>
                </a:solidFill>
              </a:rPr>
              <a:t>The Taiga is the biome of the needle leaf forest. Living in the Taiga is cold and lonely.</a:t>
            </a:r>
          </a:p>
          <a:p>
            <a:r>
              <a:rPr lang="en-US" dirty="0" smtClean="0">
                <a:solidFill>
                  <a:srgbClr val="FFFF00"/>
                </a:solidFill>
              </a:rPr>
              <a:t>Another tragedy to hit the Taiga biome is acid rain.</a:t>
            </a:r>
          </a:p>
          <a:p>
            <a:r>
              <a:rPr lang="en-US" dirty="0" smtClean="0">
                <a:solidFill>
                  <a:srgbClr val="FFFF00"/>
                </a:solidFill>
              </a:rPr>
              <a:t>The Taiga consists of these plants: Eastern Fir, Canadian Balsam, Blister Fir, and the </a:t>
            </a:r>
            <a:r>
              <a:rPr lang="en-US" smtClean="0">
                <a:solidFill>
                  <a:srgbClr val="FFFF00"/>
                </a:solidFill>
              </a:rPr>
              <a:t>White Spruce.</a:t>
            </a:r>
            <a:endParaRPr lang="en-US" dirty="0" smtClean="0">
              <a:solidFill>
                <a:srgbClr val="FFFF00"/>
              </a:solidFill>
            </a:endParaRPr>
          </a:p>
          <a:p>
            <a:r>
              <a:rPr lang="en-US" dirty="0" smtClean="0">
                <a:solidFill>
                  <a:srgbClr val="FFFF00"/>
                </a:solidFill>
              </a:rPr>
              <a:t>The Taiga is moving in on the places where the Tundra used to be.</a:t>
            </a:r>
            <a:r>
              <a:rPr lang="en-US" b="1" dirty="0" smtClean="0"/>
              <a:t/>
            </a:r>
            <a:br>
              <a:rPr lang="en-US" b="1" dirty="0" smtClean="0"/>
            </a:br>
            <a:endParaRPr lang="en-US" dirty="0">
              <a:solidFill>
                <a:srgbClr val="FFFF00"/>
              </a:solidFill>
            </a:endParaRP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7000" y="304800"/>
            <a:ext cx="4040188" cy="750887"/>
          </a:xfrm>
        </p:spPr>
        <p:txBody>
          <a:bodyPr>
            <a:normAutofit/>
          </a:bodyPr>
          <a:lstStyle/>
          <a:p>
            <a:r>
              <a:rPr lang="en-US" sz="40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Tundra Video!!!</a:t>
            </a:r>
            <a:endParaRPr lang="en-US" sz="4000" dirty="0"/>
          </a:p>
        </p:txBody>
      </p:sp>
      <p:sp>
        <p:nvSpPr>
          <p:cNvPr id="4" name="Text Placeholder 3"/>
          <p:cNvSpPr>
            <a:spLocks noGrp="1"/>
          </p:cNvSpPr>
          <p:nvPr>
            <p:ph type="body" sz="half" idx="3"/>
          </p:nvPr>
        </p:nvSpPr>
        <p:spPr>
          <a:xfrm>
            <a:off x="2590800" y="3429000"/>
            <a:ext cx="4041775" cy="750887"/>
          </a:xfrm>
        </p:spPr>
        <p:txBody>
          <a:bodyPr>
            <a:normAutofit/>
          </a:bodyPr>
          <a:lstStyle/>
          <a:p>
            <a:r>
              <a:rPr lang="en-US" sz="40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Taiga Video!!!</a:t>
            </a:r>
            <a:endParaRPr lang="en-US" sz="4000" dirty="0"/>
          </a:p>
        </p:txBody>
      </p:sp>
      <p:sp>
        <p:nvSpPr>
          <p:cNvPr id="5" name="Content Placeholder 4"/>
          <p:cNvSpPr>
            <a:spLocks noGrp="1"/>
          </p:cNvSpPr>
          <p:nvPr>
            <p:ph sz="quarter" idx="2"/>
          </p:nvPr>
        </p:nvSpPr>
        <p:spPr>
          <a:xfrm>
            <a:off x="914400" y="2667000"/>
            <a:ext cx="6553200" cy="609599"/>
          </a:xfrm>
        </p:spPr>
        <p:txBody>
          <a:bodyPr>
            <a:normAutofit/>
          </a:bodyPr>
          <a:lstStyle/>
          <a:p>
            <a:pPr>
              <a:buNone/>
            </a:pPr>
            <a:r>
              <a:rPr lang="en-US" sz="1600" dirty="0" smtClean="0">
                <a:hlinkClick r:id="rId2"/>
              </a:rPr>
              <a:t>http://www.5min.com/Video/Learn-about-The-Tundra-117531340</a:t>
            </a:r>
            <a:r>
              <a:rPr lang="en-US" sz="1600" dirty="0" smtClean="0"/>
              <a:t> </a:t>
            </a:r>
            <a:endParaRPr lang="en-US" sz="1600" dirty="0"/>
          </a:p>
        </p:txBody>
      </p:sp>
      <p:sp>
        <p:nvSpPr>
          <p:cNvPr id="6" name="Content Placeholder 5"/>
          <p:cNvSpPr>
            <a:spLocks noGrp="1"/>
          </p:cNvSpPr>
          <p:nvPr>
            <p:ph sz="quarter" idx="4"/>
          </p:nvPr>
        </p:nvSpPr>
        <p:spPr>
          <a:xfrm>
            <a:off x="1371600" y="5867400"/>
            <a:ext cx="7086600" cy="457200"/>
          </a:xfrm>
        </p:spPr>
        <p:txBody>
          <a:bodyPr>
            <a:normAutofit/>
          </a:bodyPr>
          <a:lstStyle/>
          <a:p>
            <a:pPr>
              <a:buNone/>
            </a:pPr>
            <a:r>
              <a:rPr lang="en-US" sz="1600" dirty="0" smtClean="0">
                <a:hlinkClick r:id="rId3"/>
              </a:rPr>
              <a:t>http://www.5min.com/Video/Learn-about-The-Taiga-Forest-117531027</a:t>
            </a:r>
            <a:r>
              <a:rPr lang="en-US" sz="1600" dirty="0" smtClean="0"/>
              <a:t> </a:t>
            </a:r>
            <a:endParaRPr lang="en-US" sz="1600" dirty="0"/>
          </a:p>
        </p:txBody>
      </p:sp>
      <p:sp>
        <p:nvSpPr>
          <p:cNvPr id="7" name="TextBox 6"/>
          <p:cNvSpPr txBox="1"/>
          <p:nvPr/>
        </p:nvSpPr>
        <p:spPr>
          <a:xfrm>
            <a:off x="2971800" y="1295400"/>
            <a:ext cx="3352800" cy="923330"/>
          </a:xfrm>
          <a:prstGeom prst="rect">
            <a:avLst/>
          </a:prstGeom>
          <a:noFill/>
        </p:spPr>
        <p:txBody>
          <a:bodyPr wrap="square" rtlCol="0">
            <a:spAutoFit/>
          </a:bodyPr>
          <a:lstStyle/>
          <a:p>
            <a:r>
              <a:rPr lang="en-US" dirty="0" smtClean="0"/>
              <a:t>Click on the following link to watch the video on the tundra!!!</a:t>
            </a:r>
            <a:endParaRPr lang="en-US" dirty="0"/>
          </a:p>
        </p:txBody>
      </p:sp>
      <p:sp>
        <p:nvSpPr>
          <p:cNvPr id="8" name="Rectangle 7"/>
          <p:cNvSpPr/>
          <p:nvPr/>
        </p:nvSpPr>
        <p:spPr>
          <a:xfrm>
            <a:off x="2667000" y="4419600"/>
            <a:ext cx="3200400" cy="923330"/>
          </a:xfrm>
          <a:prstGeom prst="rect">
            <a:avLst/>
          </a:prstGeom>
        </p:spPr>
        <p:txBody>
          <a:bodyPr wrap="square">
            <a:spAutoFit/>
          </a:bodyPr>
          <a:lstStyle/>
          <a:p>
            <a:r>
              <a:rPr lang="en-US" dirty="0" smtClean="0"/>
              <a:t>Click on the following link to watch the video on the taiga!!!</a:t>
            </a:r>
            <a:endParaRPr lang="en-US" dirty="0"/>
          </a:p>
        </p:txBody>
      </p:sp>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smtClean="0"/>
              <a:t>Credits!</a:t>
            </a:r>
            <a:endParaRPr lang="en-US" sz="6000" dirty="0"/>
          </a:p>
        </p:txBody>
      </p:sp>
      <p:sp>
        <p:nvSpPr>
          <p:cNvPr id="5" name="Content Placeholder 4"/>
          <p:cNvSpPr>
            <a:spLocks noGrp="1"/>
          </p:cNvSpPr>
          <p:nvPr>
            <p:ph idx="1"/>
          </p:nvPr>
        </p:nvSpPr>
        <p:spPr/>
        <p:txBody>
          <a:bodyPr/>
          <a:lstStyle/>
          <a:p>
            <a:r>
              <a:rPr lang="en-US" sz="1800" dirty="0" smtClean="0">
                <a:hlinkClick r:id="rId2"/>
              </a:rPr>
              <a:t>http://blueplanetbiomes.org/tundra.htm</a:t>
            </a:r>
            <a:r>
              <a:rPr lang="en-US" sz="1800" dirty="0" smtClean="0"/>
              <a:t> </a:t>
            </a:r>
          </a:p>
          <a:p>
            <a:pPr>
              <a:buNone/>
            </a:pPr>
            <a:endParaRPr lang="en-US" sz="1800" dirty="0" smtClean="0"/>
          </a:p>
          <a:p>
            <a:r>
              <a:rPr lang="en-US" sz="1800" dirty="0" smtClean="0">
                <a:hlinkClick r:id="rId3"/>
              </a:rPr>
              <a:t>http://blueplanetbiomes.org/taiga.htm</a:t>
            </a:r>
            <a:r>
              <a:rPr lang="en-US" sz="1800" dirty="0" smtClean="0"/>
              <a:t> </a:t>
            </a:r>
          </a:p>
          <a:p>
            <a:pPr>
              <a:buNone/>
            </a:pPr>
            <a:endParaRPr lang="en-US" sz="1800" dirty="0" smtClean="0"/>
          </a:p>
          <a:p>
            <a:r>
              <a:rPr lang="en-US" sz="1800" dirty="0" smtClean="0">
                <a:hlinkClick r:id="rId4"/>
              </a:rPr>
              <a:t>http://www.indigenoussummit.com/servlet/content/home.html</a:t>
            </a:r>
            <a:endParaRPr lang="en-US" sz="1800" dirty="0" smtClean="0"/>
          </a:p>
          <a:p>
            <a:pPr>
              <a:buNone/>
            </a:pPr>
            <a:endParaRPr lang="en-US" sz="1800" dirty="0" smtClean="0"/>
          </a:p>
          <a:p>
            <a:r>
              <a:rPr lang="en-US" sz="1800" dirty="0" smtClean="0">
                <a:hlinkClick r:id="rId5"/>
              </a:rPr>
              <a:t>http://www.5min.com/Video/Learn-about-The-Tundra-117531340</a:t>
            </a:r>
            <a:endParaRPr lang="en-US" sz="1800" dirty="0" smtClean="0"/>
          </a:p>
          <a:p>
            <a:pPr>
              <a:buNone/>
            </a:pPr>
            <a:endParaRPr lang="en-US" sz="1800" dirty="0" smtClean="0"/>
          </a:p>
          <a:p>
            <a:r>
              <a:rPr lang="en-US" sz="1800" dirty="0" smtClean="0">
                <a:hlinkClick r:id="rId6"/>
              </a:rPr>
              <a:t>http://www.5min.com/Video/Learn-about-The-Taiga-Forest-117531027</a:t>
            </a:r>
            <a:r>
              <a:rPr lang="en-US" sz="1800" dirty="0" smtClean="0"/>
              <a:t> </a:t>
            </a:r>
          </a:p>
          <a:p>
            <a:pPr>
              <a:buNone/>
            </a:pPr>
            <a:endParaRPr lang="en-US" dirty="0" smtClean="0"/>
          </a:p>
          <a:p>
            <a:endParaRPr lang="en-US" dirty="0" smtClean="0"/>
          </a:p>
          <a:p>
            <a:endParaRPr lang="en-US" dirty="0" smtClean="0"/>
          </a:p>
          <a:p>
            <a:endParaRPr lang="en-US" dirty="0"/>
          </a:p>
        </p:txBody>
      </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0" y="914400"/>
            <a:ext cx="6172200" cy="1894362"/>
          </a:xfrm>
        </p:spPr>
        <p:txBody>
          <a:bodyPr/>
          <a:lstStyle/>
          <a:p>
            <a:r>
              <a:rPr lang="en-US" dirty="0" smtClean="0">
                <a:solidFill>
                  <a:srgbClr val="00B050"/>
                </a:solidFill>
              </a:rPr>
              <a:t>Science Exploration and Passage Thru Arctic and Antarctic </a:t>
            </a:r>
            <a:endParaRPr lang="en-US" dirty="0">
              <a:solidFill>
                <a:srgbClr val="00B050"/>
              </a:solidFill>
            </a:endParaRPr>
          </a:p>
        </p:txBody>
      </p:sp>
      <p:sp>
        <p:nvSpPr>
          <p:cNvPr id="4" name="Subtitle 3"/>
          <p:cNvSpPr>
            <a:spLocks noGrp="1"/>
          </p:cNvSpPr>
          <p:nvPr>
            <p:ph type="subTitle" idx="1"/>
          </p:nvPr>
        </p:nvSpPr>
        <p:spPr>
          <a:xfrm>
            <a:off x="2362200" y="3581400"/>
            <a:ext cx="6172200" cy="1371600"/>
          </a:xfrm>
        </p:spPr>
        <p:txBody>
          <a:bodyPr/>
          <a:lstStyle/>
          <a:p>
            <a:r>
              <a:rPr lang="en-US" dirty="0" smtClean="0">
                <a:solidFill>
                  <a:schemeClr val="accent1">
                    <a:lumMod val="75000"/>
                  </a:schemeClr>
                </a:solidFill>
              </a:rPr>
              <a:t>Sprintt Studies at Prattsburgh Central School</a:t>
            </a:r>
            <a:endParaRPr lang="en-US" dirty="0">
              <a:solidFill>
                <a:schemeClr val="accent1">
                  <a:lumMod val="75000"/>
                </a:schemeClr>
              </a:solidFill>
            </a:endParaRPr>
          </a:p>
        </p:txBody>
      </p:sp>
      <p:sp>
        <p:nvSpPr>
          <p:cNvPr id="5" name="TextBox 4"/>
          <p:cNvSpPr txBox="1"/>
          <p:nvPr/>
        </p:nvSpPr>
        <p:spPr>
          <a:xfrm>
            <a:off x="3048000" y="4267200"/>
            <a:ext cx="5791200" cy="369332"/>
          </a:xfrm>
          <a:prstGeom prst="rect">
            <a:avLst/>
          </a:prstGeom>
          <a:noFill/>
        </p:spPr>
        <p:txBody>
          <a:bodyPr wrap="square" rtlCol="0">
            <a:spAutoFit/>
          </a:bodyPr>
          <a:lstStyle/>
          <a:p>
            <a:r>
              <a:rPr lang="en-US" dirty="0" smtClean="0">
                <a:solidFill>
                  <a:srgbClr val="7030A0"/>
                </a:solidFill>
              </a:rPr>
              <a:t>By: Owen </a:t>
            </a:r>
            <a:r>
              <a:rPr lang="en-US" dirty="0" err="1" smtClean="0">
                <a:solidFill>
                  <a:srgbClr val="7030A0"/>
                </a:solidFill>
              </a:rPr>
              <a:t>Dlugos</a:t>
            </a:r>
            <a:endParaRPr lang="en-US" dirty="0" smtClean="0">
              <a:solidFill>
                <a:srgbClr val="7030A0"/>
              </a:solidFill>
            </a:endParaRPr>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www.sciencedaily.com/images/2007/11/071127111140-large.jpg"/>
          <p:cNvPicPr>
            <a:picLocks noChangeAspect="1" noChangeArrowheads="1"/>
          </p:cNvPicPr>
          <p:nvPr/>
        </p:nvPicPr>
        <p:blipFill>
          <a:blip r:embed="rId2" cstate="print"/>
          <a:srcRect/>
          <a:stretch>
            <a:fillRect/>
          </a:stretch>
        </p:blipFill>
        <p:spPr bwMode="auto">
          <a:xfrm>
            <a:off x="7543800" y="-5334000"/>
            <a:ext cx="4724400" cy="4818888"/>
          </a:xfrm>
          <a:prstGeom prst="rect">
            <a:avLst/>
          </a:prstGeom>
          <a:noFill/>
        </p:spPr>
      </p:pic>
      <p:sp>
        <p:nvSpPr>
          <p:cNvPr id="3" name="Rectangle 2"/>
          <p:cNvSpPr/>
          <p:nvPr/>
        </p:nvSpPr>
        <p:spPr>
          <a:xfrm>
            <a:off x="3810000" y="4876800"/>
            <a:ext cx="1219200" cy="230832"/>
          </a:xfrm>
          <a:prstGeom prst="rect">
            <a:avLst/>
          </a:prstGeom>
        </p:spPr>
        <p:txBody>
          <a:bodyPr wrap="square">
            <a:spAutoFit/>
          </a:bodyPr>
          <a:lstStyle/>
          <a:p>
            <a:r>
              <a:rPr lang="en-US" sz="900" i="1" dirty="0" smtClean="0"/>
              <a:t>Credit: USGS</a:t>
            </a:r>
            <a:endParaRPr lang="en-US" sz="900" dirty="0"/>
          </a:p>
        </p:txBody>
      </p:sp>
      <p:sp>
        <p:nvSpPr>
          <p:cNvPr id="4" name="Rectangle 3"/>
          <p:cNvSpPr/>
          <p:nvPr/>
        </p:nvSpPr>
        <p:spPr>
          <a:xfrm>
            <a:off x="2286000" y="5029200"/>
            <a:ext cx="3962400" cy="369332"/>
          </a:xfrm>
          <a:prstGeom prst="rect">
            <a:avLst/>
          </a:prstGeom>
        </p:spPr>
        <p:txBody>
          <a:bodyPr wrap="square">
            <a:spAutoFit/>
          </a:bodyPr>
          <a:lstStyle/>
          <a:p>
            <a:r>
              <a:rPr lang="en-US" sz="900" dirty="0" smtClean="0"/>
              <a:t>Found on webpage:</a:t>
            </a:r>
          </a:p>
          <a:p>
            <a:r>
              <a:rPr lang="en-US" sz="900" dirty="0" smtClean="0"/>
              <a:t>http://www.sciencedaily.com/releases/2007/11/071127111140.htm</a:t>
            </a:r>
            <a:endParaRPr lang="en-US" sz="900" dirty="0"/>
          </a:p>
        </p:txBody>
      </p:sp>
      <p:sp>
        <p:nvSpPr>
          <p:cNvPr id="5" name="TextBox 4"/>
          <p:cNvSpPr txBox="1"/>
          <p:nvPr/>
        </p:nvSpPr>
        <p:spPr>
          <a:xfrm>
            <a:off x="1981200" y="5638800"/>
            <a:ext cx="4114800" cy="738664"/>
          </a:xfrm>
          <a:prstGeom prst="rect">
            <a:avLst/>
          </a:prstGeom>
          <a:noFill/>
        </p:spPr>
        <p:txBody>
          <a:bodyPr wrap="square" rtlCol="0">
            <a:spAutoFit/>
          </a:bodyPr>
          <a:lstStyle/>
          <a:p>
            <a:r>
              <a:rPr lang="en-US" sz="1400" dirty="0" smtClean="0">
                <a:solidFill>
                  <a:srgbClr val="FFC000"/>
                </a:solidFill>
              </a:rPr>
              <a:t>This high resolution mosaic satellite photo has made an amazing breakthrough in Antarctic mapping.</a:t>
            </a:r>
            <a:endParaRPr lang="en-US" sz="1400" dirty="0">
              <a:solidFill>
                <a:srgbClr val="FFC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4.16378E-7 C -0.01388 0.39718 -0.02777 0.79458 -0.13975 0.92621 C -0.25173 1.05783 -0.46198 0.92366 -0.67222 0.78973 " pathEditMode="relative" ptsTypes="aaA">
                                      <p:cBhvr>
                                        <p:cTn id="6" dur="2000" fill="hold"/>
                                        <p:tgtEl>
                                          <p:spTgt spid="10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5715000"/>
            <a:ext cx="3962400" cy="738664"/>
          </a:xfrm>
          <a:prstGeom prst="rect">
            <a:avLst/>
          </a:prstGeom>
          <a:noFill/>
        </p:spPr>
        <p:txBody>
          <a:bodyPr wrap="square" rtlCol="0">
            <a:spAutoFit/>
          </a:bodyPr>
          <a:lstStyle/>
          <a:p>
            <a:r>
              <a:rPr lang="en-US" sz="1400" dirty="0" smtClean="0">
                <a:solidFill>
                  <a:schemeClr val="accent3">
                    <a:lumMod val="75000"/>
                  </a:schemeClr>
                </a:solidFill>
              </a:rPr>
              <a:t>Maps of the Arctic can help track reindeer to find their boundaries.  Also, it can teach us more about migration patterns of caribou</a:t>
            </a:r>
            <a:r>
              <a:rPr lang="en-US" sz="1400" dirty="0" smtClean="0"/>
              <a:t>.</a:t>
            </a:r>
            <a:endParaRPr lang="en-US" sz="1400" dirty="0"/>
          </a:p>
        </p:txBody>
      </p:sp>
      <p:pic>
        <p:nvPicPr>
          <p:cNvPr id="1026" name="Picture 2" descr="http://hannahmckeand.com/images/arctic_map.jpg"/>
          <p:cNvPicPr>
            <a:picLocks noChangeAspect="1" noChangeArrowheads="1"/>
          </p:cNvPicPr>
          <p:nvPr/>
        </p:nvPicPr>
        <p:blipFill>
          <a:blip r:embed="rId2" cstate="print"/>
          <a:srcRect/>
          <a:stretch>
            <a:fillRect/>
          </a:stretch>
        </p:blipFill>
        <p:spPr bwMode="auto">
          <a:xfrm>
            <a:off x="2286000" y="1676400"/>
            <a:ext cx="3532262" cy="2438400"/>
          </a:xfrm>
          <a:prstGeom prst="rect">
            <a:avLst/>
          </a:prstGeom>
          <a:noFill/>
        </p:spPr>
      </p:pic>
      <p:sp>
        <p:nvSpPr>
          <p:cNvPr id="4" name="TextBox 3"/>
          <p:cNvSpPr txBox="1"/>
          <p:nvPr/>
        </p:nvSpPr>
        <p:spPr>
          <a:xfrm>
            <a:off x="2286000" y="4419600"/>
            <a:ext cx="4114800" cy="261610"/>
          </a:xfrm>
          <a:prstGeom prst="rect">
            <a:avLst/>
          </a:prstGeom>
          <a:noFill/>
        </p:spPr>
        <p:txBody>
          <a:bodyPr wrap="square" rtlCol="0">
            <a:spAutoFit/>
          </a:bodyPr>
          <a:lstStyle/>
          <a:p>
            <a:r>
              <a:rPr lang="en-US" sz="1100" dirty="0" smtClean="0"/>
              <a:t>http://hannahmckeand.com/images/arctic_map.jpg</a:t>
            </a:r>
            <a:endParaRPr lang="en-US" sz="1100" dirty="0"/>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osssea.info/pix/tn/Eastwind.jpg">
            <a:hlinkClick r:id="rId2"/>
          </p:cNvPr>
          <p:cNvPicPr>
            <a:picLocks noChangeAspect="1" noChangeArrowheads="1"/>
          </p:cNvPicPr>
          <p:nvPr/>
        </p:nvPicPr>
        <p:blipFill>
          <a:blip r:embed="rId3" cstate="print"/>
          <a:srcRect/>
          <a:stretch>
            <a:fillRect/>
          </a:stretch>
        </p:blipFill>
        <p:spPr bwMode="auto">
          <a:xfrm>
            <a:off x="2438400" y="533400"/>
            <a:ext cx="3505200" cy="1948892"/>
          </a:xfrm>
          <a:prstGeom prst="rect">
            <a:avLst/>
          </a:prstGeom>
          <a:noFill/>
        </p:spPr>
      </p:pic>
      <p:sp>
        <p:nvSpPr>
          <p:cNvPr id="4" name="TextBox 3"/>
          <p:cNvSpPr txBox="1"/>
          <p:nvPr/>
        </p:nvSpPr>
        <p:spPr>
          <a:xfrm>
            <a:off x="2438400" y="2667000"/>
            <a:ext cx="4800600" cy="276999"/>
          </a:xfrm>
          <a:prstGeom prst="rect">
            <a:avLst/>
          </a:prstGeom>
          <a:noFill/>
        </p:spPr>
        <p:txBody>
          <a:bodyPr wrap="square" rtlCol="0">
            <a:spAutoFit/>
          </a:bodyPr>
          <a:lstStyle/>
          <a:p>
            <a:r>
              <a:rPr lang="en-US" sz="1200" dirty="0" smtClean="0">
                <a:solidFill>
                  <a:srgbClr val="00B050"/>
                </a:solidFill>
              </a:rPr>
              <a:t>The Antarctic ship “Eastwind”</a:t>
            </a:r>
            <a:endParaRPr lang="en-US" sz="1200" dirty="0">
              <a:solidFill>
                <a:srgbClr val="00B050"/>
              </a:solidFill>
            </a:endParaRPr>
          </a:p>
        </p:txBody>
      </p:sp>
      <p:sp>
        <p:nvSpPr>
          <p:cNvPr id="5" name="TextBox 4"/>
          <p:cNvSpPr txBox="1"/>
          <p:nvPr/>
        </p:nvSpPr>
        <p:spPr>
          <a:xfrm>
            <a:off x="2362200" y="0"/>
            <a:ext cx="3962400" cy="369332"/>
          </a:xfrm>
          <a:prstGeom prst="rect">
            <a:avLst/>
          </a:prstGeom>
          <a:noFill/>
        </p:spPr>
        <p:txBody>
          <a:bodyPr wrap="square" rtlCol="0">
            <a:spAutoFit/>
          </a:bodyPr>
          <a:lstStyle/>
          <a:p>
            <a:r>
              <a:rPr lang="en-US" dirty="0" smtClean="0"/>
              <a:t>Photo Credit: Warren Hamilton</a:t>
            </a:r>
            <a:endParaRPr lang="en-US" dirty="0"/>
          </a:p>
        </p:txBody>
      </p:sp>
      <p:sp>
        <p:nvSpPr>
          <p:cNvPr id="6" name="TextBox 5"/>
          <p:cNvSpPr txBox="1"/>
          <p:nvPr/>
        </p:nvSpPr>
        <p:spPr>
          <a:xfrm>
            <a:off x="1905000" y="3581400"/>
            <a:ext cx="3429000" cy="738664"/>
          </a:xfrm>
          <a:prstGeom prst="rect">
            <a:avLst/>
          </a:prstGeom>
          <a:noFill/>
        </p:spPr>
        <p:txBody>
          <a:bodyPr wrap="square" rtlCol="0">
            <a:spAutoFit/>
          </a:bodyPr>
          <a:lstStyle/>
          <a:p>
            <a:r>
              <a:rPr lang="en-US" sz="1400" dirty="0" smtClean="0">
                <a:solidFill>
                  <a:srgbClr val="002060"/>
                </a:solidFill>
              </a:rPr>
              <a:t>This coastguard ship is one of many ice breakers used to break sea ice in the Arctic and Antarctic.</a:t>
            </a:r>
            <a:endParaRPr lang="en-US" sz="1400" dirty="0">
              <a:solidFill>
                <a:srgbClr val="002060"/>
              </a:solidFill>
            </a:endParaRPr>
          </a:p>
        </p:txBody>
      </p:sp>
    </p:spTree>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Impact on Animals and Plants</a:t>
            </a:r>
            <a:endParaRPr lang="en-US" dirty="0"/>
          </a:p>
        </p:txBody>
      </p:sp>
      <p:sp>
        <p:nvSpPr>
          <p:cNvPr id="3" name="Content Placeholder 2"/>
          <p:cNvSpPr>
            <a:spLocks noGrp="1"/>
          </p:cNvSpPr>
          <p:nvPr>
            <p:ph idx="1"/>
          </p:nvPr>
        </p:nvSpPr>
        <p:spPr/>
        <p:txBody>
          <a:bodyPr>
            <a:normAutofit/>
          </a:bodyPr>
          <a:lstStyle/>
          <a:p>
            <a:r>
              <a:rPr lang="en-US" sz="1200" dirty="0" smtClean="0"/>
              <a:t>As ice melts, Polar bears are losing their habitats. </a:t>
            </a:r>
          </a:p>
          <a:p>
            <a:r>
              <a:rPr lang="en-US" sz="1200" dirty="0" smtClean="0"/>
              <a:t>As more and more people explore the Arctic they bring diseases.</a:t>
            </a:r>
          </a:p>
          <a:p>
            <a:r>
              <a:rPr lang="en-US" sz="1200" dirty="0" smtClean="0"/>
              <a:t>Birds are also acting upon this, they are laying eggs nearly  two weeks earlier.</a:t>
            </a:r>
          </a:p>
          <a:p>
            <a:r>
              <a:rPr lang="en-US" sz="1200" dirty="0" smtClean="0"/>
              <a:t>Blooming  and hatching is about 5.1 days earlier.</a:t>
            </a:r>
          </a:p>
          <a:p>
            <a:r>
              <a:rPr lang="en-US" sz="1200" dirty="0" smtClean="0"/>
              <a:t>Many animal and plant populations have declined since 1930’s.</a:t>
            </a:r>
          </a:p>
          <a:p>
            <a:endParaRPr lang="en-US" sz="1800" dirty="0" smtClean="0"/>
          </a:p>
          <a:p>
            <a:endParaRPr lang="en-US" sz="1600" dirty="0" smtClean="0"/>
          </a:p>
          <a:p>
            <a:endParaRPr lang="en-US" sz="1600" dirty="0" smtClean="0"/>
          </a:p>
          <a:p>
            <a:pPr>
              <a:buNone/>
            </a:pPr>
            <a:r>
              <a:rPr lang="en-US" sz="1600" dirty="0" smtClean="0"/>
              <a:t/>
            </a:r>
            <a:br>
              <a:rPr lang="en-US" sz="1600" dirty="0" smtClean="0"/>
            </a:br>
            <a:endParaRPr lang="en-US" sz="1600" dirty="0" smtClean="0"/>
          </a:p>
          <a:p>
            <a:endParaRPr lang="en-US" sz="1600" dirty="0" smtClean="0"/>
          </a:p>
          <a:p>
            <a:endParaRPr lang="en-US" sz="1600" dirty="0" smtClean="0"/>
          </a:p>
          <a:p>
            <a:endParaRPr lang="en-US" sz="1600" dirty="0" smtClean="0"/>
          </a:p>
          <a:p>
            <a:endParaRPr lang="en-US" sz="1200" dirty="0"/>
          </a:p>
        </p:txBody>
      </p:sp>
      <p:pic>
        <p:nvPicPr>
          <p:cNvPr id="5122" name="Picture 2" descr="http://ts3.mm.bing.net/images/thumbnail.aspx?q=12683643390&amp;id=b2d10465398eeebdd4a4f9a412478d57&amp;index=ch1&amp;url=http%3a%2f%2fwww.anxietycenter.com%2fimages%2fpolarbear.gif"/>
          <p:cNvPicPr>
            <a:picLocks noChangeAspect="1" noChangeArrowheads="1"/>
          </p:cNvPicPr>
          <p:nvPr/>
        </p:nvPicPr>
        <p:blipFill>
          <a:blip r:embed="rId2" cstate="print"/>
          <a:srcRect/>
          <a:stretch>
            <a:fillRect/>
          </a:stretch>
        </p:blipFill>
        <p:spPr bwMode="auto">
          <a:xfrm>
            <a:off x="2895600" y="3581400"/>
            <a:ext cx="2743200" cy="1981200"/>
          </a:xfrm>
          <a:prstGeom prst="rect">
            <a:avLst/>
          </a:prstGeom>
          <a:noFill/>
        </p:spPr>
      </p:pic>
      <p:sp>
        <p:nvSpPr>
          <p:cNvPr id="5" name="TextBox 4"/>
          <p:cNvSpPr txBox="1"/>
          <p:nvPr/>
        </p:nvSpPr>
        <p:spPr>
          <a:xfrm>
            <a:off x="2362200" y="5934670"/>
            <a:ext cx="3962400" cy="577081"/>
          </a:xfrm>
          <a:prstGeom prst="rect">
            <a:avLst/>
          </a:prstGeom>
          <a:noFill/>
        </p:spPr>
        <p:txBody>
          <a:bodyPr wrap="square" rtlCol="0">
            <a:spAutoFit/>
          </a:bodyPr>
          <a:lstStyle/>
          <a:p>
            <a:r>
              <a:rPr lang="en-US" sz="1050" dirty="0" smtClean="0"/>
              <a:t>The polar bear must have fallen in the water because the ice was too thin. More heat is absorbed in Earth’s atmosphere. (see the ice  that is  sloshed around by the polar bear.)</a:t>
            </a:r>
            <a:endParaRPr lang="en-US" sz="105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Mr. Barone\Sprintt\pictures for power point 002.jpg"/>
          <p:cNvPicPr>
            <a:picLocks noChangeAspect="1" noChangeArrowheads="1"/>
          </p:cNvPicPr>
          <p:nvPr/>
        </p:nvPicPr>
        <p:blipFill>
          <a:blip r:embed="rId2" cstate="print"/>
          <a:srcRect/>
          <a:stretch>
            <a:fillRect/>
          </a:stretch>
        </p:blipFill>
        <p:spPr bwMode="auto">
          <a:xfrm rot="20512712">
            <a:off x="1913743" y="-4714167"/>
            <a:ext cx="4579915" cy="3726473"/>
          </a:xfrm>
          <a:prstGeom prst="rect">
            <a:avLst/>
          </a:prstGeom>
          <a:noFill/>
          <a:scene3d>
            <a:camera prst="perspectiveRight"/>
            <a:lightRig rig="threePt" dir="t"/>
          </a:scene3d>
        </p:spPr>
      </p:pic>
      <p:sp>
        <p:nvSpPr>
          <p:cNvPr id="3" name="TextBox 2"/>
          <p:cNvSpPr txBox="1"/>
          <p:nvPr/>
        </p:nvSpPr>
        <p:spPr>
          <a:xfrm>
            <a:off x="1752600" y="6858000"/>
            <a:ext cx="5638800" cy="646331"/>
          </a:xfrm>
          <a:prstGeom prst="rect">
            <a:avLst/>
          </a:prstGeom>
          <a:noFill/>
        </p:spPr>
        <p:txBody>
          <a:bodyPr wrap="square" rtlCol="0">
            <a:spAutoFit/>
          </a:bodyPr>
          <a:lstStyle/>
          <a:p>
            <a:r>
              <a:rPr lang="en-US" dirty="0" smtClean="0">
                <a:solidFill>
                  <a:srgbClr val="7030A0"/>
                </a:solidFill>
              </a:rPr>
              <a:t>Hey!  I’m Owen.  Here I am finding information on Arctic and Antarctic mapping.</a:t>
            </a:r>
            <a:endParaRPr lang="en-US" dirty="0">
              <a:solidFill>
                <a:srgbClr val="7030A0"/>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222E-6 2.57691E-6 L -0.00833 0.86606 " pathEditMode="relative" ptsTypes="AA">
                                      <p:cBhvr>
                                        <p:cTn id="6" dur="2000" fill="hold"/>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 -0.12214 " pathEditMode="relative" ptsTypes="AA">
                                      <p:cBhvr>
                                        <p:cTn id="1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69332"/>
            <a:ext cx="5791200" cy="369332"/>
          </a:xfrm>
          <a:prstGeom prst="rect">
            <a:avLst/>
          </a:prstGeom>
          <a:noFill/>
        </p:spPr>
        <p:txBody>
          <a:bodyPr wrap="square" rtlCol="0">
            <a:spAutoFit/>
          </a:bodyPr>
          <a:lstStyle/>
          <a:p>
            <a:pPr algn="ctr"/>
            <a:r>
              <a:rPr lang="en-US" dirty="0" smtClean="0">
                <a:solidFill>
                  <a:srgbClr val="00B050"/>
                </a:solidFill>
              </a:rPr>
              <a:t>References:</a:t>
            </a:r>
            <a:endParaRPr lang="en-US" dirty="0">
              <a:solidFill>
                <a:srgbClr val="00B050"/>
              </a:solidFill>
            </a:endParaRPr>
          </a:p>
        </p:txBody>
      </p:sp>
      <p:sp>
        <p:nvSpPr>
          <p:cNvPr id="6" name="TextBox 5"/>
          <p:cNvSpPr txBox="1"/>
          <p:nvPr/>
        </p:nvSpPr>
        <p:spPr>
          <a:xfrm>
            <a:off x="1524000" y="1981200"/>
            <a:ext cx="3352800" cy="369332"/>
          </a:xfrm>
          <a:prstGeom prst="rect">
            <a:avLst/>
          </a:prstGeom>
          <a:noFill/>
        </p:spPr>
        <p:txBody>
          <a:bodyPr wrap="square" rtlCol="0">
            <a:spAutoFit/>
          </a:bodyPr>
          <a:lstStyle/>
          <a:p>
            <a:r>
              <a:rPr lang="en-US" dirty="0" smtClean="0">
                <a:solidFill>
                  <a:srgbClr val="002060"/>
                </a:solidFill>
              </a:rPr>
              <a:t>http://rosssea.info</a:t>
            </a:r>
            <a:endParaRPr lang="en-US" dirty="0">
              <a:solidFill>
                <a:srgbClr val="002060"/>
              </a:solidFill>
            </a:endParaRPr>
          </a:p>
        </p:txBody>
      </p:sp>
      <p:sp>
        <p:nvSpPr>
          <p:cNvPr id="7" name="TextBox 6"/>
          <p:cNvSpPr txBox="1"/>
          <p:nvPr/>
        </p:nvSpPr>
        <p:spPr>
          <a:xfrm>
            <a:off x="1447800" y="2743200"/>
            <a:ext cx="5562600" cy="646331"/>
          </a:xfrm>
          <a:prstGeom prst="rect">
            <a:avLst/>
          </a:prstGeom>
          <a:noFill/>
        </p:spPr>
        <p:txBody>
          <a:bodyPr wrap="square" rtlCol="0">
            <a:spAutoFit/>
          </a:bodyPr>
          <a:lstStyle/>
          <a:p>
            <a:r>
              <a:rPr lang="en-US" dirty="0" smtClean="0">
                <a:solidFill>
                  <a:schemeClr val="accent3"/>
                </a:solidFill>
              </a:rPr>
              <a:t>http://hannahmckeand.com/images/arctic_map.jpg</a:t>
            </a:r>
          </a:p>
          <a:p>
            <a:endParaRPr lang="en-US" dirty="0"/>
          </a:p>
        </p:txBody>
      </p:sp>
      <p:sp>
        <p:nvSpPr>
          <p:cNvPr id="8" name="TextBox 7"/>
          <p:cNvSpPr txBox="1"/>
          <p:nvPr/>
        </p:nvSpPr>
        <p:spPr>
          <a:xfrm>
            <a:off x="1447800" y="3581400"/>
            <a:ext cx="6172200" cy="646331"/>
          </a:xfrm>
          <a:prstGeom prst="rect">
            <a:avLst/>
          </a:prstGeom>
          <a:noFill/>
        </p:spPr>
        <p:txBody>
          <a:bodyPr wrap="square" rtlCol="0">
            <a:spAutoFit/>
          </a:bodyPr>
          <a:lstStyle/>
          <a:p>
            <a:r>
              <a:rPr lang="en-US" dirty="0" smtClean="0">
                <a:solidFill>
                  <a:schemeClr val="accent1">
                    <a:lumMod val="75000"/>
                  </a:schemeClr>
                </a:solidFill>
              </a:rPr>
              <a:t>http://www.sciencedaily.com/releases/2007/11/071127111140.htm</a:t>
            </a:r>
            <a:endParaRPr lang="en-US" dirty="0">
              <a:solidFill>
                <a:schemeClr val="accent1">
                  <a:lumMod val="75000"/>
                </a:schemeClr>
              </a:solidFill>
            </a:endParaRPr>
          </a:p>
        </p:txBody>
      </p:sp>
      <p:sp>
        <p:nvSpPr>
          <p:cNvPr id="9" name="TextBox 8"/>
          <p:cNvSpPr txBox="1"/>
          <p:nvPr/>
        </p:nvSpPr>
        <p:spPr>
          <a:xfrm>
            <a:off x="1600200" y="4648200"/>
            <a:ext cx="4114800" cy="369332"/>
          </a:xfrm>
          <a:prstGeom prst="rect">
            <a:avLst/>
          </a:prstGeom>
          <a:noFill/>
        </p:spPr>
        <p:txBody>
          <a:bodyPr wrap="square" rtlCol="0">
            <a:spAutoFit/>
          </a:bodyPr>
          <a:lstStyle/>
          <a:p>
            <a:r>
              <a:rPr lang="en-US" dirty="0" smtClean="0">
                <a:solidFill>
                  <a:schemeClr val="bg2">
                    <a:lumMod val="50000"/>
                  </a:schemeClr>
                </a:solidFill>
              </a:rPr>
              <a:t>joidedsresolution.org</a:t>
            </a:r>
            <a:endParaRPr lang="en-US" dirty="0">
              <a:solidFill>
                <a:schemeClr val="bg2">
                  <a:lumMod val="50000"/>
                </a:scheme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6.60421E-6 C -0.00816 -0.00278 -0.01562 -0.00625 -0.02395 -0.0081 C -0.02951 -0.00926 -0.04079 -0.01134 -0.04079 -0.01134 C -0.06007 -0.01088 -0.07951 -0.0118 -0.09878 -0.00972 C -0.1184 -0.00764 -0.13368 0.01272 -0.15173 0.02081 C -0.1552 0.03654 -0.15781 0.04695 -0.16979 0.05459 C -0.17361 0.0569 -0.17795 0.05736 -0.18177 0.05944 C -0.19357 0.06592 -0.20243 0.07494 -0.21441 0.08026 C -0.22829 0.09298 -0.23941 0.11403 -0.24566 0.13485 C -0.24895 0.14549 -0.24757 0.14064 -0.25052 0.15243 C -0.25086 0.15405 -0.25173 0.15729 -0.25173 0.15729 C -0.24843 0.17279 -0.24427 0.17927 -0.23246 0.18459 C -0.21493 0.20124 -0.19531 0.20517 -0.17465 0.21026 C -0.16701 0.21211 -0.15833 0.21767 -0.15052 0.21836 C -0.13437 0.21975 -0.1184 0.21952 -0.10225 0.21998 C -0.0842 0.22252 -0.06718 0.22761 -0.0493 0.23108 C -0.02013 0.22877 -0.00902 0.22507 0.01702 0.23108 C 0.03021 0.23409 0.04393 0.24126 0.05677 0.24728 C 0.07153 0.25445 0.08837 0.25491 0.10365 0.26 C 0.1382 0.25954 0.17275 0.26046 0.2073 0.25838 C 0.21511 0.25792 0.22205 0.2519 0.229 0.24728 C 0.23368 0.24427 0.24219 0.23594 0.24219 0.23594 C 0.25 0.22044 0.26563 0.21327 0.27848 0.21026 C 0.28004 0.20911 0.2816 0.20795 0.28316 0.20703 C 0.28438 0.20633 0.2875 0.20679 0.28681 0.20541 C 0.28455 0.20009 0.27552 0.19083 0.27118 0.18621 C 0.26945 0.17742 0.26285 0.16724 0.25799 0.16053 C 0.25539 0.14989 0.24983 0.14295 0.24341 0.13647 C 0.24011 0.12306 0.22552 0.12028 0.21702 0.11565 C 0.1974 0.11612 0.17761 0.11589 0.15799 0.11727 C 0.14671 0.11797 0.1441 0.12398 0.1375 0.13323 C 0.13438 0.13763 0.12917 0.13971 0.12535 0.14295 C 0.12309 0.14758 0.11893 0.16007 0.1158 0.16377 C 0.10139 0.18112 0.11407 0.16076 0.10487 0.17649 C 0.10278 0.18482 0.10434 0.18019 0.09896 0.19106 C 0.09809 0.19268 0.09653 0.19592 0.09653 0.19592 C 0.08855 0.19546 0.08039 0.19638 0.0724 0.1943 C 0.07118 0.19407 0.07188 0.19083 0.07118 0.18945 C 0.07032 0.18759 0.06893 0.18598 0.06754 0.18459 C 0.06407 0.18065 0.05955 0.17927 0.05556 0.17649 C 0.05382 0.17001 0.05417 0.1677 0.05921 0.16539 C 0.07969 0.16608 0.10035 0.164 0.12049 0.16863 C 0.12709 0.17001 0.13455 0.17834 0.14098 0.18135 C 0.14393 0.18713 0.14341 0.18806 0.14341 0.18297 " pathEditMode="relative" ptsTypes="fffffffffffffffffffffffffffffffffffffffffffA">
                                      <p:cBhvr>
                                        <p:cTn id="6" dur="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533400"/>
            <a:ext cx="5257800" cy="1384995"/>
          </a:xfrm>
          <a:prstGeom prst="rect">
            <a:avLst/>
          </a:prstGeom>
          <a:noFill/>
        </p:spPr>
        <p:txBody>
          <a:bodyPr wrap="square" rtlCol="0">
            <a:spAutoFit/>
          </a:bodyPr>
          <a:lstStyle/>
          <a:p>
            <a:r>
              <a:rPr lang="en-US" sz="2800" dirty="0" smtClean="0">
                <a:solidFill>
                  <a:srgbClr val="7030A0"/>
                </a:solidFill>
              </a:rPr>
              <a:t>Glaciers can effect mapping and travel in the Arctic and Antarctic. </a:t>
            </a: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scene3d>
              <a:camera prst="orthographicFront"/>
              <a:lightRig rig="threePt" dir="t"/>
            </a:scene3d>
            <a:sp3d extrusionH="57150">
              <a:bevelT w="69850" h="38100" prst="cross"/>
            </a:sp3d>
          </a:bodyPr>
          <a:lstStyle/>
          <a:p>
            <a:r>
              <a:rPr lang="en-US" dirty="0" smtClean="0">
                <a:effectLst>
                  <a:glow rad="228600">
                    <a:schemeClr val="accent3">
                      <a:satMod val="175000"/>
                      <a:alpha val="40000"/>
                    </a:schemeClr>
                  </a:glow>
                  <a:outerShdw blurRad="26000" dist="26000" dir="14500000" algn="tl" rotWithShape="0">
                    <a:srgbClr val="000000">
                      <a:alpha val="40000"/>
                    </a:srgbClr>
                  </a:outerShdw>
                  <a:reflection blurRad="6350" stA="60000" endA="900" endPos="60000" dist="60007" dir="5400000" sy="-100000" algn="bl" rotWithShape="0"/>
                </a:effectLst>
              </a:rPr>
              <a:t>Glacial Calving, Iceberg </a:t>
            </a:r>
            <a:r>
              <a:rPr lang="en-US" dirty="0">
                <a:effectLst>
                  <a:glow rad="228600">
                    <a:schemeClr val="accent3">
                      <a:satMod val="175000"/>
                      <a:alpha val="40000"/>
                    </a:schemeClr>
                  </a:glow>
                  <a:outerShdw blurRad="26000" dist="26000" dir="14500000" algn="tl" rotWithShape="0">
                    <a:srgbClr val="000000">
                      <a:alpha val="40000"/>
                    </a:srgbClr>
                  </a:outerShdw>
                  <a:reflection blurRad="6350" stA="60000" endA="900" endPos="60000" dist="60007" dir="5400000" sy="-100000" algn="bl" rotWithShape="0"/>
                </a:effectLst>
              </a:rPr>
              <a:t>F</a:t>
            </a:r>
            <a:r>
              <a:rPr lang="en-US" dirty="0" smtClean="0">
                <a:effectLst>
                  <a:glow rad="228600">
                    <a:schemeClr val="accent3">
                      <a:satMod val="175000"/>
                      <a:alpha val="40000"/>
                    </a:schemeClr>
                  </a:glow>
                  <a:outerShdw blurRad="26000" dist="26000" dir="14500000" algn="tl" rotWithShape="0">
                    <a:srgbClr val="000000">
                      <a:alpha val="40000"/>
                    </a:srgbClr>
                  </a:outerShdw>
                  <a:reflection blurRad="6350" stA="60000" endA="900" endPos="60000" dist="60007" dir="5400000" sy="-100000" algn="bl" rotWithShape="0"/>
                </a:effectLst>
              </a:rPr>
              <a:t>ormation, Mass </a:t>
            </a:r>
            <a:r>
              <a:rPr lang="en-US" dirty="0">
                <a:effectLst>
                  <a:glow rad="228600">
                    <a:schemeClr val="accent3">
                      <a:satMod val="175000"/>
                      <a:alpha val="40000"/>
                    </a:schemeClr>
                  </a:glow>
                  <a:outerShdw blurRad="26000" dist="26000" dir="14500000" algn="tl" rotWithShape="0">
                    <a:srgbClr val="000000">
                      <a:alpha val="40000"/>
                    </a:srgbClr>
                  </a:outerShdw>
                  <a:reflection blurRad="6350" stA="60000" endA="900" endPos="60000" dist="60007" dir="5400000" sy="-100000" algn="bl" rotWithShape="0"/>
                </a:effectLst>
              </a:rPr>
              <a:t>M</a:t>
            </a:r>
            <a:r>
              <a:rPr lang="en-US" dirty="0" smtClean="0">
                <a:effectLst>
                  <a:glow rad="228600">
                    <a:schemeClr val="accent3">
                      <a:satMod val="175000"/>
                      <a:alpha val="40000"/>
                    </a:schemeClr>
                  </a:glow>
                  <a:outerShdw blurRad="26000" dist="26000" dir="14500000" algn="tl" rotWithShape="0">
                    <a:srgbClr val="000000">
                      <a:alpha val="40000"/>
                    </a:srgbClr>
                  </a:outerShdw>
                  <a:reflection blurRad="6350" stA="60000" endA="900" endPos="60000" dist="60007" dir="5400000" sy="-100000" algn="bl" rotWithShape="0"/>
                </a:effectLst>
              </a:rPr>
              <a:t>ovement, and Melting of Ice</a:t>
            </a:r>
            <a:endParaRPr lang="en-US" dirty="0">
              <a:effectLst>
                <a:glow rad="228600">
                  <a:schemeClr val="accent3">
                    <a:satMod val="175000"/>
                    <a:alpha val="40000"/>
                  </a:schemeClr>
                </a:glow>
                <a:outerShdw blurRad="26000" dist="26000" dir="14500000" algn="tl" rotWithShape="0">
                  <a:srgbClr val="000000">
                    <a:alpha val="40000"/>
                  </a:srgbClr>
                </a:outerShdw>
                <a:reflection blurRad="6350" stA="60000" endA="900" endPos="60000" dist="60007" dir="5400000" sy="-100000" algn="bl" rotWithShape="0"/>
              </a:effectLst>
            </a:endParaRPr>
          </a:p>
        </p:txBody>
      </p:sp>
      <p:sp>
        <p:nvSpPr>
          <p:cNvPr id="3" name="Subtitle 2"/>
          <p:cNvSpPr>
            <a:spLocks noGrp="1"/>
          </p:cNvSpPr>
          <p:nvPr>
            <p:ph type="subTitle" idx="1"/>
          </p:nvPr>
        </p:nvSpPr>
        <p:spPr/>
        <p:txBody>
          <a:bodyPr>
            <a:normAutofit lnSpcReduction="10000"/>
          </a:bodyPr>
          <a:lstStyle/>
          <a:p>
            <a:endParaRPr lang="en-US" dirty="0" smtClean="0">
              <a:effectLst>
                <a:glow rad="228600">
                  <a:schemeClr val="accent4">
                    <a:satMod val="175000"/>
                    <a:alpha val="40000"/>
                  </a:schemeClr>
                </a:glow>
                <a:reflection blurRad="6350" stA="60000" endA="900" endPos="60000" dist="60007" dir="5400000" sy="-100000" algn="bl" rotWithShape="0"/>
              </a:effectLst>
            </a:endParaRPr>
          </a:p>
          <a:p>
            <a:r>
              <a:rPr lang="en-US" dirty="0" smtClean="0">
                <a:effectLst>
                  <a:glow rad="228600">
                    <a:schemeClr val="accent4">
                      <a:satMod val="175000"/>
                      <a:alpha val="40000"/>
                    </a:schemeClr>
                  </a:glow>
                  <a:reflection blurRad="6350" stA="60000" endA="900" endPos="60000" dist="60007" dir="5400000" sy="-100000" algn="bl" rotWithShape="0"/>
                </a:effectLst>
              </a:rPr>
              <a:t>Sprintt Studies at </a:t>
            </a:r>
          </a:p>
          <a:p>
            <a:r>
              <a:rPr lang="en-US" dirty="0" smtClean="0">
                <a:effectLst>
                  <a:glow rad="228600">
                    <a:schemeClr val="accent4">
                      <a:satMod val="175000"/>
                      <a:alpha val="40000"/>
                    </a:schemeClr>
                  </a:glow>
                  <a:reflection blurRad="6350" stA="60000" endA="900" endPos="60000" dist="60007" dir="5400000" sy="-100000" algn="bl" rotWithShape="0"/>
                </a:effectLst>
              </a:rPr>
              <a:t>Prattsburgh Central School</a:t>
            </a:r>
          </a:p>
          <a:p>
            <a:r>
              <a:rPr lang="en-US" dirty="0" smtClean="0">
                <a:effectLst>
                  <a:glow rad="228600">
                    <a:schemeClr val="accent4">
                      <a:satMod val="175000"/>
                      <a:alpha val="40000"/>
                    </a:schemeClr>
                  </a:glow>
                  <a:reflection blurRad="6350" stA="60000" endA="900" endPos="60000" dist="60007" dir="5400000" sy="-100000" algn="bl" rotWithShape="0"/>
                </a:effectLst>
              </a:rPr>
              <a:t>T.R.                                </a:t>
            </a:r>
            <a:endParaRPr lang="en-US" dirty="0">
              <a:effectLst>
                <a:glow rad="228600">
                  <a:schemeClr val="accent4">
                    <a:satMod val="175000"/>
                    <a:alpha val="40000"/>
                  </a:schemeClr>
                </a:glow>
                <a:reflection blurRad="6350" stA="60000" endA="900" endPos="60000" dist="60007" dir="5400000" sy="-100000" algn="bl" rotWithShape="0"/>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2"/>
                                        </p:tgtEl>
                                        <p:attrNameLst>
                                          <p:attrName>ppt_w</p:attrName>
                                        </p:attrNameLst>
                                      </p:cBhvr>
                                    </p:anim>
                                    <p:anim by="(ppt_w*0.50)" calcmode="lin" valueType="num">
                                      <p:cBhvr>
                                        <p:cTn id="7" dur="500" decel="50000" autoRev="1">
                                          <p:stCondLst>
                                            <p:cond delay="0"/>
                                          </p:stCondLst>
                                        </p:cTn>
                                        <p:tgtEl>
                                          <p:spTgt spid="2"/>
                                        </p:tgtEl>
                                        <p:attrNameLst>
                                          <p:attrName>ppt_x</p:attrName>
                                        </p:attrNameLst>
                                      </p:cBhvr>
                                    </p:anim>
                                    <p:anim from="(ppt_y)" to="(1+ppt_h/2)" calcmode="lin" valueType="num">
                                      <p:cBhvr>
                                        <p:cTn id="8" dur="1000">
                                          <p:stCondLst>
                                            <p:cond delay="0"/>
                                          </p:stCondLst>
                                        </p:cTn>
                                        <p:tgtEl>
                                          <p:spTgt spid="2"/>
                                        </p:tgtEl>
                                        <p:attrNameLst>
                                          <p:attrName>ppt_y</p:attrName>
                                        </p:attrNameLst>
                                      </p:cBhvr>
                                    </p:anim>
                                    <p:animRot by="21600000">
                                      <p:cBhvr>
                                        <p:cTn id="9" dur="1000">
                                          <p:stCondLst>
                                            <p:cond delay="0"/>
                                          </p:stCondLst>
                                        </p:cTn>
                                        <p:tgtEl>
                                          <p:spTgt spid="2"/>
                                        </p:tgtEl>
                                        <p:attrNameLst>
                                          <p:attrName>r</p:attrName>
                                        </p:attrNameLst>
                                      </p:cBhvr>
                                    </p:animRo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1" presetClass="exit" presetSubtype="0" fill="hold" grpId="0" nodeType="clickEffect">
                                  <p:stCondLst>
                                    <p:cond delay="0"/>
                                  </p:stCondLst>
                                  <p:iterate type="lt">
                                    <p:tmPct val="10000"/>
                                  </p:iterate>
                                  <p:childTnLst>
                                    <p:anim calcmode="lin" valueType="num">
                                      <p:cBhvr>
                                        <p:cTn id="14" dur="3000"/>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3000"/>
                                        <p:tgtEl>
                                          <p:spTgt spid="3">
                                            <p:txEl>
                                              <p:pRg st="1" end="1"/>
                                            </p:txEl>
                                          </p:spTgt>
                                        </p:tgtEl>
                                        <p:attrNameLst>
                                          <p:attrName>ppt_y</p:attrName>
                                        </p:attrNameLst>
                                      </p:cBhvr>
                                      <p:tavLst>
                                        <p:tav tm="0">
                                          <p:val>
                                            <p:strVal val="ppt_y"/>
                                          </p:val>
                                        </p:tav>
                                        <p:tav tm="100000">
                                          <p:val>
                                            <p:strVal val="ppt_y"/>
                                          </p:val>
                                        </p:tav>
                                      </p:tavLst>
                                    </p:anim>
                                    <p:anim calcmode="lin" valueType="num">
                                      <p:cBhvr>
                                        <p:cTn id="16" dur="3000"/>
                                        <p:tgtEl>
                                          <p:spTgt spid="3">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7" dur="3000"/>
                                        <p:tgtEl>
                                          <p:spTgt spid="3">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8" dur="3000" tmFilter="0,0; .5, 0; 1, 1"/>
                                        <p:tgtEl>
                                          <p:spTgt spid="3">
                                            <p:txEl>
                                              <p:pRg st="1" end="1"/>
                                            </p:txEl>
                                          </p:spTgt>
                                        </p:tgtEl>
                                      </p:cBhvr>
                                    </p:animEffect>
                                    <p:set>
                                      <p:cBhvr>
                                        <p:cTn id="19" dur="1" fill="hold">
                                          <p:stCondLst>
                                            <p:cond delay="2999"/>
                                          </p:stCondLst>
                                        </p:cTn>
                                        <p:tgtEl>
                                          <p:spTgt spid="3">
                                            <p:txEl>
                                              <p:pRg st="1" end="1"/>
                                            </p:txEl>
                                          </p:spTgt>
                                        </p:tgtEl>
                                        <p:attrNameLst>
                                          <p:attrName>style.visibility</p:attrName>
                                        </p:attrNameLst>
                                      </p:cBhvr>
                                      <p:to>
                                        <p:strVal val="hidden"/>
                                      </p:to>
                                    </p:set>
                                  </p:childTnLst>
                                </p:cTn>
                              </p:par>
                              <p:par>
                                <p:cTn id="20" presetID="41" presetClass="exit" presetSubtype="0" fill="hold" grpId="0" nodeType="withEffect">
                                  <p:stCondLst>
                                    <p:cond delay="0"/>
                                  </p:stCondLst>
                                  <p:iterate type="lt">
                                    <p:tmPct val="10000"/>
                                  </p:iterate>
                                  <p:childTnLst>
                                    <p:anim calcmode="lin" valueType="num">
                                      <p:cBhvr>
                                        <p:cTn id="21" dur="3000"/>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3000"/>
                                        <p:tgtEl>
                                          <p:spTgt spid="3">
                                            <p:txEl>
                                              <p:pRg st="2" end="2"/>
                                            </p:txEl>
                                          </p:spTgt>
                                        </p:tgtEl>
                                        <p:attrNameLst>
                                          <p:attrName>ppt_y</p:attrName>
                                        </p:attrNameLst>
                                      </p:cBhvr>
                                      <p:tavLst>
                                        <p:tav tm="0">
                                          <p:val>
                                            <p:strVal val="ppt_y"/>
                                          </p:val>
                                        </p:tav>
                                        <p:tav tm="100000">
                                          <p:val>
                                            <p:strVal val="ppt_y"/>
                                          </p:val>
                                        </p:tav>
                                      </p:tavLst>
                                    </p:anim>
                                    <p:anim calcmode="lin" valueType="num">
                                      <p:cBhvr>
                                        <p:cTn id="23" dur="3000"/>
                                        <p:tgtEl>
                                          <p:spTgt spid="3">
                                            <p:txEl>
                                              <p:pRg st="2" end="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4" dur="3000"/>
                                        <p:tgtEl>
                                          <p:spTgt spid="3">
                                            <p:txEl>
                                              <p:pRg st="2" end="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5" dur="3000" tmFilter="0,0; .5, 0; 1, 1"/>
                                        <p:tgtEl>
                                          <p:spTgt spid="3">
                                            <p:txEl>
                                              <p:pRg st="2" end="2"/>
                                            </p:txEl>
                                          </p:spTgt>
                                        </p:tgtEl>
                                      </p:cBhvr>
                                    </p:animEffect>
                                    <p:set>
                                      <p:cBhvr>
                                        <p:cTn id="26" dur="1" fill="hold">
                                          <p:stCondLst>
                                            <p:cond delay="2999"/>
                                          </p:stCondLst>
                                        </p:cTn>
                                        <p:tgtEl>
                                          <p:spTgt spid="3">
                                            <p:txEl>
                                              <p:pRg st="2" end="2"/>
                                            </p:txEl>
                                          </p:spTgt>
                                        </p:tgtEl>
                                        <p:attrNameLst>
                                          <p:attrName>style.visibility</p:attrName>
                                        </p:attrNameLst>
                                      </p:cBhvr>
                                      <p:to>
                                        <p:strVal val="hidden"/>
                                      </p:to>
                                    </p:set>
                                  </p:childTnLst>
                                </p:cTn>
                              </p:par>
                              <p:par>
                                <p:cTn id="27" presetID="41" presetClass="exit" presetSubtype="0" fill="hold" grpId="0" nodeType="withEffect">
                                  <p:stCondLst>
                                    <p:cond delay="0"/>
                                  </p:stCondLst>
                                  <p:iterate type="lt">
                                    <p:tmPct val="10000"/>
                                  </p:iterate>
                                  <p:childTnLst>
                                    <p:anim calcmode="lin" valueType="num">
                                      <p:cBhvr>
                                        <p:cTn id="28" dur="3000"/>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3000"/>
                                        <p:tgtEl>
                                          <p:spTgt spid="3">
                                            <p:txEl>
                                              <p:pRg st="3" end="3"/>
                                            </p:txEl>
                                          </p:spTgt>
                                        </p:tgtEl>
                                        <p:attrNameLst>
                                          <p:attrName>ppt_y</p:attrName>
                                        </p:attrNameLst>
                                      </p:cBhvr>
                                      <p:tavLst>
                                        <p:tav tm="0">
                                          <p:val>
                                            <p:strVal val="ppt_y"/>
                                          </p:val>
                                        </p:tav>
                                        <p:tav tm="100000">
                                          <p:val>
                                            <p:strVal val="ppt_y"/>
                                          </p:val>
                                        </p:tav>
                                      </p:tavLst>
                                    </p:anim>
                                    <p:anim calcmode="lin" valueType="num">
                                      <p:cBhvr>
                                        <p:cTn id="30" dur="3000"/>
                                        <p:tgtEl>
                                          <p:spTgt spid="3">
                                            <p:txEl>
                                              <p:pRg st="3" end="3"/>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31" dur="3000"/>
                                        <p:tgtEl>
                                          <p:spTgt spid="3">
                                            <p:txEl>
                                              <p:pRg st="3" end="3"/>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32" dur="3000" tmFilter="0,0; .5, 0; 1, 1"/>
                                        <p:tgtEl>
                                          <p:spTgt spid="3">
                                            <p:txEl>
                                              <p:pRg st="3" end="3"/>
                                            </p:txEl>
                                          </p:spTgt>
                                        </p:tgtEl>
                                      </p:cBhvr>
                                    </p:animEffect>
                                    <p:set>
                                      <p:cBhvr>
                                        <p:cTn id="33" dur="1" fill="hold">
                                          <p:stCondLst>
                                            <p:cond delay="2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Glacial Calving</a:t>
            </a:r>
            <a:endParaRPr lang="en-US" dirty="0"/>
          </a:p>
        </p:txBody>
      </p:sp>
      <p:pic>
        <p:nvPicPr>
          <p:cNvPr id="4" name="Content Placeholder 3" descr="glacier2.jpg"/>
          <p:cNvPicPr>
            <a:picLocks noGrp="1" noChangeAspect="1"/>
          </p:cNvPicPr>
          <p:nvPr>
            <p:ph idx="1"/>
          </p:nvPr>
        </p:nvPicPr>
        <p:blipFill>
          <a:blip r:embed="rId3" cstate="print"/>
          <a:stretch>
            <a:fillRect/>
          </a:stretch>
        </p:blipFill>
        <p:spPr>
          <a:xfrm>
            <a:off x="304800" y="457200"/>
            <a:ext cx="2438400" cy="1651145"/>
          </a:xfrm>
        </p:spPr>
      </p:pic>
      <p:sp>
        <p:nvSpPr>
          <p:cNvPr id="5" name="Rectangle 4"/>
          <p:cNvSpPr/>
          <p:nvPr/>
        </p:nvSpPr>
        <p:spPr>
          <a:xfrm>
            <a:off x="0" y="2209800"/>
            <a:ext cx="4572000" cy="276999"/>
          </a:xfrm>
          <a:prstGeom prst="rect">
            <a:avLst/>
          </a:prstGeom>
        </p:spPr>
        <p:txBody>
          <a:bodyPr>
            <a:spAutoFit/>
          </a:bodyPr>
          <a:lstStyle/>
          <a:p>
            <a:r>
              <a:rPr lang="en-US" sz="1200" dirty="0" smtClean="0">
                <a:hlinkClick r:id="rId4"/>
              </a:rPr>
              <a:t>http://www.uscg-iip.org/FAQ/Icebergs_1.shtml</a:t>
            </a:r>
            <a:r>
              <a:rPr lang="en-US" sz="1200" dirty="0" smtClean="0"/>
              <a:t> </a:t>
            </a:r>
            <a:endParaRPr lang="en-US" sz="1200" dirty="0"/>
          </a:p>
        </p:txBody>
      </p:sp>
      <p:sp>
        <p:nvSpPr>
          <p:cNvPr id="10" name="TextBox 9"/>
          <p:cNvSpPr txBox="1"/>
          <p:nvPr/>
        </p:nvSpPr>
        <p:spPr>
          <a:xfrm>
            <a:off x="228600" y="2895600"/>
            <a:ext cx="3733800" cy="646331"/>
          </a:xfrm>
          <a:prstGeom prst="rect">
            <a:avLst/>
          </a:prstGeom>
          <a:noFill/>
        </p:spPr>
        <p:txBody>
          <a:bodyPr wrap="square" rtlCol="0">
            <a:spAutoFit/>
          </a:bodyPr>
          <a:lstStyle/>
          <a:p>
            <a:endParaRPr lang="en-US" b="1" u="sng" dirty="0" smtClean="0"/>
          </a:p>
          <a:p>
            <a:endParaRPr lang="en-US" dirty="0"/>
          </a:p>
        </p:txBody>
      </p:sp>
      <p:sp>
        <p:nvSpPr>
          <p:cNvPr id="6" name="TextBox 5"/>
          <p:cNvSpPr txBox="1"/>
          <p:nvPr/>
        </p:nvSpPr>
        <p:spPr>
          <a:xfrm>
            <a:off x="228600" y="2819400"/>
            <a:ext cx="8610600" cy="3631763"/>
          </a:xfrm>
          <a:prstGeom prst="rect">
            <a:avLst/>
          </a:prstGeom>
          <a:noFill/>
        </p:spPr>
        <p:txBody>
          <a:bodyPr wrap="square" rtlCol="0">
            <a:spAutoFit/>
          </a:bodyPr>
          <a:lstStyle/>
          <a:p>
            <a:r>
              <a:rPr lang="en-US" dirty="0" smtClean="0"/>
              <a:t>Glacial calving is when a piece of a glacier falls off. </a:t>
            </a:r>
          </a:p>
          <a:p>
            <a:endParaRPr lang="en-US" dirty="0" smtClean="0"/>
          </a:p>
          <a:p>
            <a:r>
              <a:rPr lang="en-US" dirty="0" smtClean="0"/>
              <a:t>Facts About Glacial Calving</a:t>
            </a:r>
          </a:p>
          <a:p>
            <a:endParaRPr lang="en-US" dirty="0" smtClean="0"/>
          </a:p>
          <a:p>
            <a:pPr>
              <a:buFont typeface="Wingdings" pitchFamily="2" charset="2"/>
              <a:buChar char="v"/>
            </a:pPr>
            <a:r>
              <a:rPr lang="en-US" dirty="0" smtClean="0"/>
              <a:t>About 15,000 icebergs calve each year toward the North Atlantic Ocean</a:t>
            </a:r>
          </a:p>
          <a:p>
            <a:pPr>
              <a:buFont typeface="Wingdings" pitchFamily="2" charset="2"/>
              <a:buChar char="v"/>
            </a:pPr>
            <a:r>
              <a:rPr lang="en-US" dirty="0" smtClean="0"/>
              <a:t>85% of icebergs reach the banks of Newfoundland</a:t>
            </a:r>
          </a:p>
          <a:p>
            <a:pPr>
              <a:buFont typeface="Wingdings" pitchFamily="2" charset="2"/>
              <a:buChar char="v"/>
            </a:pPr>
            <a:r>
              <a:rPr lang="en-US" dirty="0" smtClean="0"/>
              <a:t>As more ice moves to the ocean it raises sea </a:t>
            </a:r>
          </a:p>
          <a:p>
            <a:pPr>
              <a:buFont typeface="Wingdings" pitchFamily="2" charset="2"/>
              <a:buChar char="v"/>
            </a:pPr>
            <a:endParaRPr lang="en-US" dirty="0" smtClean="0"/>
          </a:p>
          <a:p>
            <a:pPr>
              <a:buFont typeface="Wingdings" pitchFamily="2" charset="2"/>
              <a:buChar char="v"/>
            </a:pPr>
            <a:r>
              <a:rPr lang="en-US" sz="1600" dirty="0" smtClean="0"/>
              <a:t>Levels </a:t>
            </a:r>
            <a:r>
              <a:rPr lang="en-US" sz="1600" dirty="0" smtClean="0">
                <a:hlinkClick r:id="rId5"/>
              </a:rPr>
              <a:t>http://www.youtube.com/watch?v=vc6Wvp6J4Aw&amp;feature=related</a:t>
            </a:r>
            <a:endParaRPr lang="en-US" sz="1600" dirty="0" smtClean="0"/>
          </a:p>
          <a:p>
            <a:r>
              <a:rPr lang="en-US" sz="1600" dirty="0" smtClean="0"/>
              <a:t> </a:t>
            </a:r>
          </a:p>
          <a:p>
            <a:pPr>
              <a:buFont typeface="Wingdings" pitchFamily="2" charset="2"/>
              <a:buChar char="v"/>
            </a:pPr>
            <a:endParaRPr lang="en-US" dirty="0" smtClean="0"/>
          </a:p>
          <a:p>
            <a:pPr>
              <a:buFont typeface="Wingdings" pitchFamily="2" charset="2"/>
              <a:buChar char="v"/>
            </a:pPr>
            <a:endParaRPr lang="en-US" dirty="0" smtClean="0"/>
          </a:p>
          <a:p>
            <a:endParaRPr lang="en-US"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p:stCondLst>
                              <p:cond delay="3750"/>
                            </p:stCondLst>
                            <p:childTnLst>
                              <p:par>
                                <p:cTn id="11" presetID="7"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1+#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1" nodeType="clickEffect">
                                  <p:stCondLst>
                                    <p:cond delay="0"/>
                                  </p:stCondLst>
                                  <p:iterate type="lt">
                                    <p:tmPct val="0"/>
                                  </p:iterate>
                                  <p:childTnLst>
                                    <p:animEffect transition="out" filter="checkerboard(across)">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Iceberg Formation</a:t>
            </a:r>
            <a:endParaRPr lang="en-US" dirty="0"/>
          </a:p>
        </p:txBody>
      </p:sp>
      <p:sp>
        <p:nvSpPr>
          <p:cNvPr id="3" name="Content Placeholder 2"/>
          <p:cNvSpPr>
            <a:spLocks noGrp="1"/>
          </p:cNvSpPr>
          <p:nvPr>
            <p:ph idx="1"/>
          </p:nvPr>
        </p:nvSpPr>
        <p:spPr/>
        <p:txBody>
          <a:bodyPr>
            <a:normAutofit/>
          </a:bodyPr>
          <a:lstStyle/>
          <a:p>
            <a:r>
              <a:rPr lang="en-US" sz="1800" dirty="0" smtClean="0"/>
              <a:t>An iceberg is a large block or mass of land ice that has broken off from a glacier or ice shelf. Most of the icebergs in the world's oceans today are descendants of the last </a:t>
            </a:r>
            <a:r>
              <a:rPr lang="en-US" sz="1800" dirty="0" err="1" smtClean="0"/>
              <a:t>glaciation</a:t>
            </a:r>
            <a:r>
              <a:rPr lang="en-US" sz="1800" dirty="0" smtClean="0"/>
              <a:t> when more than one-third of the Earth’s surface was covered with ice sheets and glaciers during that time.</a:t>
            </a:r>
            <a:endParaRPr lang="en-US" sz="1800" dirty="0"/>
          </a:p>
        </p:txBody>
      </p:sp>
      <p:pic>
        <p:nvPicPr>
          <p:cNvPr id="4" name="Picture 3"/>
          <p:cNvPicPr>
            <a:picLocks noChangeAspect="1"/>
          </p:cNvPicPr>
          <p:nvPr/>
        </p:nvPicPr>
        <p:blipFill>
          <a:blip r:embed="rId2" cstate="print"/>
          <a:stretch>
            <a:fillRect/>
          </a:stretch>
        </p:blipFill>
        <p:spPr>
          <a:xfrm>
            <a:off x="4495800" y="4724400"/>
            <a:ext cx="2895600" cy="1928045"/>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0" presetClass="path" presetSubtype="0" accel="50000" decel="50000" fill="hold" nodeType="withEffect">
                                  <p:stCondLst>
                                    <p:cond delay="0"/>
                                  </p:stCondLst>
                                  <p:childTnLst>
                                    <p:animMotion origin="layout" path="M 3.61111E-6 -5.68587E-6 C -0.00417 0.0037 -0.0092 0.00647 -0.01424 0.00647 C -0.06372 0.0074 -0.11319 0.00763 -0.16267 0.00809 C -0.17344 0.00786 -0.24028 0.0067 -0.2625 0.00485 C -0.27691 0.0037 -0.29028 -0.01088 -0.30469 -0.01111 C -0.33472 -0.01157 -0.36493 -0.01227 -0.39497 -0.01273 C -0.39722 -0.01319 -0.40608 -0.01412 -0.40955 -0.01597 C -0.41615 -0.0199 -0.42049 -0.02869 -0.42639 -0.03355 C -0.43299 -0.04465 -0.44063 -0.0539 -0.44913 -0.06246 C -0.45295 -0.06616 -0.45434 -0.07264 -0.45781 -0.07704 C -0.46024 -0.08027 -0.46493 -0.08652 -0.46493 -0.08652 C -0.46927 -0.09878 -0.46458 -0.08768 -0.47205 -0.09785 C -0.47587 -0.10294 -0.4776 -0.11011 -0.48177 -0.11543 C -0.48646 -0.13417 -0.48785 -0.17095 -0.47691 -0.18946 C -0.47552 -0.19223 -0.47292 -0.19339 -0.47101 -0.1957 C -0.45955 -0.21074 -0.45781 -0.21814 -0.4408 -0.22138 C -0.42118 -0.23456 -0.45382 -0.2119 -0.43125 -0.2311 C -0.42517 -0.23595 -0.41632 -0.23341 -0.40955 -0.23595 C -0.39549 -0.24104 -0.40885 -0.23665 -0.39618 -0.24405 C -0.38872 -0.24844 -0.37882 -0.25006 -0.37101 -0.25191 C -0.36354 -0.25353 -0.35677 -0.25885 -0.34913 -0.26001 C -0.34253 -0.26117 -0.33559 -0.26117 -0.32882 -0.26163 C -0.3099 -0.26117 -0.29115 -0.2607 -0.27205 -0.26001 C -0.2625 -0.25955 -0.25295 -0.25955 -0.24323 -0.25839 C -0.23594 -0.25747 -0.2217 -0.25353 -0.2217 -0.25353 C -0.21962 -0.25145 -0.21753 -0.24914 -0.21563 -0.24706 C -0.21302 -0.24474 -0.21042 -0.24312 -0.20816 -0.24081 C -0.20278 -0.23503 -0.20191 -0.23017 -0.19514 -0.22462 C -0.19201 -0.2186 -0.18906 -0.21351 -0.18681 -0.20704 C -0.18264 -0.17003 -0.18455 -0.18437 -0.18194 -0.16378 C -0.18264 -0.13741 -0.17934 -0.10456 -0.19271 -0.08189 C -0.19531 -0.06825 -0.20417 -0.05945 -0.21059 -0.04974 C -0.21389 -0.04511 -0.2151 -0.0384 -0.21927 -0.03517 C -0.23229 -0.02476 -0.24271 -0.01921 -0.25781 -0.01597 C -0.3059 -0.01805 -0.32066 -0.01458 -0.3566 -0.03054 C -0.35955 -0.03355 -0.36302 -0.0354 -0.36632 -0.0384 C -0.37222 -0.04419 -0.37517 -0.05367 -0.37934 -0.06084 C -0.38628 -0.07241 -0.3934 -0.08421 -0.39983 -0.09624 C -0.40417 -0.1041 -0.40764 -0.1115 -0.41076 -0.12029 C -0.41215 -0.12469 -0.41563 -0.13325 -0.41563 -0.13325 C -0.4191 -0.15568 -0.41354 -0.16725 -0.39983 -0.17812 C -0.39427 -0.18784 -0.39219 -0.19061 -0.38316 -0.19246 C -0.3724 -0.19825 -0.36146 -0.2001 -0.35035 -0.2038 C -0.34097 -0.20704 -0.3217 -0.21351 -0.3217 -0.21351 C -0.26233 -0.21236 -0.20278 -0.21282 -0.1434 -0.21028 C -0.13212 -0.20981 -0.11198 -0.1964 -0.10226 -0.18784 C -0.09826 -0.18437 -0.09479 -0.17974 -0.09132 -0.17488 C -0.08906 -0.17141 -0.08559 -0.16378 -0.08559 -0.16378 C -0.08628 -0.12399 -0.08403 -0.0923 -0.10833 -0.0657 C -0.11597 -0.04511 -0.1276 -0.03771 -0.14201 -0.0273 C -0.16059 -0.01412 -0.14688 -0.02036 -0.16267 -0.01435 C -0.16337 -0.01435 -0.22656 -0.01273 -0.24462 -0.02082 C -0.25122 -0.03332 -0.25347 -0.06292 -0.2566 -0.07865 C -0.25816 -0.10086 -0.26493 -0.14296 -0.25538 -0.16216 C -0.24861 -0.17535 -0.23472 -0.1809 -0.22413 -0.18622 C -0.18715 -0.20519 -0.14896 -0.20472 -0.10938 -0.20704 C -0.07882 -0.20611 -0.05903 -0.20843 -0.03247 -0.20056 C -0.01771 -0.18899 -0.00295 -0.17558 0.00729 -0.1573 C 0.01337 -0.14689 0.01684 -0.13487 0.0217 -0.12353 C 0.02083 -0.09901 0.02101 -0.07426 0.01927 -0.04974 C 0.0184 -0.03632 0.00573 -0.0273 -0.00243 -0.02406 C -0.03247 -0.0118 -0.01753 -0.0162 -0.05642 -0.01435 C -0.06007 -0.01435 -0.1849 0.01411 -0.22656 -0.03216 C -0.2776 -0.08883 -0.20816 -0.01735 -0.24809 -0.05784 C -0.25677 -0.07657 -0.26806 -0.096 -0.27326 -0.11705 C -0.27257 -0.13371 -0.27292 -0.17049 -0.26719 -0.19108 C -0.26597 -0.1964 -0.26372 -0.19593 -0.26146 -0.20056 C -0.26024 -0.20241 -0.26024 -0.20519 -0.25903 -0.20704 C -0.25538 -0.21236 -0.24253 -0.22323 -0.23715 -0.22624 C -0.23073 -0.22994 -0.22257 -0.2304 -0.21563 -0.23271 C -0.18351 -0.2311 -0.15139 -0.22994 -0.1191 -0.22624 C -0.10399 -0.22022 -0.08542 -0.21305 -0.07205 -0.20056 C -0.06267 -0.19154 -0.05729 -0.17673 -0.04809 -0.16679 C -0.04688 -0.15684 -0.04427 -0.14828 -0.0434 -0.1381 C -0.05017 -0.08837 -0.06962 -0.07449 -0.10365 -0.05298 C -0.1184 -0.04349 -0.1184 -0.0391 -0.1349 -0.03517 C -0.15833 -0.02961 -0.18229 -0.03285 -0.2059 -0.03216 C -0.25313 -0.03424 -0.27413 -0.03586 -0.31563 -0.04488 C -0.32361 -0.05367 -0.33576 -0.06362 -0.34219 -0.07542 C -0.34497 -0.08051 -0.34913 -0.09138 -0.34913 -0.09138 C -0.35365 -0.11474 -0.35486 -0.14597 -0.33976 -0.16216 C -0.32656 -0.1964 -0.30052 -0.20102 -0.27569 -0.21351 C -0.26024 -0.22161 -0.24774 -0.22901 -0.23125 -0.23271 C -0.21007 -0.2422 -0.18958 -0.24613 -0.16736 -0.25029 C -0.14844 -0.24914 -0.12986 -0.25191 -0.11563 -0.23271 C -0.11059 -0.22601 -0.10538 -0.2193 -0.10122 -0.2119 C -0.09722 -0.20519 -0.09028 -0.19108 -0.09028 -0.19108 C -0.08559 -0.17141 -0.08194 -0.15383 -0.08073 -0.13325 C -0.08177 -0.11289 -0.08177 -0.0923 -0.0842 -0.07218 C -0.08542 -0.06408 -0.10295 -0.05205 -0.10694 -0.04974 C -0.13264 -0.03493 -0.16441 -0.03794 -0.19149 -0.03517 C -0.23472 -0.03563 -0.2783 -0.03424 -0.3217 -0.03679 C -0.32378 -0.03702 -0.32517 -0.04049 -0.32535 -0.04326 C -0.32604 -0.05645 -0.32413 -0.09832 -0.3217 -0.11543 C -0.31701 -0.14759 -0.29774 -0.1617 -0.28194 -0.18298 C -0.27049 -0.19825 -0.26493 -0.21259 -0.24809 -0.21513 C -0.23229 -0.22254 -0.21927 -0.22531 -0.20226 -0.22786 C -0.18906 -0.22739 -0.16788 -0.22971 -0.15295 -0.223 C -0.13212 -0.21398 -0.11806 -0.19362 -0.10226 -0.17488 C -0.08576 -0.15499 -0.06979 -0.13278 -0.05295 -0.11382 C -0.04948 -0.10526 -0.04809 -0.09762 -0.04688 -0.08814 C -0.0474 -0.08166 -0.04618 -0.07403 -0.04913 -0.06894 C -0.06753 -0.03933 -0.10139 -0.04974 -0.12743 -0.0465 C -0.16493 -0.05113 -0.17049 -0.05136 -0.19757 -0.06084 C -0.2099 -0.07264 -0.21962 -0.07935 -0.23247 -0.08976 C -0.24115 -0.10711 -0.22604 -0.0775 -0.23958 -0.10109 C -0.24236 -0.10572 -0.24705 -0.11543 -0.24705 -0.11543 C -0.24861 -0.12237 -0.24965 -0.12931 -0.25052 -0.13648 C -0.24983 -0.14921 -0.25122 -0.16286 -0.24809 -0.17488 C -0.24531 -0.1846 -0.23819 -0.18969 -0.23247 -0.19408 C -0.21858 -0.20449 -0.21563 -0.20519 -0.19878 -0.20704 C -0.1474 -0.22647 -0.09392 -0.20796 -0.04201 -0.2038 C -0.0342 -0.20218 -0.02587 -0.20056 -0.01806 -0.19894 C -0.01233 -0.19778 -0.00122 -0.1957 -0.00122 -0.1957 C 0.00312 -0.19339 0.00833 -0.1927 0.01215 -0.18946 C 0.01406 -0.18784 0.01493 -0.1846 0.01684 -0.18298 C 0.0184 -0.18182 0.02031 -0.18206 0.0217 -0.18136 C 0.02708 -0.17882 0.03247 -0.17512 0.03733 -0.17165 C 0.04097 -0.16494 0.04444 -0.16309 0.04948 -0.15892 C 0.0533 -0.15568 0.05729 -0.15013 0.06024 -0.14597 C 0.06441 -0.14065 0.06944 -0.13325 0.0724 -0.12677 C 0.07604 -0.11914 0.07622 -0.11497 0.0809 -0.10757 C 0.08559 -0.0886 0.09444 -0.0738 0.10139 -0.05622 C 0.10417 -0.03308 0.09965 -0.05668 0.10625 -0.04164 C 0.10729 -0.03864 0.10747 -0.03517 0.10868 -0.03216 C 0.11302 -0.02082 0.1158 -0.01088 0.11806 0.00161 C 0.11944 0.00878 0.11892 0.02313 0.12413 0.02729 C 0.12969 0.03192 0.13594 0.03215 0.14219 0.03215 " pathEditMode="relative" ptsTypes="fffffffffffffffffffffffffffffffffffffffffffffffffffffffffffffffffffffffffffffffffffffffffffffffffffffffffffffffffffffffffffffffA">
                                      <p:cBhvr>
                                        <p:cTn id="13"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26000" dist="26000" dir="14500000" algn="tl" rotWithShape="0">
                    <a:srgbClr val="000000">
                      <a:alpha val="40000"/>
                    </a:srgbClr>
                  </a:outerShdw>
                  <a:reflection stA="50000" endPos="75000" dist="12700" dir="5400000" sy="-100000" algn="bl" rotWithShape="0"/>
                </a:effectLst>
              </a:rPr>
              <a:t>Mass Movement</a:t>
            </a:r>
            <a:endParaRPr lang="en-US" dirty="0">
              <a:effectLst>
                <a:outerShdw blurRad="26000" dist="26000" dir="14500000" algn="tl" rotWithShape="0">
                  <a:srgbClr val="000000">
                    <a:alpha val="40000"/>
                  </a:srgbClr>
                </a:outerShdw>
                <a:reflection stA="50000" endPos="75000" dist="12700" dir="5400000" sy="-100000" algn="bl" rotWithShape="0"/>
              </a:effectLst>
            </a:endParaRPr>
          </a:p>
        </p:txBody>
      </p:sp>
      <p:sp>
        <p:nvSpPr>
          <p:cNvPr id="3" name="Content Placeholder 2"/>
          <p:cNvSpPr>
            <a:spLocks noGrp="1"/>
          </p:cNvSpPr>
          <p:nvPr>
            <p:ph idx="1"/>
          </p:nvPr>
        </p:nvSpPr>
        <p:spPr/>
        <p:txBody>
          <a:bodyPr>
            <a:normAutofit/>
          </a:bodyPr>
          <a:lstStyle/>
          <a:p>
            <a:r>
              <a:rPr lang="en-US" dirty="0" smtClean="0"/>
              <a:t>Antarctica is Earth's largest reservoir of fresh water.</a:t>
            </a:r>
          </a:p>
          <a:p>
            <a:r>
              <a:rPr lang="en-US" dirty="0" smtClean="0"/>
              <a:t>Mass Movement is said to be the reason of way the iceberg was there when the Titanic sank. 	</a:t>
            </a:r>
          </a:p>
          <a:p>
            <a:endParaRPr lang="en-US"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100"/>
                            </p:stCondLst>
                            <p:childTnLst>
                              <p:par>
                                <p:cTn id="12" presetID="8" presetClass="emph" presetSubtype="0" fill="hold" grpId="0" nodeType="afterEffect">
                                  <p:stCondLst>
                                    <p:cond delay="0"/>
                                  </p:stCondLst>
                                  <p:iterate type="lt">
                                    <p:tmPct val="0"/>
                                  </p:iterate>
                                  <p:childTnLst>
                                    <p:animRot by="21600000">
                                      <p:cBhvr>
                                        <p:cTn id="13" dur="2000" fill="hold"/>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8" presetClass="exit" presetSubtype="0" accel="50000" fill="hold" grpId="2" nodeType="clickEffect">
                                  <p:stCondLst>
                                    <p:cond delay="0"/>
                                  </p:stCondLst>
                                  <p:iterate type="lt">
                                    <p:tmPct val="50000"/>
                                  </p:iterate>
                                  <p:childTnLst>
                                    <p:anim calcmode="lin" valueType="num">
                                      <p:cBhvr>
                                        <p:cTn id="17" dur="1000">
                                          <p:stCondLst>
                                            <p:cond delay="0"/>
                                          </p:stCondLst>
                                        </p:cTn>
                                        <p:tgtEl>
                                          <p:spTgt spid="2"/>
                                        </p:tgtEl>
                                        <p:attrNameLst>
                                          <p:attrName>style.rotation</p:attrName>
                                        </p:attrNameLst>
                                      </p:cBhvr>
                                      <p:tavLst>
                                        <p:tav tm="0">
                                          <p:val>
                                            <p:fltVal val="0"/>
                                          </p:val>
                                        </p:tav>
                                        <p:tav tm="100000">
                                          <p:val>
                                            <p:fltVal val="45"/>
                                          </p:val>
                                        </p:tav>
                                      </p:tavLst>
                                    </p:anim>
                                    <p:anim calcmode="lin" valueType="num">
                                      <p:cBhvr>
                                        <p:cTn id="18" dur="1000">
                                          <p:stCondLst>
                                            <p:cond delay="0"/>
                                          </p:stCondLst>
                                        </p:cTn>
                                        <p:tgtEl>
                                          <p:spTgt spid="2"/>
                                        </p:tgtEl>
                                        <p:attrNameLst>
                                          <p:attrName>ppt_y</p:attrName>
                                        </p:attrNameLst>
                                      </p:cBhvr>
                                      <p:tavLst>
                                        <p:tav tm="0">
                                          <p:val>
                                            <p:strVal val="ppt_y"/>
                                          </p:val>
                                        </p:tav>
                                        <p:tav tm="100000">
                                          <p:val>
                                            <p:strVal val="ppt_y+1"/>
                                          </p:val>
                                        </p:tav>
                                      </p:tavLst>
                                    </p:anim>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Melting of Ice</a:t>
            </a:r>
            <a:endParaRPr lang="en-US"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normAutofit/>
          </a:bodyPr>
          <a:lstStyle/>
          <a:p>
            <a:r>
              <a:rPr lang="en-US" sz="1800" dirty="0" smtClean="0"/>
              <a:t>The Earth's ice cover acts as a protective mirror, reflecting a large share of the sun's heat back into space and keeping the planet cool. Loss of the ice would not only affect the global climate, but would also raise sea levels and spark regional flooding, damaging property and endangering lives. Large-scale melting would also threaten key water supplies as well as alter the habitats of many of the world's plant and animal species.</a:t>
            </a:r>
            <a:endParaRPr lang="en-US" sz="1800"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grpId="2" nodeType="clickEffect">
                                  <p:stCondLst>
                                    <p:cond delay="0"/>
                                  </p:stCondLst>
                                  <p:iterate type="lt">
                                    <p:tmPct val="0"/>
                                  </p:iterate>
                                  <p:childTnLst>
                                    <p:anim calcmode="lin" valueType="num">
                                      <p:cBhvr>
                                        <p:cTn id="12" dur="1000"/>
                                        <p:tgtEl>
                                          <p:spTgt spid="2"/>
                                        </p:tgtEl>
                                        <p:attrNameLst>
                                          <p:attrName>ppt_w</p:attrName>
                                        </p:attrNameLst>
                                      </p:cBhvr>
                                      <p:tavLst>
                                        <p:tav tm="0">
                                          <p:val>
                                            <p:strVal val="ppt_w"/>
                                          </p:val>
                                        </p:tav>
                                        <p:tav tm="100000">
                                          <p:val>
                                            <p:strVal val="ppt_w*0.70"/>
                                          </p:val>
                                        </p:tav>
                                      </p:tavLst>
                                    </p:anim>
                                    <p:anim calcmode="lin" valueType="num">
                                      <p:cBhvr>
                                        <p:cTn id="13" dur="1000"/>
                                        <p:tgtEl>
                                          <p:spTgt spid="2"/>
                                        </p:tgtEl>
                                        <p:attrNameLst>
                                          <p:attrName>ppt_h</p:attrName>
                                        </p:attrNameLst>
                                      </p:cBhvr>
                                      <p:tavLst>
                                        <p:tav tm="0">
                                          <p:val>
                                            <p:strVal val="ppt_h"/>
                                          </p:val>
                                        </p:tav>
                                        <p:tav tm="100000">
                                          <p:val>
                                            <p:strVal val="ppt_h"/>
                                          </p:val>
                                        </p:tav>
                                      </p:tavLst>
                                    </p:anim>
                                    <p:animEffect transition="out" filter="fade">
                                      <p:cBhvr>
                                        <p:cTn id="14" dur="1000"/>
                                        <p:tgtEl>
                                          <p:spTgt spid="2"/>
                                        </p:tgtEl>
                                      </p:cBhvr>
                                    </p:animEffect>
                                    <p:set>
                                      <p:cBhvr>
                                        <p:cTn id="15"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Sprintt Learning</a:t>
            </a:r>
            <a:endParaRPr lang="en-US" sz="4400" dirty="0"/>
          </a:p>
        </p:txBody>
      </p:sp>
      <p:pic>
        <p:nvPicPr>
          <p:cNvPr id="4" name="Content Placeholder 3" descr="pictures for power point 001.jpg"/>
          <p:cNvPicPr>
            <a:picLocks noGrp="1" noChangeAspect="1"/>
          </p:cNvPicPr>
          <p:nvPr>
            <p:ph idx="1"/>
          </p:nvPr>
        </p:nvPicPr>
        <p:blipFill>
          <a:blip r:embed="rId2" cstate="print"/>
          <a:stretch>
            <a:fillRect/>
          </a:stretch>
        </p:blipFill>
        <p:spPr>
          <a:xfrm>
            <a:off x="228600" y="3200400"/>
            <a:ext cx="4251960" cy="3188970"/>
          </a:xfrm>
        </p:spPr>
      </p:pic>
      <p:sp>
        <p:nvSpPr>
          <p:cNvPr id="5" name="TextBox 4"/>
          <p:cNvSpPr txBox="1"/>
          <p:nvPr/>
        </p:nvSpPr>
        <p:spPr>
          <a:xfrm>
            <a:off x="5334000" y="2286000"/>
            <a:ext cx="3429000" cy="369332"/>
          </a:xfrm>
          <a:prstGeom prst="rect">
            <a:avLst/>
          </a:prstGeom>
          <a:noFill/>
        </p:spPr>
        <p:txBody>
          <a:bodyPr wrap="square" rtlCol="0">
            <a:spAutoFit/>
          </a:bodyPr>
          <a:lstStyle/>
          <a:p>
            <a:endParaRPr lang="en-US"/>
          </a:p>
        </p:txBody>
      </p:sp>
      <p:sp>
        <p:nvSpPr>
          <p:cNvPr id="6" name="TextBox 5"/>
          <p:cNvSpPr txBox="1"/>
          <p:nvPr/>
        </p:nvSpPr>
        <p:spPr>
          <a:xfrm>
            <a:off x="4953000" y="2133600"/>
            <a:ext cx="3581400" cy="4524316"/>
          </a:xfrm>
          <a:prstGeom prst="rect">
            <a:avLst/>
          </a:prstGeom>
          <a:noFill/>
        </p:spPr>
        <p:txBody>
          <a:bodyPr wrap="square" rtlCol="0">
            <a:spAutoFit/>
          </a:bodyPr>
          <a:lstStyle/>
          <a:p>
            <a:r>
              <a:rPr lang="en-US" dirty="0" smtClean="0"/>
              <a:t>During </a:t>
            </a:r>
            <a:r>
              <a:rPr lang="en-US" dirty="0" err="1" smtClean="0"/>
              <a:t>Sprintt</a:t>
            </a:r>
            <a:r>
              <a:rPr lang="en-US" dirty="0" smtClean="0"/>
              <a:t> we learned many interesting things.  We learned about frozen water.  In frozen water we did an experiment with sea ice and ice on land.  We also spent a few class times learning about how the Titanic sank because of a ice movement.  We next learned about frozen land.  We did an experiment with permafrost.  After we finish frozen land we will learn about frozen food.  While learning we will be working on our finial research projects. </a:t>
            </a:r>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910" fill="hold">
                                          <p:stCondLst>
                                            <p:cond delay="0"/>
                                          </p:stCondLst>
                                        </p:cTn>
                                        <p:tgtEl>
                                          <p:spTgt spid="4"/>
                                        </p:tgtEl>
                                        <p:attrNameLst>
                                          <p:attrName>style.rotation</p:attrName>
                                        </p:attrNameLst>
                                      </p:cBhvr>
                                      <p:to>
                                        <p:strVal val="-45.0"/>
                                      </p:to>
                                    </p:set>
                                    <p:anim calcmode="lin" valueType="num">
                                      <p:cBhvr>
                                        <p:cTn id="8" dur="910" fill="hold">
                                          <p:stCondLst>
                                            <p:cond delay="910"/>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grpId="1" nodeType="clickEffect">
                                  <p:stCondLst>
                                    <p:cond delay="0"/>
                                  </p:stCondLst>
                                  <p:childTnLst>
                                    <p:anim calcmode="lin" valueType="num">
                                      <p:cBhvr>
                                        <p:cTn id="20" dur="1000"/>
                                        <p:tgtEl>
                                          <p:spTgt spid="2"/>
                                        </p:tgtEl>
                                        <p:attrNameLst>
                                          <p:attrName>ppt_x</p:attrName>
                                        </p:attrNameLst>
                                      </p:cBhvr>
                                      <p:tavLst>
                                        <p:tav tm="0">
                                          <p:val>
                                            <p:strVal val="ppt_x"/>
                                          </p:val>
                                        </p:tav>
                                        <p:tav tm="100000">
                                          <p:val>
                                            <p:strVal val="ppt_x-.2"/>
                                          </p:val>
                                        </p:tav>
                                      </p:tavLst>
                                    </p:anim>
                                    <p:anim calcmode="lin" valueType="num">
                                      <p:cBhvr>
                                        <p:cTn id="21" dur="1000"/>
                                        <p:tgtEl>
                                          <p:spTgt spid="2"/>
                                        </p:tgtEl>
                                        <p:attrNameLst>
                                          <p:attrName>ppt_y</p:attrName>
                                        </p:attrNameLst>
                                      </p:cBhvr>
                                      <p:tavLst>
                                        <p:tav tm="0">
                                          <p:val>
                                            <p:strVal val="ppt_y"/>
                                          </p:val>
                                        </p:tav>
                                        <p:tav tm="100000">
                                          <p:val>
                                            <p:strVal val="ppt_y"/>
                                          </p:val>
                                        </p:tav>
                                      </p:tavLst>
                                    </p:anim>
                                    <p:animEffect transition="out" filter="fade">
                                      <p:cBhvr>
                                        <p:cTn id="22" dur="1000"/>
                                        <p:tgtEl>
                                          <p:spTgt spid="2"/>
                                        </p:tgtEl>
                                      </p:cBhvr>
                                    </p:animEffect>
                                    <p:set>
                                      <p:cBhvr>
                                        <p:cTn id="2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End~</a:t>
            </a:r>
            <a:endParaRPr lang="en-US" dirty="0"/>
          </a:p>
        </p:txBody>
      </p:sp>
      <p:sp>
        <p:nvSpPr>
          <p:cNvPr id="3" name="Content Placeholder 2"/>
          <p:cNvSpPr>
            <a:spLocks noGrp="1"/>
          </p:cNvSpPr>
          <p:nvPr>
            <p:ph idx="1"/>
          </p:nvPr>
        </p:nvSpPr>
        <p:spPr/>
        <p:txBody>
          <a:bodyPr>
            <a:normAutofit/>
          </a:bodyPr>
          <a:lstStyle/>
          <a:p>
            <a:pPr>
              <a:buNone/>
            </a:pPr>
            <a:r>
              <a:rPr lang="en-US" sz="9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adley Hand ITC" pitchFamily="66" charset="0"/>
              </a:rPr>
              <a:t>Sprintt</a:t>
            </a: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adley Hand ITC" pitchFamily="66" charset="0"/>
              </a:rPr>
              <a:t>!!!</a:t>
            </a:r>
            <a:endParaRPr lang="en-US" sz="9600" dirty="0">
              <a:latin typeface="Bradley Hand ITC" pitchFamily="66" charset="0"/>
            </a:endParaRPr>
          </a:p>
        </p:txBody>
      </p:sp>
      <p:sp>
        <p:nvSpPr>
          <p:cNvPr id="4" name="TextBox 3"/>
          <p:cNvSpPr txBox="1"/>
          <p:nvPr/>
        </p:nvSpPr>
        <p:spPr>
          <a:xfrm>
            <a:off x="0" y="6629400"/>
            <a:ext cx="6096000" cy="246221"/>
          </a:xfrm>
          <a:prstGeom prst="rect">
            <a:avLst/>
          </a:prstGeom>
          <a:noFill/>
        </p:spPr>
        <p:txBody>
          <a:bodyPr wrap="square" rtlCol="0">
            <a:spAutoFit/>
          </a:bodyPr>
          <a:lstStyle/>
          <a:p>
            <a:r>
              <a:rPr lang="en-US" sz="1000" dirty="0" smtClean="0"/>
              <a:t>Music from  </a:t>
            </a:r>
            <a:r>
              <a:rPr lang="en-US" sz="1000" dirty="0" smtClean="0">
                <a:hlinkClick r:id="rId2"/>
              </a:rPr>
              <a:t>www.mp3rocket.com</a:t>
            </a:r>
            <a:r>
              <a:rPr lang="en-US" sz="1000" dirty="0" smtClean="0"/>
              <a:t>  </a:t>
            </a:r>
            <a:endParaRPr lang="en-US" sz="1000" dirty="0"/>
          </a:p>
        </p:txBody>
      </p:sp>
      <p:pic>
        <p:nvPicPr>
          <p:cNvPr id="1026" name="Picture 2" descr="E:\Sprtintt\peng1.gif"/>
          <p:cNvPicPr>
            <a:picLocks noChangeAspect="1" noChangeArrowheads="1" noCrop="1"/>
          </p:cNvPicPr>
          <p:nvPr/>
        </p:nvPicPr>
        <p:blipFill>
          <a:blip r:embed="rId3" cstate="print"/>
          <a:srcRect/>
          <a:stretch>
            <a:fillRect/>
          </a:stretch>
        </p:blipFill>
        <p:spPr bwMode="auto">
          <a:xfrm>
            <a:off x="1219200" y="2971800"/>
            <a:ext cx="1942088" cy="1371600"/>
          </a:xfrm>
          <a:prstGeom prst="rect">
            <a:avLst/>
          </a:prstGeom>
          <a:noFill/>
        </p:spPr>
      </p:pic>
      <p:pic>
        <p:nvPicPr>
          <p:cNvPr id="1027" name="Picture 3" descr="E:\Sprtintt\peng2.gif"/>
          <p:cNvPicPr>
            <a:picLocks noChangeAspect="1" noChangeArrowheads="1" noCrop="1"/>
          </p:cNvPicPr>
          <p:nvPr/>
        </p:nvPicPr>
        <p:blipFill>
          <a:blip r:embed="rId4" cstate="print"/>
          <a:srcRect/>
          <a:stretch>
            <a:fillRect/>
          </a:stretch>
        </p:blipFill>
        <p:spPr bwMode="auto">
          <a:xfrm>
            <a:off x="3733800" y="2971800"/>
            <a:ext cx="1524000" cy="1524000"/>
          </a:xfrm>
          <a:prstGeom prst="rect">
            <a:avLst/>
          </a:prstGeom>
          <a:noFill/>
        </p:spPr>
      </p:pic>
      <p:pic>
        <p:nvPicPr>
          <p:cNvPr id="1028" name="Picture 4" descr="E:\Sprtintt\peng3.gif"/>
          <p:cNvPicPr>
            <a:picLocks noChangeAspect="1" noChangeArrowheads="1" noCrop="1"/>
          </p:cNvPicPr>
          <p:nvPr/>
        </p:nvPicPr>
        <p:blipFill>
          <a:blip r:embed="rId5" cstate="print"/>
          <a:srcRect/>
          <a:stretch>
            <a:fillRect/>
          </a:stretch>
        </p:blipFill>
        <p:spPr bwMode="auto">
          <a:xfrm>
            <a:off x="5867400" y="3200400"/>
            <a:ext cx="1295400" cy="1243584"/>
          </a:xfrm>
          <a:prstGeom prst="rect">
            <a:avLst/>
          </a:prstGeom>
          <a:noFill/>
        </p:spPr>
      </p:pic>
      <p:pic>
        <p:nvPicPr>
          <p:cNvPr id="1029" name="Picture 5" descr="E:\Sprtintt\peng4.gif"/>
          <p:cNvPicPr>
            <a:picLocks noChangeAspect="1" noChangeArrowheads="1" noCrop="1"/>
          </p:cNvPicPr>
          <p:nvPr/>
        </p:nvPicPr>
        <p:blipFill>
          <a:blip r:embed="rId6" cstate="print"/>
          <a:srcRect/>
          <a:stretch>
            <a:fillRect/>
          </a:stretch>
        </p:blipFill>
        <p:spPr bwMode="auto">
          <a:xfrm>
            <a:off x="1752600" y="4953000"/>
            <a:ext cx="1524000" cy="1390650"/>
          </a:xfrm>
          <a:prstGeom prst="rect">
            <a:avLst/>
          </a:prstGeom>
          <a:noFill/>
        </p:spPr>
      </p:pic>
      <p:pic>
        <p:nvPicPr>
          <p:cNvPr id="1030" name="Picture 6" descr="E:\Sprtintt\peng5.gif"/>
          <p:cNvPicPr>
            <a:picLocks noChangeAspect="1" noChangeArrowheads="1" noCrop="1"/>
          </p:cNvPicPr>
          <p:nvPr/>
        </p:nvPicPr>
        <p:blipFill>
          <a:blip r:embed="rId7" cstate="print"/>
          <a:srcRect/>
          <a:stretch>
            <a:fillRect/>
          </a:stretch>
        </p:blipFill>
        <p:spPr bwMode="auto">
          <a:xfrm>
            <a:off x="3886200" y="5029200"/>
            <a:ext cx="1524000" cy="1143000"/>
          </a:xfrm>
          <a:prstGeom prst="rect">
            <a:avLst/>
          </a:prstGeom>
          <a:noFill/>
        </p:spPr>
      </p:pic>
      <p:pic>
        <p:nvPicPr>
          <p:cNvPr id="1031" name="Picture 7" descr="E:\Sprtintt\peng6.gif"/>
          <p:cNvPicPr>
            <a:picLocks noChangeAspect="1" noChangeArrowheads="1" noCrop="1"/>
          </p:cNvPicPr>
          <p:nvPr/>
        </p:nvPicPr>
        <p:blipFill>
          <a:blip r:embed="rId8" cstate="print"/>
          <a:srcRect/>
          <a:stretch>
            <a:fillRect/>
          </a:stretch>
        </p:blipFill>
        <p:spPr bwMode="auto">
          <a:xfrm>
            <a:off x="5867400" y="4953000"/>
            <a:ext cx="16256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grpId="1" nodeType="afterEffect">
                                  <p:stCondLst>
                                    <p:cond delay="0"/>
                                  </p:stCondLst>
                                  <p:childTnLst>
                                    <p:animRot by="21600000">
                                      <p:cBhvr>
                                        <p:cTn id="11" dur="2000" fill="hold"/>
                                        <p:tgtEl>
                                          <p:spTgt spid="2"/>
                                        </p:tgtEl>
                                        <p:attrNameLst>
                                          <p:attrName>r</p:attrName>
                                        </p:attrNameLst>
                                      </p:cBhvr>
                                    </p:animRot>
                                  </p:childTnLst>
                                </p:cTn>
                              </p:par>
                            </p:childTnLst>
                          </p:cTn>
                        </p:par>
                        <p:par>
                          <p:cTn id="12" fill="hold">
                            <p:stCondLst>
                              <p:cond delay="2500"/>
                            </p:stCondLst>
                            <p:childTnLst>
                              <p:par>
                                <p:cTn id="13" presetID="53"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2000" fill="hold"/>
                                        <p:tgtEl>
                                          <p:spTgt spid="1026"/>
                                        </p:tgtEl>
                                        <p:attrNameLst>
                                          <p:attrName>ppt_w</p:attrName>
                                        </p:attrNameLst>
                                      </p:cBhvr>
                                      <p:tavLst>
                                        <p:tav tm="0">
                                          <p:val>
                                            <p:fltVal val="0"/>
                                          </p:val>
                                        </p:tav>
                                        <p:tav tm="100000">
                                          <p:val>
                                            <p:strVal val="#ppt_w"/>
                                          </p:val>
                                        </p:tav>
                                      </p:tavLst>
                                    </p:anim>
                                    <p:anim calcmode="lin" valueType="num">
                                      <p:cBhvr>
                                        <p:cTn id="16" dur="2000" fill="hold"/>
                                        <p:tgtEl>
                                          <p:spTgt spid="1026"/>
                                        </p:tgtEl>
                                        <p:attrNameLst>
                                          <p:attrName>ppt_h</p:attrName>
                                        </p:attrNameLst>
                                      </p:cBhvr>
                                      <p:tavLst>
                                        <p:tav tm="0">
                                          <p:val>
                                            <p:fltVal val="0"/>
                                          </p:val>
                                        </p:tav>
                                        <p:tav tm="100000">
                                          <p:val>
                                            <p:strVal val="#ppt_h"/>
                                          </p:val>
                                        </p:tav>
                                      </p:tavLst>
                                    </p:anim>
                                    <p:animEffect transition="in" filter="fade">
                                      <p:cBhvr>
                                        <p:cTn id="17" dur="2000"/>
                                        <p:tgtEl>
                                          <p:spTgt spid="1026"/>
                                        </p:tgtEl>
                                      </p:cBhvr>
                                    </p:animEffect>
                                  </p:childTnLst>
                                </p:cTn>
                              </p:par>
                            </p:childTnLst>
                          </p:cTn>
                        </p:par>
                        <p:par>
                          <p:cTn id="18" fill="hold">
                            <p:stCondLst>
                              <p:cond delay="4500"/>
                            </p:stCondLst>
                            <p:childTnLst>
                              <p:par>
                                <p:cTn id="19" presetID="53"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2000" fill="hold"/>
                                        <p:tgtEl>
                                          <p:spTgt spid="1027"/>
                                        </p:tgtEl>
                                        <p:attrNameLst>
                                          <p:attrName>ppt_w</p:attrName>
                                        </p:attrNameLst>
                                      </p:cBhvr>
                                      <p:tavLst>
                                        <p:tav tm="0">
                                          <p:val>
                                            <p:fltVal val="0"/>
                                          </p:val>
                                        </p:tav>
                                        <p:tav tm="100000">
                                          <p:val>
                                            <p:strVal val="#ppt_w"/>
                                          </p:val>
                                        </p:tav>
                                      </p:tavLst>
                                    </p:anim>
                                    <p:anim calcmode="lin" valueType="num">
                                      <p:cBhvr>
                                        <p:cTn id="22" dur="2000" fill="hold"/>
                                        <p:tgtEl>
                                          <p:spTgt spid="1027"/>
                                        </p:tgtEl>
                                        <p:attrNameLst>
                                          <p:attrName>ppt_h</p:attrName>
                                        </p:attrNameLst>
                                      </p:cBhvr>
                                      <p:tavLst>
                                        <p:tav tm="0">
                                          <p:val>
                                            <p:fltVal val="0"/>
                                          </p:val>
                                        </p:tav>
                                        <p:tav tm="100000">
                                          <p:val>
                                            <p:strVal val="#ppt_h"/>
                                          </p:val>
                                        </p:tav>
                                      </p:tavLst>
                                    </p:anim>
                                    <p:animEffect transition="in" filter="fade">
                                      <p:cBhvr>
                                        <p:cTn id="23" dur="2000"/>
                                        <p:tgtEl>
                                          <p:spTgt spid="1027"/>
                                        </p:tgtEl>
                                      </p:cBhvr>
                                    </p:animEffect>
                                  </p:childTnLst>
                                </p:cTn>
                              </p:par>
                            </p:childTnLst>
                          </p:cTn>
                        </p:par>
                        <p:par>
                          <p:cTn id="24" fill="hold">
                            <p:stCondLst>
                              <p:cond delay="6500"/>
                            </p:stCondLst>
                            <p:childTnLst>
                              <p:par>
                                <p:cTn id="25" presetID="53" presetClass="entr" presetSubtype="0" fill="hold" nodeType="after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2000" fill="hold"/>
                                        <p:tgtEl>
                                          <p:spTgt spid="1028"/>
                                        </p:tgtEl>
                                        <p:attrNameLst>
                                          <p:attrName>ppt_w</p:attrName>
                                        </p:attrNameLst>
                                      </p:cBhvr>
                                      <p:tavLst>
                                        <p:tav tm="0">
                                          <p:val>
                                            <p:fltVal val="0"/>
                                          </p:val>
                                        </p:tav>
                                        <p:tav tm="100000">
                                          <p:val>
                                            <p:strVal val="#ppt_w"/>
                                          </p:val>
                                        </p:tav>
                                      </p:tavLst>
                                    </p:anim>
                                    <p:anim calcmode="lin" valueType="num">
                                      <p:cBhvr>
                                        <p:cTn id="28" dur="2000" fill="hold"/>
                                        <p:tgtEl>
                                          <p:spTgt spid="1028"/>
                                        </p:tgtEl>
                                        <p:attrNameLst>
                                          <p:attrName>ppt_h</p:attrName>
                                        </p:attrNameLst>
                                      </p:cBhvr>
                                      <p:tavLst>
                                        <p:tav tm="0">
                                          <p:val>
                                            <p:fltVal val="0"/>
                                          </p:val>
                                        </p:tav>
                                        <p:tav tm="100000">
                                          <p:val>
                                            <p:strVal val="#ppt_h"/>
                                          </p:val>
                                        </p:tav>
                                      </p:tavLst>
                                    </p:anim>
                                    <p:animEffect transition="in" filter="fade">
                                      <p:cBhvr>
                                        <p:cTn id="29" dur="2000"/>
                                        <p:tgtEl>
                                          <p:spTgt spid="1028"/>
                                        </p:tgtEl>
                                      </p:cBhvr>
                                    </p:animEffect>
                                  </p:childTnLst>
                                </p:cTn>
                              </p:par>
                            </p:childTnLst>
                          </p:cTn>
                        </p:par>
                        <p:par>
                          <p:cTn id="30" fill="hold">
                            <p:stCondLst>
                              <p:cond delay="8500"/>
                            </p:stCondLst>
                            <p:childTnLst>
                              <p:par>
                                <p:cTn id="31" presetID="53" presetClass="entr" presetSubtype="0" fill="hold"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2000" fill="hold"/>
                                        <p:tgtEl>
                                          <p:spTgt spid="1029"/>
                                        </p:tgtEl>
                                        <p:attrNameLst>
                                          <p:attrName>ppt_w</p:attrName>
                                        </p:attrNameLst>
                                      </p:cBhvr>
                                      <p:tavLst>
                                        <p:tav tm="0">
                                          <p:val>
                                            <p:fltVal val="0"/>
                                          </p:val>
                                        </p:tav>
                                        <p:tav tm="100000">
                                          <p:val>
                                            <p:strVal val="#ppt_w"/>
                                          </p:val>
                                        </p:tav>
                                      </p:tavLst>
                                    </p:anim>
                                    <p:anim calcmode="lin" valueType="num">
                                      <p:cBhvr>
                                        <p:cTn id="34" dur="2000" fill="hold"/>
                                        <p:tgtEl>
                                          <p:spTgt spid="1029"/>
                                        </p:tgtEl>
                                        <p:attrNameLst>
                                          <p:attrName>ppt_h</p:attrName>
                                        </p:attrNameLst>
                                      </p:cBhvr>
                                      <p:tavLst>
                                        <p:tav tm="0">
                                          <p:val>
                                            <p:fltVal val="0"/>
                                          </p:val>
                                        </p:tav>
                                        <p:tav tm="100000">
                                          <p:val>
                                            <p:strVal val="#ppt_h"/>
                                          </p:val>
                                        </p:tav>
                                      </p:tavLst>
                                    </p:anim>
                                    <p:animEffect transition="in" filter="fade">
                                      <p:cBhvr>
                                        <p:cTn id="35" dur="2000"/>
                                        <p:tgtEl>
                                          <p:spTgt spid="1029"/>
                                        </p:tgtEl>
                                      </p:cBhvr>
                                    </p:animEffect>
                                  </p:childTnLst>
                                </p:cTn>
                              </p:par>
                            </p:childTnLst>
                          </p:cTn>
                        </p:par>
                        <p:par>
                          <p:cTn id="36" fill="hold">
                            <p:stCondLst>
                              <p:cond delay="10500"/>
                            </p:stCondLst>
                            <p:childTnLst>
                              <p:par>
                                <p:cTn id="37" presetID="53" presetClass="entr" presetSubtype="0" fill="hold" nodeType="after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p:cTn id="39" dur="2000" fill="hold"/>
                                        <p:tgtEl>
                                          <p:spTgt spid="1030"/>
                                        </p:tgtEl>
                                        <p:attrNameLst>
                                          <p:attrName>ppt_w</p:attrName>
                                        </p:attrNameLst>
                                      </p:cBhvr>
                                      <p:tavLst>
                                        <p:tav tm="0">
                                          <p:val>
                                            <p:fltVal val="0"/>
                                          </p:val>
                                        </p:tav>
                                        <p:tav tm="100000">
                                          <p:val>
                                            <p:strVal val="#ppt_w"/>
                                          </p:val>
                                        </p:tav>
                                      </p:tavLst>
                                    </p:anim>
                                    <p:anim calcmode="lin" valueType="num">
                                      <p:cBhvr>
                                        <p:cTn id="40" dur="2000" fill="hold"/>
                                        <p:tgtEl>
                                          <p:spTgt spid="1030"/>
                                        </p:tgtEl>
                                        <p:attrNameLst>
                                          <p:attrName>ppt_h</p:attrName>
                                        </p:attrNameLst>
                                      </p:cBhvr>
                                      <p:tavLst>
                                        <p:tav tm="0">
                                          <p:val>
                                            <p:fltVal val="0"/>
                                          </p:val>
                                        </p:tav>
                                        <p:tav tm="100000">
                                          <p:val>
                                            <p:strVal val="#ppt_h"/>
                                          </p:val>
                                        </p:tav>
                                      </p:tavLst>
                                    </p:anim>
                                    <p:animEffect transition="in" filter="fade">
                                      <p:cBhvr>
                                        <p:cTn id="41" dur="2000"/>
                                        <p:tgtEl>
                                          <p:spTgt spid="1030"/>
                                        </p:tgtEl>
                                      </p:cBhvr>
                                    </p:animEffect>
                                  </p:childTnLst>
                                </p:cTn>
                              </p:par>
                            </p:childTnLst>
                          </p:cTn>
                        </p:par>
                        <p:par>
                          <p:cTn id="42" fill="hold">
                            <p:stCondLst>
                              <p:cond delay="12500"/>
                            </p:stCondLst>
                            <p:childTnLst>
                              <p:par>
                                <p:cTn id="43" presetID="53" presetClass="entr" presetSubtype="0" fill="hold" nodeType="afterEffect">
                                  <p:stCondLst>
                                    <p:cond delay="0"/>
                                  </p:stCondLst>
                                  <p:childTnLst>
                                    <p:set>
                                      <p:cBhvr>
                                        <p:cTn id="44" dur="1" fill="hold">
                                          <p:stCondLst>
                                            <p:cond delay="0"/>
                                          </p:stCondLst>
                                        </p:cTn>
                                        <p:tgtEl>
                                          <p:spTgt spid="1031"/>
                                        </p:tgtEl>
                                        <p:attrNameLst>
                                          <p:attrName>style.visibility</p:attrName>
                                        </p:attrNameLst>
                                      </p:cBhvr>
                                      <p:to>
                                        <p:strVal val="visible"/>
                                      </p:to>
                                    </p:set>
                                    <p:anim calcmode="lin" valueType="num">
                                      <p:cBhvr>
                                        <p:cTn id="45" dur="2000" fill="hold"/>
                                        <p:tgtEl>
                                          <p:spTgt spid="1031"/>
                                        </p:tgtEl>
                                        <p:attrNameLst>
                                          <p:attrName>ppt_w</p:attrName>
                                        </p:attrNameLst>
                                      </p:cBhvr>
                                      <p:tavLst>
                                        <p:tav tm="0">
                                          <p:val>
                                            <p:fltVal val="0"/>
                                          </p:val>
                                        </p:tav>
                                        <p:tav tm="100000">
                                          <p:val>
                                            <p:strVal val="#ppt_w"/>
                                          </p:val>
                                        </p:tav>
                                      </p:tavLst>
                                    </p:anim>
                                    <p:anim calcmode="lin" valueType="num">
                                      <p:cBhvr>
                                        <p:cTn id="46" dur="2000" fill="hold"/>
                                        <p:tgtEl>
                                          <p:spTgt spid="1031"/>
                                        </p:tgtEl>
                                        <p:attrNameLst>
                                          <p:attrName>ppt_h</p:attrName>
                                        </p:attrNameLst>
                                      </p:cBhvr>
                                      <p:tavLst>
                                        <p:tav tm="0">
                                          <p:val>
                                            <p:fltVal val="0"/>
                                          </p:val>
                                        </p:tav>
                                        <p:tav tm="100000">
                                          <p:val>
                                            <p:strVal val="#ppt_h"/>
                                          </p:val>
                                        </p:tav>
                                      </p:tavLst>
                                    </p:anim>
                                    <p:animEffect transition="in" filter="fade">
                                      <p:cBhvr>
                                        <p:cTn id="47"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Impact on the Earth</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Molecules in the o-zone layer are very fragile</a:t>
            </a:r>
          </a:p>
          <a:p>
            <a:r>
              <a:rPr lang="en-US" sz="2400" dirty="0" smtClean="0"/>
              <a:t>If this action continues, plants will not grow as well on Earth. This will lead to lower food production for animals and the human population.</a:t>
            </a:r>
          </a:p>
          <a:p>
            <a:r>
              <a:rPr lang="en-US" sz="2400" dirty="0" smtClean="0"/>
              <a:t>If this all happened the only things that would be alive are the underwater animals.</a:t>
            </a:r>
          </a:p>
          <a:p>
            <a:r>
              <a:rPr lang="en-US" sz="2400" dirty="0" smtClean="0"/>
              <a:t>Does anyone know why they would only be alive?</a:t>
            </a:r>
          </a:p>
          <a:p>
            <a:r>
              <a:rPr lang="en-US" sz="2400" dirty="0" smtClean="0"/>
              <a:t>The reason the sea animals would only be alive is because it is down far enough where the ultraviolet rays cannot reach them. </a:t>
            </a:r>
          </a:p>
          <a:p>
            <a:r>
              <a:rPr lang="en-US" sz="2400" dirty="0" smtClean="0"/>
              <a:t>There are various conclusions why the o-zone is opening up. One reason why the o-zone is opening up is because human society is polluting the air.</a:t>
            </a:r>
          </a:p>
        </p:txBody>
      </p:sp>
      <p:pic>
        <p:nvPicPr>
          <p:cNvPr id="4098" name="Picture 2" descr="http://ts4.mm.bing.net/images/thumbnail.aspx?q=32977203011&amp;id=9d3eea7e967b6f82fb1f661a2281c40f&amp;index=ch1&amp;url=http%3a%2f%2fgotoknow.org%2ffile%2fyanuprom%2fearth.gif"/>
          <p:cNvPicPr>
            <a:picLocks noChangeAspect="1" noChangeArrowheads="1"/>
          </p:cNvPicPr>
          <p:nvPr/>
        </p:nvPicPr>
        <p:blipFill>
          <a:blip r:embed="rId2" cstate="print"/>
          <a:srcRect/>
          <a:stretch>
            <a:fillRect/>
          </a:stretch>
        </p:blipFill>
        <p:spPr bwMode="auto">
          <a:xfrm>
            <a:off x="0" y="1"/>
            <a:ext cx="1295400" cy="1143000"/>
          </a:xfrm>
          <a:prstGeom prst="rect">
            <a:avLst/>
          </a:prstGeom>
          <a:noFill/>
        </p:spPr>
      </p:pic>
      <p:pic>
        <p:nvPicPr>
          <p:cNvPr id="4100" name="Picture 4" descr="http://ts1.mm.bing.net/images/thumbnail.aspx?q=32993772012&amp;id=55e455841977a708bf47b49801d068d9&amp;index=ch1&amp;url=http%3a%2f%2fstatic.flickr.com%2f91%2f274744188_8ddbccba75.jpg"/>
          <p:cNvPicPr>
            <a:picLocks noChangeAspect="1" noChangeArrowheads="1"/>
          </p:cNvPicPr>
          <p:nvPr/>
        </p:nvPicPr>
        <p:blipFill>
          <a:blip r:embed="rId3" cstate="print"/>
          <a:srcRect/>
          <a:stretch>
            <a:fillRect/>
          </a:stretch>
        </p:blipFill>
        <p:spPr bwMode="auto">
          <a:xfrm>
            <a:off x="7810500" y="1"/>
            <a:ext cx="1333500" cy="1295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Evidence</a:t>
            </a:r>
            <a:endParaRPr lang="en-US" dirty="0"/>
          </a:p>
        </p:txBody>
      </p:sp>
      <p:sp>
        <p:nvSpPr>
          <p:cNvPr id="3" name="Content Placeholder 2"/>
          <p:cNvSpPr>
            <a:spLocks noGrp="1"/>
          </p:cNvSpPr>
          <p:nvPr>
            <p:ph idx="1"/>
          </p:nvPr>
        </p:nvSpPr>
        <p:spPr/>
        <p:txBody>
          <a:bodyPr/>
          <a:lstStyle/>
          <a:p>
            <a:r>
              <a:rPr lang="en-US" dirty="0" smtClean="0"/>
              <a:t>Sea levels rising</a:t>
            </a:r>
          </a:p>
          <a:p>
            <a:r>
              <a:rPr lang="en-US" dirty="0" smtClean="0"/>
              <a:t>Melting glaciers</a:t>
            </a:r>
          </a:p>
          <a:p>
            <a:r>
              <a:rPr lang="en-US" dirty="0" smtClean="0"/>
              <a:t>Changes are affecting plant and animal distribution</a:t>
            </a:r>
          </a:p>
          <a:p>
            <a:r>
              <a:rPr lang="en-US" dirty="0" smtClean="0"/>
              <a:t> Reducing extent of sea ice, especially in the Arctic</a:t>
            </a:r>
          </a:p>
          <a:p>
            <a:r>
              <a:rPr lang="en-US" dirty="0" smtClean="0"/>
              <a:t>Oceans are warming up</a:t>
            </a:r>
          </a:p>
          <a:p>
            <a:r>
              <a:rPr lang="en-US" dirty="0" smtClean="0"/>
              <a:t>Temperature has been on the rise </a:t>
            </a:r>
            <a:endParaRPr lang="en-US" dirty="0"/>
          </a:p>
        </p:txBody>
      </p:sp>
      <p:pic>
        <p:nvPicPr>
          <p:cNvPr id="1026" name="Picture 2" descr="http://www.uwsp.edu/geo/faculty/ritter/images/lithosphere/glacial/Muir8_1899_USGS.jpg"/>
          <p:cNvPicPr>
            <a:picLocks noChangeAspect="1" noChangeArrowheads="1"/>
          </p:cNvPicPr>
          <p:nvPr/>
        </p:nvPicPr>
        <p:blipFill>
          <a:blip r:embed="rId2" cstate="print"/>
          <a:srcRect/>
          <a:stretch>
            <a:fillRect/>
          </a:stretch>
        </p:blipFill>
        <p:spPr bwMode="auto">
          <a:xfrm>
            <a:off x="6248400" y="4038600"/>
            <a:ext cx="2705100" cy="1790701"/>
          </a:xfrm>
          <a:prstGeom prst="rect">
            <a:avLst/>
          </a:prstGeom>
          <a:noFill/>
        </p:spPr>
      </p:pic>
      <p:sp>
        <p:nvSpPr>
          <p:cNvPr id="5" name="Rectangle 4"/>
          <p:cNvSpPr/>
          <p:nvPr/>
        </p:nvSpPr>
        <p:spPr>
          <a:xfrm>
            <a:off x="4572000" y="5943600"/>
            <a:ext cx="4572000" cy="523220"/>
          </a:xfrm>
          <a:prstGeom prst="rect">
            <a:avLst/>
          </a:prstGeom>
        </p:spPr>
        <p:txBody>
          <a:bodyPr wrap="square">
            <a:spAutoFit/>
          </a:bodyPr>
          <a:lstStyle/>
          <a:p>
            <a:r>
              <a:rPr lang="en-US" sz="1400" dirty="0" smtClean="0">
                <a:hlinkClick r:id="rId3"/>
              </a:rPr>
              <a:t>http://www.uwsp.edu/geo/faculty/ritter/geog101/textbook/climate_systems/climate_change.html</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                         A graph of one point of evidence of the Global Warming</a:t>
            </a:r>
            <a:endParaRPr lang="en-US" sz="2000" dirty="0"/>
          </a:p>
        </p:txBody>
      </p:sp>
      <p:pic>
        <p:nvPicPr>
          <p:cNvPr id="4" name="Picture 2" descr="carbon dioxide and temperature"/>
          <p:cNvPicPr>
            <a:picLocks noGrp="1" noChangeAspect="1" noChangeArrowheads="1"/>
          </p:cNvPicPr>
          <p:nvPr>
            <p:ph idx="1"/>
          </p:nvPr>
        </p:nvPicPr>
        <p:blipFill>
          <a:blip r:embed="rId2" cstate="print"/>
          <a:stretch>
            <a:fillRect/>
          </a:stretch>
        </p:blipFill>
        <p:spPr bwMode="auto">
          <a:xfrm>
            <a:off x="2190750" y="1972469"/>
            <a:ext cx="4762500" cy="43148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Hi, my name is Hailey. Here I am looking at the locations where some of the climate change is affecting the animals. For my research I am doing “Biological Impact of Climate Change”. </a:t>
            </a:r>
            <a:endParaRPr lang="en-US" sz="2000" dirty="0"/>
          </a:p>
        </p:txBody>
      </p:sp>
      <p:pic>
        <p:nvPicPr>
          <p:cNvPr id="4" name="Picture 1" descr="P:\Mr. Barone\Sprintt\pictures for power point 003.jpg"/>
          <p:cNvPicPr>
            <a:picLocks noGrp="1" noChangeAspect="1" noChangeArrowheads="1"/>
          </p:cNvPicPr>
          <p:nvPr>
            <p:ph idx="1"/>
          </p:nvPr>
        </p:nvPicPr>
        <p:blipFill>
          <a:blip r:embed="rId2" cstate="print"/>
          <a:stretch>
            <a:fillRect/>
          </a:stretch>
        </p:blipFill>
        <p:spPr bwMode="auto">
          <a:xfrm>
            <a:off x="2809702" y="2404990"/>
            <a:ext cx="3524596" cy="34497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65 0.40879 C -0.65417 0.37383 -0.65486 0.34282 -0.65642 0.30555 C -0.6559 0.22731 -0.65712 0.14907 -0.65469 0.07106 C -0.65451 0.06388 -0.65 0.05833 -0.64826 0.05161 C -0.63854 0.01596 -0.63212 -0.02177 -0.61597 -0.05371 C -0.61545 -0.05163 -0.61597 -0.0463 -0.61441 -0.04723 C -0.61146 -0.04885 -0.61007 -0.05417 -0.60799 -0.05788 C -0.60347 -0.06621 -0.59774 -0.07871 -0.59184 -0.08589 C -0.59149 -0.08635 -0.57187 -0.10718 -0.56788 -0.11181 C -0.55937 -0.12061 -0.54774 -0.122 -0.53854 -0.12894 C -0.52587 -0.13867 -0.51771 -0.15441 -0.50312 -0.15904 C -0.49722 -0.16459 -0.49045 -0.1676 -0.48385 -0.172 C -0.46667 -0.17061 -0.44948 -0.16992 -0.43229 -0.1676 C -0.41996 -0.16598 -0.40746 -0.15579 -0.39514 -0.15487 C -0.37517 -0.15348 -0.35538 -0.15325 -0.33559 -0.15255 C -0.31753 -0.14931 -0.30069 -0.14283 -0.28385 -0.13334 C -0.2783 -0.13033 -0.26771 -0.12246 -0.26771 -0.12246 C -0.26146 -0.12524 -0.25434 -0.12385 -0.24826 -0.12686 C -0.24653 -0.12779 -0.2467 -0.13172 -0.24514 -0.13334 C -0.23958 -0.13936 -0.23108 -0.13635 -0.22413 -0.13959 C -0.21215 -0.14538 -0.19965 -0.14492 -0.18698 -0.14607 C -0.17847 -0.14468 -0.16597 -0.14329 -0.15799 -0.13751 C -0.15764 -0.13728 -0.14496 -0.12501 -0.14201 -0.12454 C -0.13299 -0.12292 -0.12361 -0.12316 -0.11441 -0.12246 C -0.09983 -0.11297 -0.08715 -0.10117 -0.07569 -0.08589 C -0.07239 -0.08149 -0.06701 -0.08218 -0.06302 -0.07941 C -0.04826 -0.06945 -0.03351 -0.06042 -0.01771 -0.05371 C -0.00573 -0.03774 3.05556E-6 -0.022 3.05556E-6 -6.2963E-6 " pathEditMode="relative" ptsTypes="fffffffffffffffffffffffffff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Credit</a:t>
            </a:r>
            <a:endParaRPr lang="en-US" dirty="0"/>
          </a:p>
        </p:txBody>
      </p:sp>
      <p:sp>
        <p:nvSpPr>
          <p:cNvPr id="3" name="Content Placeholder 2"/>
          <p:cNvSpPr>
            <a:spLocks noGrp="1"/>
          </p:cNvSpPr>
          <p:nvPr>
            <p:ph idx="1"/>
          </p:nvPr>
        </p:nvSpPr>
        <p:spPr/>
        <p:txBody>
          <a:bodyPr>
            <a:normAutofit/>
          </a:bodyPr>
          <a:lstStyle/>
          <a:p>
            <a:pPr>
              <a:buNone/>
            </a:pPr>
            <a:r>
              <a:rPr lang="en-US" sz="1800" dirty="0" smtClean="0">
                <a:hlinkClick r:id="rId2"/>
              </a:rPr>
              <a:t>http://actionbioscience.org/environment/derocher.html</a:t>
            </a:r>
            <a:r>
              <a:rPr lang="en-US" sz="1800" dirty="0" smtClean="0"/>
              <a:t> </a:t>
            </a:r>
            <a:endParaRPr lang="en-US" sz="1800" dirty="0"/>
          </a:p>
        </p:txBody>
      </p:sp>
      <p:sp>
        <p:nvSpPr>
          <p:cNvPr id="4" name="Rectangle 3"/>
          <p:cNvSpPr/>
          <p:nvPr/>
        </p:nvSpPr>
        <p:spPr>
          <a:xfrm>
            <a:off x="609600" y="2286000"/>
            <a:ext cx="6248400" cy="646331"/>
          </a:xfrm>
          <a:prstGeom prst="rect">
            <a:avLst/>
          </a:prstGeom>
        </p:spPr>
        <p:txBody>
          <a:bodyPr wrap="square">
            <a:spAutoFit/>
          </a:bodyPr>
          <a:lstStyle/>
          <a:p>
            <a:r>
              <a:rPr lang="en-US" dirty="0" smtClean="0">
                <a:hlinkClick r:id="rId3"/>
              </a:rPr>
              <a:t>http://www.uwsp.edu/geo/faculty/ritter/geog101/textbook/climate_systems/climate_change.html</a:t>
            </a:r>
            <a:r>
              <a:rPr lang="en-US" dirty="0" smtClean="0"/>
              <a:t>  </a:t>
            </a:r>
            <a:endParaRPr lang="en-US" dirty="0"/>
          </a:p>
        </p:txBody>
      </p:sp>
      <p:sp>
        <p:nvSpPr>
          <p:cNvPr id="5" name="Rectangle 4"/>
          <p:cNvSpPr/>
          <p:nvPr/>
        </p:nvSpPr>
        <p:spPr>
          <a:xfrm>
            <a:off x="685800" y="2895600"/>
            <a:ext cx="4616135" cy="369332"/>
          </a:xfrm>
          <a:prstGeom prst="rect">
            <a:avLst/>
          </a:prstGeom>
        </p:spPr>
        <p:txBody>
          <a:bodyPr wrap="none">
            <a:spAutoFit/>
          </a:bodyPr>
          <a:lstStyle/>
          <a:p>
            <a:r>
              <a:rPr lang="en-US" dirty="0" smtClean="0">
                <a:hlinkClick r:id="rId4"/>
              </a:rPr>
              <a:t>http://news.stanford.edu/pr/03/root18.html</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Tundra and the Taiga!!!</a:t>
            </a:r>
            <a:endParaRPr lang="en-US" dirty="0"/>
          </a:p>
        </p:txBody>
      </p:sp>
      <p:sp>
        <p:nvSpPr>
          <p:cNvPr id="3" name="Subtitle 2"/>
          <p:cNvSpPr>
            <a:spLocks noGrp="1"/>
          </p:cNvSpPr>
          <p:nvPr>
            <p:ph type="subTitle" idx="1"/>
          </p:nvPr>
        </p:nvSpPr>
        <p:spPr/>
        <p:txBody>
          <a:bodyPr>
            <a:normAutofit lnSpcReduction="10000"/>
          </a:bodyPr>
          <a:lstStyle/>
          <a:p>
            <a:r>
              <a:rPr lang="en-US" sz="3600" dirty="0" smtClean="0">
                <a:solidFill>
                  <a:schemeClr val="accent2"/>
                </a:solidFill>
              </a:rPr>
              <a:t>Sprintt Studies at Prattsburgh Central School</a:t>
            </a:r>
          </a:p>
          <a:p>
            <a:r>
              <a:rPr lang="en-US" sz="3600" dirty="0" smtClean="0">
                <a:solidFill>
                  <a:schemeClr val="accent2"/>
                </a:solidFill>
              </a:rPr>
              <a:t>L.S.</a:t>
            </a:r>
            <a:endParaRPr lang="en-US" sz="3600" dirty="0">
              <a:solidFill>
                <a:schemeClr val="accent2"/>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960"/>
                            </p:stCondLst>
                            <p:childTnLst>
                              <p:par>
                                <p:cTn id="11" presetID="37" presetClass="entr" presetSubtype="0" fill="hold" nodeType="after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iterate type="lt">
                                    <p:tmPct val="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xit" presetSubtype="0" fill="hold" grpId="1" nodeType="clickEffect">
                                  <p:stCondLst>
                                    <p:cond delay="0"/>
                                  </p:stCondLst>
                                  <p:iterate type="lt">
                                    <p:tmPct val="10000"/>
                                  </p:iterate>
                                  <p:childTnLst>
                                    <p:anim from="(ppt_w)" to="(-ppt_w*2)" calcmode="lin" valueType="num">
                                      <p:cBhvr rctx="PPT">
                                        <p:cTn id="26" dur="500" autoRev="1">
                                          <p:stCondLst>
                                            <p:cond delay="0"/>
                                          </p:stCondLst>
                                        </p:cTn>
                                        <p:tgtEl>
                                          <p:spTgt spid="2"/>
                                        </p:tgtEl>
                                        <p:attrNameLst>
                                          <p:attrName>ppt_w</p:attrName>
                                        </p:attrNameLst>
                                      </p:cBhvr>
                                    </p:anim>
                                    <p:anim by="(ppt_w*0.50)" calcmode="lin" valueType="num">
                                      <p:cBhvr>
                                        <p:cTn id="27" dur="500" decel="50000" autoRev="1">
                                          <p:stCondLst>
                                            <p:cond delay="0"/>
                                          </p:stCondLst>
                                        </p:cTn>
                                        <p:tgtEl>
                                          <p:spTgt spid="2"/>
                                        </p:tgtEl>
                                        <p:attrNameLst>
                                          <p:attrName>ppt_x</p:attrName>
                                        </p:attrNameLst>
                                      </p:cBhvr>
                                    </p:anim>
                                    <p:anim from="(ppt_y)" to="(1+ppt_h/2)" calcmode="lin" valueType="num">
                                      <p:cBhvr>
                                        <p:cTn id="28" dur="1000">
                                          <p:stCondLst>
                                            <p:cond delay="0"/>
                                          </p:stCondLst>
                                        </p:cTn>
                                        <p:tgtEl>
                                          <p:spTgt spid="2"/>
                                        </p:tgtEl>
                                        <p:attrNameLst>
                                          <p:attrName>ppt_y</p:attrName>
                                        </p:attrNameLst>
                                      </p:cBhvr>
                                    </p:anim>
                                    <p:animRot by="21600000">
                                      <p:cBhvr>
                                        <p:cTn id="29" dur="1000">
                                          <p:stCondLst>
                                            <p:cond delay="0"/>
                                          </p:stCondLst>
                                        </p:cTn>
                                        <p:tgtEl>
                                          <p:spTgt spid="2"/>
                                        </p:tgtEl>
                                        <p:attrNameLst>
                                          <p:attrName>r</p:attrName>
                                        </p:attrNameLst>
                                      </p:cBhvr>
                                    </p:animRot>
                                    <p:set>
                                      <p:cBhvr>
                                        <p:cTn id="30" dur="1" fill="hold">
                                          <p:stCondLst>
                                            <p:cond delay="999"/>
                                          </p:stCondLst>
                                        </p:cTn>
                                        <p:tgtEl>
                                          <p:spTgt spid="2"/>
                                        </p:tgtEl>
                                        <p:attrNameLst>
                                          <p:attrName>style.visibility</p:attrName>
                                        </p:attrNameLst>
                                      </p:cBhvr>
                                      <p:to>
                                        <p:strVal val="hidden"/>
                                      </p:to>
                                    </p:set>
                                  </p:childTnLst>
                                </p:cTn>
                              </p:par>
                              <p:par>
                                <p:cTn id="31" presetID="56" presetClass="exit" presetSubtype="0" fill="hold" nodeType="withEffect">
                                  <p:stCondLst>
                                    <p:cond delay="0"/>
                                  </p:stCondLst>
                                  <p:iterate type="lt">
                                    <p:tmPct val="10000"/>
                                  </p:iterate>
                                  <p:childTnLst>
                                    <p:anim from="(ppt_w)" to="(-ppt_w*2)" calcmode="lin" valueType="num">
                                      <p:cBhvr rctx="PPT">
                                        <p:cTn id="32" dur="250" autoRev="1">
                                          <p:stCondLst>
                                            <p:cond delay="0"/>
                                          </p:stCondLst>
                                        </p:cTn>
                                        <p:tgtEl>
                                          <p:spTgt spid="3">
                                            <p:txEl>
                                              <p:pRg st="0" end="0"/>
                                            </p:txEl>
                                          </p:spTgt>
                                        </p:tgtEl>
                                        <p:attrNameLst>
                                          <p:attrName>ppt_w</p:attrName>
                                        </p:attrNameLst>
                                      </p:cBhvr>
                                    </p:anim>
                                    <p:anim by="(ppt_w*0.50)" calcmode="lin" valueType="num">
                                      <p:cBhvr>
                                        <p:cTn id="33" dur="250" decel="50000" autoRev="1">
                                          <p:stCondLst>
                                            <p:cond delay="0"/>
                                          </p:stCondLst>
                                        </p:cTn>
                                        <p:tgtEl>
                                          <p:spTgt spid="3">
                                            <p:txEl>
                                              <p:pRg st="0" end="0"/>
                                            </p:txEl>
                                          </p:spTgt>
                                        </p:tgtEl>
                                        <p:attrNameLst>
                                          <p:attrName>ppt_x</p:attrName>
                                        </p:attrNameLst>
                                      </p:cBhvr>
                                    </p:anim>
                                    <p:anim from="(ppt_y)" to="(1+ppt_h/2)" calcmode="lin" valueType="num">
                                      <p:cBhvr>
                                        <p:cTn id="34" dur="500">
                                          <p:stCondLst>
                                            <p:cond delay="0"/>
                                          </p:stCondLst>
                                        </p:cTn>
                                        <p:tgtEl>
                                          <p:spTgt spid="3">
                                            <p:txEl>
                                              <p:pRg st="0" end="0"/>
                                            </p:txEl>
                                          </p:spTgt>
                                        </p:tgtEl>
                                        <p:attrNameLst>
                                          <p:attrName>ppt_y</p:attrName>
                                        </p:attrNameLst>
                                      </p:cBhvr>
                                    </p:anim>
                                    <p:animRot by="21600000">
                                      <p:cBhvr>
                                        <p:cTn id="35" dur="500">
                                          <p:stCondLst>
                                            <p:cond delay="0"/>
                                          </p:stCondLst>
                                        </p:cTn>
                                        <p:tgtEl>
                                          <p:spTgt spid="3">
                                            <p:txEl>
                                              <p:pRg st="0" end="0"/>
                                            </p:txEl>
                                          </p:spTgt>
                                        </p:tgtEl>
                                        <p:attrNameLst>
                                          <p:attrName>r</p:attrName>
                                        </p:attrNameLst>
                                      </p:cBhvr>
                                    </p:animRot>
                                    <p:set>
                                      <p:cBhvr>
                                        <p:cTn id="36" dur="1" fill="hold">
                                          <p:stCondLst>
                                            <p:cond delay="499"/>
                                          </p:stCondLst>
                                        </p:cTn>
                                        <p:tgtEl>
                                          <p:spTgt spid="3">
                                            <p:txEl>
                                              <p:pRg st="0" end="0"/>
                                            </p:txEl>
                                          </p:spTgt>
                                        </p:tgtEl>
                                        <p:attrNameLst>
                                          <p:attrName>style.visibility</p:attrName>
                                        </p:attrNameLst>
                                      </p:cBhvr>
                                      <p:to>
                                        <p:strVal val="hidden"/>
                                      </p:to>
                                    </p:set>
                                  </p:childTnLst>
                                </p:cTn>
                              </p:par>
                              <p:par>
                                <p:cTn id="37" presetID="56" presetClass="exit" presetSubtype="0" fill="hold" nodeType="withEffect">
                                  <p:stCondLst>
                                    <p:cond delay="0"/>
                                  </p:stCondLst>
                                  <p:iterate type="lt">
                                    <p:tmPct val="10000"/>
                                  </p:iterate>
                                  <p:childTnLst>
                                    <p:anim from="(ppt_w)" to="(-ppt_w*2)" calcmode="lin" valueType="num">
                                      <p:cBhvr rctx="PPT">
                                        <p:cTn id="38" dur="1000" autoRev="1">
                                          <p:stCondLst>
                                            <p:cond delay="0"/>
                                          </p:stCondLst>
                                        </p:cTn>
                                        <p:tgtEl>
                                          <p:spTgt spid="3">
                                            <p:txEl>
                                              <p:pRg st="1" end="1"/>
                                            </p:txEl>
                                          </p:spTgt>
                                        </p:tgtEl>
                                        <p:attrNameLst>
                                          <p:attrName>ppt_w</p:attrName>
                                        </p:attrNameLst>
                                      </p:cBhvr>
                                    </p:anim>
                                    <p:anim by="(ppt_w*0.50)" calcmode="lin" valueType="num">
                                      <p:cBhvr>
                                        <p:cTn id="39" dur="1000" decel="50000" autoRev="1">
                                          <p:stCondLst>
                                            <p:cond delay="0"/>
                                          </p:stCondLst>
                                        </p:cTn>
                                        <p:tgtEl>
                                          <p:spTgt spid="3">
                                            <p:txEl>
                                              <p:pRg st="1" end="1"/>
                                            </p:txEl>
                                          </p:spTgt>
                                        </p:tgtEl>
                                        <p:attrNameLst>
                                          <p:attrName>ppt_x</p:attrName>
                                        </p:attrNameLst>
                                      </p:cBhvr>
                                    </p:anim>
                                    <p:anim from="(ppt_y)" to="(1+ppt_h/2)" calcmode="lin" valueType="num">
                                      <p:cBhvr>
                                        <p:cTn id="40" dur="2000">
                                          <p:stCondLst>
                                            <p:cond delay="0"/>
                                          </p:stCondLst>
                                        </p:cTn>
                                        <p:tgtEl>
                                          <p:spTgt spid="3">
                                            <p:txEl>
                                              <p:pRg st="1" end="1"/>
                                            </p:txEl>
                                          </p:spTgt>
                                        </p:tgtEl>
                                        <p:attrNameLst>
                                          <p:attrName>ppt_y</p:attrName>
                                        </p:attrNameLst>
                                      </p:cBhvr>
                                    </p:anim>
                                    <p:animRot by="21600000">
                                      <p:cBhvr>
                                        <p:cTn id="41" dur="2000">
                                          <p:stCondLst>
                                            <p:cond delay="0"/>
                                          </p:stCondLst>
                                        </p:cTn>
                                        <p:tgtEl>
                                          <p:spTgt spid="3">
                                            <p:txEl>
                                              <p:pRg st="1" end="1"/>
                                            </p:txEl>
                                          </p:spTgt>
                                        </p:tgtEl>
                                        <p:attrNameLst>
                                          <p:attrName>r</p:attrName>
                                        </p:attrNameLst>
                                      </p:cBhvr>
                                    </p:animRot>
                                    <p:set>
                                      <p:cBhvr>
                                        <p:cTn id="4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Learning About </a:t>
            </a:r>
            <a:r>
              <a:rPr lang="en-US" dirty="0" err="1" smtClean="0"/>
              <a:t>Sprintt</a:t>
            </a:r>
            <a:r>
              <a:rPr lang="en-US" dirty="0" smtClean="0"/>
              <a:t>!!!</a:t>
            </a:r>
            <a:endParaRPr lang="en-US" dirty="0"/>
          </a:p>
        </p:txBody>
      </p:sp>
      <p:sp>
        <p:nvSpPr>
          <p:cNvPr id="3" name="Content Placeholder 2"/>
          <p:cNvSpPr>
            <a:spLocks noGrp="1"/>
          </p:cNvSpPr>
          <p:nvPr>
            <p:ph idx="1"/>
          </p:nvPr>
        </p:nvSpPr>
        <p:spPr>
          <a:xfrm>
            <a:off x="533400" y="1066800"/>
            <a:ext cx="8229600" cy="1143000"/>
          </a:xfrm>
        </p:spPr>
        <p:txBody>
          <a:bodyPr/>
          <a:lstStyle/>
          <a:p>
            <a:pPr>
              <a:buNone/>
            </a:pPr>
            <a:r>
              <a:rPr lang="en-US" dirty="0" smtClean="0"/>
              <a:t>    Hi! I’m Lexi and I’m learning about polar data using NASA resources.</a:t>
            </a:r>
            <a:endParaRPr lang="en-US" dirty="0"/>
          </a:p>
        </p:txBody>
      </p:sp>
      <p:pic>
        <p:nvPicPr>
          <p:cNvPr id="4" name="Picture 3" descr="pictures for power point 004.jpg"/>
          <p:cNvPicPr>
            <a:picLocks noChangeAspect="1"/>
          </p:cNvPicPr>
          <p:nvPr/>
        </p:nvPicPr>
        <p:blipFill>
          <a:blip r:embed="rId2" cstate="print"/>
          <a:stretch>
            <a:fillRect/>
          </a:stretch>
        </p:blipFill>
        <p:spPr>
          <a:xfrm>
            <a:off x="4267200" y="3200400"/>
            <a:ext cx="4876800" cy="3657600"/>
          </a:xfrm>
          <a:prstGeom prst="roundRect">
            <a:avLst>
              <a:gd name="adj" fmla="val 8594"/>
            </a:avLst>
          </a:prstGeom>
          <a:solidFill>
            <a:srgbClr val="FFFFFF">
              <a:shade val="85000"/>
            </a:srgbClr>
          </a:solidFill>
          <a:ln>
            <a:noFill/>
          </a:ln>
          <a:effectLst>
            <a:softEdge rad="635000"/>
          </a:effectLst>
        </p:spPr>
      </p:pic>
      <p:sp>
        <p:nvSpPr>
          <p:cNvPr id="5" name="Horizontal Scroll 4"/>
          <p:cNvSpPr/>
          <p:nvPr/>
        </p:nvSpPr>
        <p:spPr>
          <a:xfrm>
            <a:off x="228600" y="2438400"/>
            <a:ext cx="4038600" cy="3352800"/>
          </a:xfrm>
          <a:prstGeom prst="horizontalScroll">
            <a:avLst>
              <a:gd name="adj" fmla="val 1059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i="1" u="sng" dirty="0" smtClean="0">
                <a:solidFill>
                  <a:schemeClr val="accent6"/>
                </a:solidFill>
                <a:latin typeface="Comic Sans MS" pitchFamily="66" charset="0"/>
              </a:rPr>
              <a:t>Impact:</a:t>
            </a:r>
            <a:endParaRPr lang="en-US" sz="3600" i="1" dirty="0" smtClean="0">
              <a:solidFill>
                <a:schemeClr val="accent6"/>
              </a:solidFill>
              <a:latin typeface="Comic Sans MS" pitchFamily="66" charset="0"/>
            </a:endParaRPr>
          </a:p>
          <a:p>
            <a:r>
              <a:rPr lang="en-US" sz="2800" dirty="0" smtClean="0">
                <a:solidFill>
                  <a:schemeClr val="tx1">
                    <a:lumMod val="95000"/>
                  </a:schemeClr>
                </a:solidFill>
                <a:latin typeface="Comic Sans MS" pitchFamily="66" charset="0"/>
              </a:rPr>
              <a:t>   Study </a:t>
            </a:r>
            <a:r>
              <a:rPr lang="en-US" sz="2800" dirty="0" err="1" smtClean="0">
                <a:solidFill>
                  <a:schemeClr val="tx1">
                    <a:lumMod val="95000"/>
                  </a:schemeClr>
                </a:solidFill>
                <a:latin typeface="Comic Sans MS" pitchFamily="66" charset="0"/>
              </a:rPr>
              <a:t>ecotones</a:t>
            </a:r>
            <a:r>
              <a:rPr lang="en-US" sz="2800" dirty="0" smtClean="0">
                <a:solidFill>
                  <a:schemeClr val="tx1">
                    <a:lumMod val="95000"/>
                  </a:schemeClr>
                </a:solidFill>
                <a:latin typeface="Comic Sans MS" pitchFamily="66" charset="0"/>
              </a:rPr>
              <a:t> to find where the tundra used to be and where the taiga is moving.</a:t>
            </a:r>
            <a:endParaRPr lang="en-US" sz="2800" i="1" u="sng" dirty="0">
              <a:solidFill>
                <a:schemeClr val="tx1">
                  <a:lumMod val="95000"/>
                </a:schemeClr>
              </a:solidFill>
              <a:latin typeface="Comic Sans MS" pitchFamily="66"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ri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353</TotalTime>
  <Words>1201</Words>
  <Application>Microsoft Office PowerPoint</Application>
  <PresentationFormat>On-screen Show (4:3)</PresentationFormat>
  <Paragraphs>136</Paragraphs>
  <Slides>29</Slides>
  <Notes>2</Notes>
  <HiddenSlides>0</HiddenSlides>
  <MMClips>1</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Oriel</vt:lpstr>
      <vt:lpstr>Apex</vt:lpstr>
      <vt:lpstr>Flow</vt:lpstr>
      <vt:lpstr>Verve</vt:lpstr>
      <vt:lpstr>Solstice</vt:lpstr>
      <vt:lpstr> Biological Impact of Climate Change</vt:lpstr>
      <vt:lpstr> Impact on Animals and Plants</vt:lpstr>
      <vt:lpstr>Biological Impact on the Earth</vt:lpstr>
      <vt:lpstr>                Evidence</vt:lpstr>
      <vt:lpstr>                         A graph of one point of evidence of the Global Warming</vt:lpstr>
      <vt:lpstr>Hi, my name is Hailey. Here I am looking at the locations where some of the climate change is affecting the animals. For my research I am doing “Biological Impact of Climate Change”. </vt:lpstr>
      <vt:lpstr>              Credit</vt:lpstr>
      <vt:lpstr>The Tundra and the Taiga!!!</vt:lpstr>
      <vt:lpstr>Learning About Sprintt!!!</vt:lpstr>
      <vt:lpstr>Change!</vt:lpstr>
      <vt:lpstr>Biomes!</vt:lpstr>
      <vt:lpstr>Tundra!!!</vt:lpstr>
      <vt:lpstr>Taiga!</vt:lpstr>
      <vt:lpstr>Slide 14</vt:lpstr>
      <vt:lpstr>Credits!</vt:lpstr>
      <vt:lpstr>Science Exploration and Passage Thru Arctic and Antarctic </vt:lpstr>
      <vt:lpstr>Slide 17</vt:lpstr>
      <vt:lpstr>Slide 18</vt:lpstr>
      <vt:lpstr>Slide 19</vt:lpstr>
      <vt:lpstr>Slide 20</vt:lpstr>
      <vt:lpstr>Slide 21</vt:lpstr>
      <vt:lpstr>Slide 22</vt:lpstr>
      <vt:lpstr>Glacial Calving, Iceberg Formation, Mass Movement, and Melting of Ice</vt:lpstr>
      <vt:lpstr>                     Glacial Calving</vt:lpstr>
      <vt:lpstr>Iceberg Formation</vt:lpstr>
      <vt:lpstr>Mass Movement</vt:lpstr>
      <vt:lpstr>Melting of Ice</vt:lpstr>
      <vt:lpstr>Sprintt Learning</vt:lpstr>
      <vt:lpstr>       ~The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Exploration and Passage Thru Arctic and Antarctic </dc:title>
  <dc:creator>dlugoso</dc:creator>
  <cp:lastModifiedBy>randallt</cp:lastModifiedBy>
  <cp:revision>47</cp:revision>
  <dcterms:created xsi:type="dcterms:W3CDTF">2010-04-28T15:52:06Z</dcterms:created>
  <dcterms:modified xsi:type="dcterms:W3CDTF">2010-05-17T18:39:40Z</dcterms:modified>
</cp:coreProperties>
</file>