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98486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4821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7738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14821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187454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306127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1016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01026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132700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64305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101727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7CA03-0DE9-4118-B17F-8ACF970094FA}" type="datetimeFigureOut">
              <a:rPr lang="en-US" smtClean="0"/>
              <a:t>3/26/2011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11F0-EF13-4827-9EA1-C6F7B9999AC7}" type="slidenum">
              <a:rPr lang="en-US" smtClean="0"/>
              <a:t>‹#›</a:t>
            </a:fld>
            <a:endParaRPr lang="en-US" dirty="0"/>
          </a:p>
        </p:txBody>
      </p:sp>
    </p:spTree>
    <p:extLst>
      <p:ext uri="{BB962C8B-B14F-4D97-AF65-F5344CB8AC3E}">
        <p14:creationId xmlns:p14="http://schemas.microsoft.com/office/powerpoint/2010/main" val="157168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latin typeface="Broadway" pitchFamily="82" charset="0"/>
              </a:rPr>
              <a:t>Tricks of the Trade</a:t>
            </a:r>
            <a:endParaRPr lang="en-US" sz="2000" dirty="0">
              <a:latin typeface="Broadway" pitchFamily="8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6088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Broadway" pitchFamily="82" charset="0"/>
              </a:rPr>
              <a:t>Learn from your new experiences!</a:t>
            </a:r>
            <a:endParaRPr lang="en-US" dirty="0">
              <a:latin typeface="Broadway" pitchFamily="82" charset="0"/>
            </a:endParaRPr>
          </a:p>
        </p:txBody>
      </p:sp>
      <p:sp>
        <p:nvSpPr>
          <p:cNvPr id="8" name="Content Placeholder 7"/>
          <p:cNvSpPr>
            <a:spLocks noGrp="1"/>
          </p:cNvSpPr>
          <p:nvPr>
            <p:ph idx="1"/>
          </p:nvPr>
        </p:nvSpPr>
        <p:spPr/>
        <p:txBody>
          <a:bodyPr>
            <a:normAutofit lnSpcReduction="10000"/>
          </a:bodyPr>
          <a:lstStyle/>
          <a:p>
            <a:r>
              <a:rPr lang="en-US" sz="2000" dirty="0" smtClean="0">
                <a:latin typeface="Broadway" pitchFamily="82" charset="0"/>
              </a:rPr>
              <a:t>Open up with receptivity.  The NASA Endeavor Certificate Program offers an amazing opportunity to you and your students.  In my experience, I became aware of organizations that I was unaware of.  Almost constantly, I integrated information from NASA and NMEA (National Marine Educators Association) into my classroom lessons.  First, I had to baseline where my students were performing in their educational understanding of specific concepts and skills.  From that point forward, I would introduce information in a context that was understandable to </a:t>
            </a:r>
            <a:r>
              <a:rPr lang="en-US" sz="2000" dirty="0" smtClean="0">
                <a:latin typeface="Broadway" pitchFamily="82" charset="0"/>
              </a:rPr>
              <a:t>Prattsburgh</a:t>
            </a:r>
            <a:r>
              <a:rPr lang="en-US" sz="2000" dirty="0" smtClean="0">
                <a:latin typeface="Broadway" pitchFamily="82" charset="0"/>
              </a:rPr>
              <a:t> Central School students.</a:t>
            </a:r>
          </a:p>
          <a:p>
            <a:pPr marL="0" indent="0">
              <a:buNone/>
            </a:pPr>
            <a:endParaRPr lang="en-US" sz="2000" dirty="0">
              <a:latin typeface="Broadway" pitchFamily="82" charset="0"/>
            </a:endParaRPr>
          </a:p>
        </p:txBody>
      </p:sp>
      <p:sp>
        <p:nvSpPr>
          <p:cNvPr id="9" name="Text Placeholder 8"/>
          <p:cNvSpPr>
            <a:spLocks noGrp="1"/>
          </p:cNvSpPr>
          <p:nvPr>
            <p:ph type="body" sz="half" idx="2"/>
          </p:nvPr>
        </p:nvSpPr>
        <p:spPr/>
        <p:txBody>
          <a:bodyPr>
            <a:normAutofit lnSpcReduction="10000"/>
          </a:bodyPr>
          <a:lstStyle/>
          <a:p>
            <a:r>
              <a:rPr lang="en-US" sz="2000" dirty="0" smtClean="0">
                <a:latin typeface="Broadway" pitchFamily="82" charset="0"/>
              </a:rPr>
              <a:t>Introduce new information and integrate the information into your instruction.  At the Annual 2010 NMEA Conference in Gatlinburg, Tennessee I met Dr. Tsuyoshi Sasaki and his students from the University of Tokyo.  I shared ideas from their “Mullet Program” with my students.</a:t>
            </a:r>
            <a:endParaRPr lang="en-US" sz="2000" dirty="0">
              <a:latin typeface="Broadway" pitchFamily="82" charset="0"/>
            </a:endParaRPr>
          </a:p>
        </p:txBody>
      </p:sp>
    </p:spTree>
    <p:extLst>
      <p:ext uri="{BB962C8B-B14F-4D97-AF65-F5344CB8AC3E}">
        <p14:creationId xmlns:p14="http://schemas.microsoft.com/office/powerpoint/2010/main" val="108393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Select  a starting point.</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lnSpcReduction="10000"/>
          </a:bodyPr>
          <a:lstStyle/>
          <a:p>
            <a:r>
              <a:rPr lang="en-US" sz="2000" dirty="0" smtClean="0">
                <a:latin typeface="Broadway" pitchFamily="82" charset="0"/>
              </a:rPr>
              <a:t>Each student offers a unique understanding of planet Earth.  Observe and organize the learning environment for individual and group success.  Start with resources that are familiar to the student.  Build on that learning by integrating NASA resources.</a:t>
            </a:r>
            <a:endParaRPr lang="en-US" sz="2000" dirty="0">
              <a:latin typeface="Broadway" pitchFamily="82" charset="0"/>
            </a:endParaRPr>
          </a:p>
        </p:txBody>
      </p:sp>
    </p:spTree>
    <p:extLst>
      <p:ext uri="{BB962C8B-B14F-4D97-AF65-F5344CB8AC3E}">
        <p14:creationId xmlns:p14="http://schemas.microsoft.com/office/powerpoint/2010/main" val="251792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Use each teachable moment effectively!</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fontScale="92500" lnSpcReduction="20000"/>
          </a:bodyPr>
          <a:lstStyle/>
          <a:p>
            <a:r>
              <a:rPr lang="en-US" sz="2000" dirty="0" smtClean="0">
                <a:latin typeface="Broadway" pitchFamily="82" charset="0"/>
              </a:rPr>
              <a:t>Determine what the student understands about the concepts and skills that have been presented.  Guide inquiry with appropriate questioning strategies.  Generalize the knowledge of volcanoes on planet Earth to another planet.  Use projections of NASA resources on a Promethean Board to enrich the learning environment.</a:t>
            </a:r>
            <a:endParaRPr lang="en-US" sz="2000" dirty="0">
              <a:latin typeface="Broadway" pitchFamily="82" charset="0"/>
            </a:endParaRPr>
          </a:p>
        </p:txBody>
      </p:sp>
    </p:spTree>
    <p:extLst>
      <p:ext uri="{BB962C8B-B14F-4D97-AF65-F5344CB8AC3E}">
        <p14:creationId xmlns:p14="http://schemas.microsoft.com/office/powerpoint/2010/main" val="109259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oadway" pitchFamily="82" charset="0"/>
              </a:rPr>
              <a:t>Link Earth Science concepts to a dynamic understanding.	</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lstStyle/>
          <a:p>
            <a:r>
              <a:rPr lang="en-US" sz="2000" dirty="0" smtClean="0">
                <a:latin typeface="Broadway" pitchFamily="82" charset="0"/>
              </a:rPr>
              <a:t>Use model construction and measurement for a “hands on” experience.  In order to comprehend data collection as a meaningful endeavor, it is very important for each student to “construct”</a:t>
            </a:r>
            <a:r>
              <a:rPr lang="en-US" dirty="0" smtClean="0"/>
              <a:t> </a:t>
            </a:r>
            <a:r>
              <a:rPr lang="en-US" sz="2000" dirty="0" smtClean="0">
                <a:latin typeface="Broadway" pitchFamily="82" charset="0"/>
              </a:rPr>
              <a:t>a working knowledge of data usage.</a:t>
            </a:r>
            <a:endParaRPr lang="en-US" dirty="0"/>
          </a:p>
        </p:txBody>
      </p:sp>
    </p:spTree>
    <p:extLst>
      <p:ext uri="{BB962C8B-B14F-4D97-AF65-F5344CB8AC3E}">
        <p14:creationId xmlns:p14="http://schemas.microsoft.com/office/powerpoint/2010/main" val="137001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Share your real-life educational experiences.</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a:bodyPr>
          <a:lstStyle/>
          <a:p>
            <a:r>
              <a:rPr lang="en-US" sz="2000" dirty="0" smtClean="0">
                <a:latin typeface="Broadway" pitchFamily="82" charset="0"/>
              </a:rPr>
              <a:t>Your students need to see that their instructors are open to inquiry.  What does inquiry reinforce?  It reinforces a willingness to extend knowledge beyond the initial understanding that a person has.  Input from listening may provoke problem-solving strategies.</a:t>
            </a:r>
            <a:endParaRPr lang="en-US" sz="2000" dirty="0">
              <a:latin typeface="Broadway" pitchFamily="82" charset="0"/>
            </a:endParaRPr>
          </a:p>
        </p:txBody>
      </p:sp>
    </p:spTree>
    <p:extLst>
      <p:ext uri="{BB962C8B-B14F-4D97-AF65-F5344CB8AC3E}">
        <p14:creationId xmlns:p14="http://schemas.microsoft.com/office/powerpoint/2010/main" val="317751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631950"/>
          </a:xfrm>
        </p:spPr>
        <p:txBody>
          <a:bodyPr>
            <a:normAutofit fontScale="90000"/>
          </a:bodyPr>
          <a:lstStyle/>
          <a:p>
            <a:r>
              <a:rPr lang="en-US" dirty="0" smtClean="0">
                <a:latin typeface="Broadway" pitchFamily="82" charset="0"/>
              </a:rPr>
              <a:t>What happens when desalination due to freshwater diversion negatively impacts oyster populations?</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914400"/>
            <a:ext cx="2971800" cy="2228850"/>
          </a:xfrm>
        </p:spPr>
      </p:pic>
      <p:sp>
        <p:nvSpPr>
          <p:cNvPr id="4" name="Text Placeholder 3"/>
          <p:cNvSpPr>
            <a:spLocks noGrp="1"/>
          </p:cNvSpPr>
          <p:nvPr>
            <p:ph type="body" sz="half" idx="2"/>
          </p:nvPr>
        </p:nvSpPr>
        <p:spPr>
          <a:xfrm>
            <a:off x="381000" y="2133600"/>
            <a:ext cx="3008313" cy="4386263"/>
          </a:xfrm>
        </p:spPr>
        <p:txBody>
          <a:bodyPr>
            <a:normAutofit/>
          </a:bodyPr>
          <a:lstStyle/>
          <a:p>
            <a:r>
              <a:rPr lang="en-US" sz="2000" dirty="0" smtClean="0">
                <a:latin typeface="Broadway" pitchFamily="82" charset="0"/>
              </a:rPr>
              <a:t>It fascinates me to listen to students who employ problem-solving strategies in their abstract thinking.  The link that students create to empathize with other families who are struggling to earn a living motivates their thinking.</a:t>
            </a:r>
            <a:endParaRPr lang="en-US" sz="2000" dirty="0">
              <a:latin typeface="Broadway" pitchFamily="8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3429000" cy="2571750"/>
          </a:xfrm>
          <a:prstGeom prst="rect">
            <a:avLst/>
          </a:prstGeom>
        </p:spPr>
      </p:pic>
    </p:spTree>
    <p:extLst>
      <p:ext uri="{BB962C8B-B14F-4D97-AF65-F5344CB8AC3E}">
        <p14:creationId xmlns:p14="http://schemas.microsoft.com/office/powerpoint/2010/main" val="276985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smtClean="0">
                <a:latin typeface="Broadway" pitchFamily="82" charset="0"/>
              </a:rPr>
              <a:t>Works Cited</a:t>
            </a:r>
            <a:endParaRPr lang="en-US" sz="2000" dirty="0">
              <a:latin typeface="Broadway" pitchFamily="82" charset="0"/>
            </a:endParaRPr>
          </a:p>
        </p:txBody>
      </p:sp>
      <p:sp>
        <p:nvSpPr>
          <p:cNvPr id="6" name="Content Placeholder 5"/>
          <p:cNvSpPr>
            <a:spLocks noGrp="1"/>
          </p:cNvSpPr>
          <p:nvPr>
            <p:ph idx="1"/>
          </p:nvPr>
        </p:nvSpPr>
        <p:spPr/>
        <p:txBody>
          <a:bodyPr>
            <a:normAutofit/>
          </a:bodyPr>
          <a:lstStyle/>
          <a:p>
            <a:r>
              <a:rPr lang="en-US" sz="2000" dirty="0" smtClean="0">
                <a:latin typeface="Broadway" pitchFamily="82" charset="0"/>
              </a:rPr>
              <a:t>Gregg, T., (2010) Power Point on Volcanism shown during Earth Science on Mars class, University of Buffalo, Department of Geology Professor</a:t>
            </a:r>
          </a:p>
          <a:p>
            <a:r>
              <a:rPr lang="en-US" sz="2000" dirty="0" smtClean="0">
                <a:latin typeface="Broadway" pitchFamily="82" charset="0"/>
              </a:rPr>
              <a:t>NYSMEA (2011) Gulf Restoration Team and Louisiana Wildlife </a:t>
            </a:r>
          </a:p>
          <a:p>
            <a:r>
              <a:rPr lang="en-US" sz="2000" dirty="0" smtClean="0">
                <a:latin typeface="Broadway" pitchFamily="82" charset="0"/>
              </a:rPr>
              <a:t>Prattsburgh</a:t>
            </a:r>
            <a:r>
              <a:rPr lang="en-US" sz="2000" dirty="0" smtClean="0">
                <a:latin typeface="Broadway" pitchFamily="82" charset="0"/>
              </a:rPr>
              <a:t> Central School:  student, and instructional aide</a:t>
            </a:r>
          </a:p>
          <a:p>
            <a:r>
              <a:rPr lang="en-US" sz="2000" dirty="0" smtClean="0">
                <a:latin typeface="Broadway" pitchFamily="82" charset="0"/>
              </a:rPr>
              <a:t>Sasaki, T. (Dr.) 2010 NMEA Annual Conference held in Gatlinburg, Tennessee with 2 students from (TUMSAT)</a:t>
            </a:r>
          </a:p>
          <a:p>
            <a:pPr marL="0" indent="0">
              <a:buNone/>
            </a:pPr>
            <a:r>
              <a:rPr lang="en-US" sz="2000" dirty="0">
                <a:latin typeface="Broadway" pitchFamily="82" charset="0"/>
              </a:rPr>
              <a:t> </a:t>
            </a:r>
            <a:r>
              <a:rPr lang="en-US" sz="2000" dirty="0" smtClean="0">
                <a:latin typeface="Broadway" pitchFamily="82" charset="0"/>
              </a:rPr>
              <a:t>     Tokyo University of Marine Sciences and Technology </a:t>
            </a:r>
          </a:p>
          <a:p>
            <a:pPr marL="0" indent="0">
              <a:buNone/>
            </a:pPr>
            <a:r>
              <a:rPr lang="en-US" sz="2000" dirty="0">
                <a:latin typeface="Broadway" pitchFamily="82" charset="0"/>
              </a:rPr>
              <a:t> </a:t>
            </a:r>
            <a:r>
              <a:rPr lang="en-US" sz="2000" dirty="0" smtClean="0">
                <a:latin typeface="Broadway" pitchFamily="82" charset="0"/>
              </a:rPr>
              <a:t>      “Mullet Program”</a:t>
            </a:r>
          </a:p>
          <a:p>
            <a:endParaRPr lang="en-US" sz="2000" dirty="0">
              <a:latin typeface="Broadway" pitchFamily="82" charset="0"/>
            </a:endParaRPr>
          </a:p>
        </p:txBody>
      </p:sp>
    </p:spTree>
    <p:extLst>
      <p:ext uri="{BB962C8B-B14F-4D97-AF65-F5344CB8AC3E}">
        <p14:creationId xmlns:p14="http://schemas.microsoft.com/office/powerpoint/2010/main" val="1219958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491</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Tricks of the Trade</vt:lpstr>
      <vt:lpstr>Learn from your new experiences!</vt:lpstr>
      <vt:lpstr>Select  a starting point.</vt:lpstr>
      <vt:lpstr>Use each teachable moment effectively!</vt:lpstr>
      <vt:lpstr>Link Earth Science concepts to a dynamic understanding. </vt:lpstr>
      <vt:lpstr>Share your real-life educational experiences.</vt:lpstr>
      <vt:lpstr>What happens when desalination due to freshwater diversion negatively impacts oyster populations?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Tricks of the Trade</dc:title>
  <dc:creator>Mark Barone</dc:creator>
  <cp:lastModifiedBy>Mark Barone</cp:lastModifiedBy>
  <cp:revision>10</cp:revision>
  <dcterms:created xsi:type="dcterms:W3CDTF">2011-03-26T13:23:00Z</dcterms:created>
  <dcterms:modified xsi:type="dcterms:W3CDTF">2011-03-26T15:04:18Z</dcterms:modified>
</cp:coreProperties>
</file>