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7" r:id="rId6"/>
    <p:sldId id="261" r:id="rId7"/>
    <p:sldId id="268" r:id="rId8"/>
    <p:sldId id="269" r:id="rId9"/>
    <p:sldId id="270" r:id="rId10"/>
    <p:sldId id="271" r:id="rId11"/>
    <p:sldId id="272" r:id="rId12"/>
    <p:sldId id="262" r:id="rId13"/>
    <p:sldId id="273" r:id="rId14"/>
    <p:sldId id="263" r:id="rId15"/>
    <p:sldId id="264" r:id="rId16"/>
    <p:sldId id="274"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7" autoAdjust="0"/>
    <p:restoredTop sz="94660"/>
  </p:normalViewPr>
  <p:slideViewPr>
    <p:cSldViewPr>
      <p:cViewPr varScale="1">
        <p:scale>
          <a:sx n="69" d="100"/>
          <a:sy n="69" d="100"/>
        </p:scale>
        <p:origin x="-8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C8ACC-CF56-447B-90C7-2AE14F40487B}" type="datetimeFigureOut">
              <a:rPr lang="en-US" smtClean="0"/>
              <a:pPr/>
              <a:t>11/26/2010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6759D-5C2A-4440-8A98-505FCF76F201}" type="slidenum">
              <a:rPr lang="en-US" smtClean="0"/>
              <a:pPr/>
              <a:t>‹#›</a:t>
            </a:fld>
            <a:endParaRPr lang="en-US" dirty="0"/>
          </a:p>
        </p:txBody>
      </p:sp>
    </p:spTree>
    <p:extLst>
      <p:ext uri="{BB962C8B-B14F-4D97-AF65-F5344CB8AC3E}">
        <p14:creationId xmlns:p14="http://schemas.microsoft.com/office/powerpoint/2010/main" val="316322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6759D-5C2A-4440-8A98-505FCF76F201}"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CD1602-0995-478B-A7BB-7658D24968E8}" type="datetimeFigureOut">
              <a:rPr lang="en-US" smtClean="0"/>
              <a:pPr/>
              <a:t>11/26/2010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B54B6-D0F4-4D09-8FD2-D97CC69F6E8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D1602-0995-478B-A7BB-7658D24968E8}" type="datetimeFigureOut">
              <a:rPr lang="en-US" smtClean="0"/>
              <a:pPr/>
              <a:t>11/26/2010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B54B6-D0F4-4D09-8FD2-D97CC69F6E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D1602-0995-478B-A7BB-7658D24968E8}" type="datetimeFigureOut">
              <a:rPr lang="en-US" smtClean="0"/>
              <a:pPr/>
              <a:t>11/26/2010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B54B6-D0F4-4D09-8FD2-D97CC69F6E8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D1602-0995-478B-A7BB-7658D24968E8}" type="datetimeFigureOut">
              <a:rPr lang="en-US" smtClean="0"/>
              <a:pPr/>
              <a:t>11/26/2010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B54B6-D0F4-4D09-8FD2-D97CC69F6E8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D1602-0995-478B-A7BB-7658D24968E8}" type="datetimeFigureOut">
              <a:rPr lang="en-US" smtClean="0"/>
              <a:pPr/>
              <a:t>11/26/2010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B54B6-D0F4-4D09-8FD2-D97CC69F6E8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CD1602-0995-478B-A7BB-7658D24968E8}" type="datetimeFigureOut">
              <a:rPr lang="en-US" smtClean="0"/>
              <a:pPr/>
              <a:t>11/26/2010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B54B6-D0F4-4D09-8FD2-D97CC69F6E8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CD1602-0995-478B-A7BB-7658D24968E8}" type="datetimeFigureOut">
              <a:rPr lang="en-US" smtClean="0"/>
              <a:pPr/>
              <a:t>11/26/2010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3B54B6-D0F4-4D09-8FD2-D97CC69F6E8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CD1602-0995-478B-A7BB-7658D24968E8}" type="datetimeFigureOut">
              <a:rPr lang="en-US" smtClean="0"/>
              <a:pPr/>
              <a:t>11/26/2010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3B54B6-D0F4-4D09-8FD2-D97CC69F6E8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D1602-0995-478B-A7BB-7658D24968E8}" type="datetimeFigureOut">
              <a:rPr lang="en-US" smtClean="0"/>
              <a:pPr/>
              <a:t>11/26/2010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3B54B6-D0F4-4D09-8FD2-D97CC69F6E8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D1602-0995-478B-A7BB-7658D24968E8}" type="datetimeFigureOut">
              <a:rPr lang="en-US" smtClean="0"/>
              <a:pPr/>
              <a:t>11/26/2010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B54B6-D0F4-4D09-8FD2-D97CC69F6E8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D1602-0995-478B-A7BB-7658D24968E8}" type="datetimeFigureOut">
              <a:rPr lang="en-US" smtClean="0"/>
              <a:pPr/>
              <a:t>11/26/2010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B54B6-D0F4-4D09-8FD2-D97CC69F6E8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D1602-0995-478B-A7BB-7658D24968E8}" type="datetimeFigureOut">
              <a:rPr lang="en-US" smtClean="0"/>
              <a:pPr/>
              <a:t>11/26/2010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B54B6-D0F4-4D09-8FD2-D97CC69F6E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imgres?imgurl=http://litrato.n3po.com/cache/Mga-Larawan/Ocean-waves-spray.jpg_540.jpg&amp;imgrefurl=http://litrato.n3po.com/Mga-Larawan/Ocean-waves-spray.jpg.html&amp;usg=__N84QLhBPApI9szyYfPhiqSpXGAo=&amp;h=360&amp;w=540&amp;sz=53&amp;hl=en&amp;start=62&amp;zoom=1&amp;itbs=1&amp;tbnid=w64eTmJd5OVaWM:&amp;tbnh=88&amp;tbnw=132&amp;prev=/images?q=ocean+waves&amp;start=60&amp;hl=en&amp;safe=active&amp;sa=N&amp;gbv=2&amp;ndsp=20&amp;tbs=isch:1"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www.biostate.blogspot.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imgres?imgurl=http://www.jungleboffin.com/image.php?h=300&amp;src=http://www.jungleboffin.com/images/artoriginals/snow/waves/pipeline.jpg&amp;imgrefurl=http://www.signedoriginals.co.uk/paintings/ocean.waves.art/&amp;usg=__H3NsVRGnUWIFEEL-5nitUzFGvTk=&amp;h=300&amp;w=415&amp;sz=9&amp;hl=en&amp;start=99&amp;zoom=1&amp;itbs=1&amp;tbnid=EBjuBWa5sMcpYM:&amp;tbnh=90&amp;tbnw=125&amp;prev=/images?q=ocean+waves&amp;start=80&amp;hl=en&amp;safe=active&amp;sa=N&amp;gbv=2&amp;ndsp=20&amp;tbs=isch:1"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rst.gsfc.nasa.gov/Sect16/full-20earth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imgres?imgurl=http://www.photoshoppix.com/modules/coppermine/albums/userpics/10002/army_fish.jpg&amp;imgrefurl=http://www.veg.ca/content/view/857/72/&amp;usg=__pkMimuJaLTROJf7HbRYu6cLtbkE=&amp;h=567&amp;w=493&amp;sz=47&amp;hl=en&amp;start=31&amp;zoom=1&amp;itbs=1&amp;tbnid=LESyAacAwPr4vM:&amp;tbnh=134&amp;tbnw=117&amp;prev=/images?q=fish&amp;start=20&amp;hl=en&amp;safe=active&amp;sa=N&amp;gbv=2&amp;ndsp=20&amp;tbs=isch: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imgres?imgurl=http://ebetta.com/wp-content/uploads/2007/10/yellow-indigo-betta-fish.jpg&amp;imgrefurl=http://www.ebetta.com/2007/10/10/betta-spotlight-yellow-indigo-betta-fish/&amp;usg=__-LzHoXKpr4gRS0e-QmxK8OOTsX0=&amp;h=374&amp;w=425&amp;sz=112&amp;hl=en&amp;start=94&amp;zoom=1&amp;itbs=1&amp;tbnid=GXilto2uGuMqgM:&amp;tbnh=111&amp;tbnw=126&amp;prev=/images?q=fish&amp;start=80&amp;hl=en&amp;safe=active&amp;sa=N&amp;gbv=2&amp;ndsp=20&amp;tbs=isch:1" TargetMode="External"/><Relationship Id="rId1" Type="http://schemas.openxmlformats.org/officeDocument/2006/relationships/slideLayout" Target="../slideLayouts/slideLayout7.xml"/><Relationship Id="rId4" Type="http://schemas.openxmlformats.org/officeDocument/2006/relationships/hyperlink" Target="http://www.youtube.com/watch?v=nwlsSZcy0is&amp;NR=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ing.com/images/search?q=Carribean+Monk+Seal+Pictures&amp;FORM=IGRE&amp;qpvt=Carribean+Monk+Seal+Pictures#focal=1bdd094f4f708a69db8378f04af0791d&amp;furl=http%3A%2F%2Ftolweb.org%2Ftree%2FToLimages%2Fhawaiianmonkseal.250a.jpg"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hyperlink" Target="http://www.discussfossils.com/forum/uploads/1198/Ichthyosaurus_BW.jp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weatherworldatlas.com/" TargetMode="External"/><Relationship Id="rId13" Type="http://schemas.openxmlformats.org/officeDocument/2006/relationships/hyperlink" Target="http://www.hilariousheadlines.com/talk/wp-content/uploads/2009/06/reef-fish.jpg" TargetMode="External"/><Relationship Id="rId3" Type="http://schemas.openxmlformats.org/officeDocument/2006/relationships/image" Target="../media/image26.jpeg"/><Relationship Id="rId7" Type="http://schemas.openxmlformats.org/officeDocument/2006/relationships/hyperlink" Target="http://www.newyorkfishinglakes.com/" TargetMode="External"/><Relationship Id="rId12" Type="http://schemas.openxmlformats.org/officeDocument/2006/relationships/hyperlink" Target="http://www.discussfossils.com/forum/uploads/1198/Ichthyosaurus_BW.jpg" TargetMode="External"/><Relationship Id="rId2" Type="http://schemas.openxmlformats.org/officeDocument/2006/relationships/hyperlink" Target="http://www.google.com/imgres?imgurl=http://brianlean.files.wordpress.com/2007/12/whale-shark-with-fish.jpg&amp;imgrefurl=http://brianlean.wordpress.com/2007/11/06/world-largest-fish/&amp;usg=__tIt1Z2TSZelf_j2wkqy21Tntc6M=&amp;h=289&amp;w=420&amp;sz=25&amp;hl=en&amp;start=34&amp;zoom=1&amp;itbs=1&amp;tbnid=t8LoPMEu7JRzRM:&amp;tbnh=86&amp;tbnw=125&amp;prev=/images?q=fish&amp;start=20&amp;hl=en&amp;safe=active&amp;sa=N&amp;gbv=2&amp;ndsp=20&amp;tbs=isch:1" TargetMode="External"/><Relationship Id="rId16" Type="http://schemas.openxmlformats.org/officeDocument/2006/relationships/hyperlink" Target="http://www.wallkillriver.org/watershed.gif" TargetMode="External"/><Relationship Id="rId1" Type="http://schemas.openxmlformats.org/officeDocument/2006/relationships/slideLayout" Target="../slideLayouts/slideLayout2.xml"/><Relationship Id="rId6" Type="http://schemas.openxmlformats.org/officeDocument/2006/relationships/hyperlink" Target="http://www.keukafarms.com/" TargetMode="External"/><Relationship Id="rId11" Type="http://schemas.openxmlformats.org/officeDocument/2006/relationships/hyperlink" Target="http://www.bing.com/images/search?q=Carribean+Monk+Seal+Pictures&amp;FORM=IGRE&amp;qpvt=Carribean+Monk+Seal+Pictures#focal=1bdd094f4f708a69db8378f04af0791d&amp;furl=http%3A%2F%2Ftolweb.org%2Ftree%2FToLimages%2Fhawaiianmonkseal.250a.jpg" TargetMode="External"/><Relationship Id="rId5" Type="http://schemas.openxmlformats.org/officeDocument/2006/relationships/hyperlink" Target="http://www.biostate.blogspot.com/" TargetMode="External"/><Relationship Id="rId15" Type="http://schemas.openxmlformats.org/officeDocument/2006/relationships/hyperlink" Target="http://www.softpedia.com/" TargetMode="External"/><Relationship Id="rId10" Type="http://schemas.openxmlformats.org/officeDocument/2006/relationships/hyperlink" Target="http://www.youtube.com/watch?v=nwlsSZcy0is&amp;NR=1" TargetMode="External"/><Relationship Id="rId4" Type="http://schemas.openxmlformats.org/officeDocument/2006/relationships/hyperlink" Target="http://marinebio.org/Oceans/threatened-endangered-species.asp" TargetMode="External"/><Relationship Id="rId9" Type="http://schemas.openxmlformats.org/officeDocument/2006/relationships/hyperlink" Target="http://www.youtube.com/watch?v=bT_dmI9t9S0" TargetMode="External"/><Relationship Id="rId14" Type="http://schemas.openxmlformats.org/officeDocument/2006/relationships/hyperlink" Target="http://www.mommylife.n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bT_dmI9t9S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strobio.net/blog/wp-content/uploads/2010/09/Globe-Planet-Earth-NASA.jpe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environmentalpollutioncenters.org/chemical/pollutant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imgres?imgurl=http://www.cuteandweird.com/wp-content/uploads/2009/08/puffer-fish.png&amp;imgrefurl=http://www.whmsoft.net/services/searches/google_search.php?keyword=ocean+animals+list&amp;language=english&amp;usg=__2XpaBq4e6-SkhpOr0A1Q7RxThiU=&amp;h=303&amp;w=470&amp;sz=245&amp;hl=en&amp;start=26&amp;zoom=1&amp;itbs=1&amp;tbnid=TZ2AxO_iH8A8eM:&amp;tbnh=83&amp;tbnw=129&amp;prev=/images?q=ocean+animals&amp;start=20&amp;hl=en&amp;safe=active&amp;sa=N&amp;gbv=2&amp;ndsp=20&amp;tbs=isch: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photography.nationalgeographic.com/staticfiles/NGS/Shared/StaticFiles/Photography/Images/Content/tuamotu-butterfly-fish-513648-lw.jpg&amp;imgrefurl=http://www.naturewallpapers4u.com/2009/03/best-of-butterfly-fish-wallpapers.html&amp;usg=__s8hYH2fq9ojoaUjJacclGzKUlMY=&amp;h=768&amp;w=1024&amp;sz=226&amp;hl=en&amp;start=19&amp;zoom=1&amp;itbs=1&amp;tbnid=MRiOLInnlBajxM:&amp;tbnh=113&amp;tbnw=150&amp;prev=/images?q=fish&amp;hl=en&amp;safe=active&amp;gbv=2&amp;tbs=isch:1" TargetMode="External"/><Relationship Id="rId1" Type="http://schemas.openxmlformats.org/officeDocument/2006/relationships/slideLayout" Target="../slideLayouts/slideLayout2.xml"/><Relationship Id="rId5" Type="http://schemas.openxmlformats.org/officeDocument/2006/relationships/hyperlink" Target="http://www.wallkillriver.org/watershed.gif"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imgres?imgurl=http://i.treehugger.com/images/2007/10/24/ocean%20wave-jj-001.jpg&amp;imgrefurl=http://www.treehugger.com/files/2007/06/speedy_ocean_waves.php&amp;usg=__9pJvrcNBtMq1mFBr_38QQRU4Cm4=&amp;h=215&amp;w=322&amp;sz=11&amp;hl=en&amp;start=5&amp;zoom=1&amp;itbs=1&amp;tbnid=suLe2DxDbwc-fM:&amp;tbnh=79&amp;tbnw=118&amp;prev=/images?q=ocean+waves&amp;hl=en&amp;safe=active&amp;gbv=2&amp;tbs=isch:1"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newyorkfishinglake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imgres?imgurl=http://www.mywindpowersystem.com/wp-content/uploads/2009/09/alternative-energy-ocean-wave.jpg&amp;imgrefurl=http://www.mywindpowersystem.com/2009/09/ocean-wave-energy-alternative-energy-part-7/&amp;usg=__8sfxjHR_4_dEyylluXf0ACqukP8=&amp;h=318&amp;w=550&amp;sz=31&amp;hl=en&amp;start=10&amp;zoom=1&amp;itbs=1&amp;tbnid=TE2soE2rxkFqBM:&amp;tbnh=77&amp;tbnw=133&amp;prev=/images?q=ocean+waves&amp;hl=en&amp;safe=active&amp;gbv=2&amp;tbs=isch:1"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keukafarm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imgurl=http://clubusiness.org/wp-content/uploads/2010/08/ocean-waves-mavericks-325756-l.jpg&amp;imgrefurl=http://clubusiness.org/2010/08/innovation-failure-%E2%80%93-google%E2%80%99s-wave-crashes/&amp;usg=__oZJmZbCPnO9wCWdVHK9fUbIu50s=&amp;h=350&amp;w=500&amp;sz=103&amp;hl=en&amp;start=70&amp;zoom=1&amp;itbs=1&amp;tbnid=_Zqjoa_Ms2xDmM:&amp;tbnh=91&amp;tbnw=130&amp;prev=/images?q=ocean+waves&amp;start=60&amp;hl=en&amp;safe=active&amp;sa=N&amp;gbv=2&amp;ndsp=20&amp;tbs=isch:1"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www.weatherworldatla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ilariousheadlines.com/talk/wp-content/uploads/2009/06/reef-fish.jpg"/>
          <p:cNvPicPr>
            <a:picLocks noChangeAspect="1" noChangeArrowheads="1"/>
          </p:cNvPicPr>
          <p:nvPr/>
        </p:nvPicPr>
        <p:blipFill>
          <a:blip r:embed="rId3" cstate="print">
            <a:lum bright="70000" contrast="-70000"/>
          </a:blip>
          <a:srcRect/>
          <a:stretch>
            <a:fillRect/>
          </a:stretch>
        </p:blipFill>
        <p:spPr bwMode="auto">
          <a:xfrm>
            <a:off x="0" y="-136526"/>
            <a:ext cx="9172300" cy="6994526"/>
          </a:xfrm>
          <a:prstGeom prst="rect">
            <a:avLst/>
          </a:prstGeom>
          <a:noFill/>
        </p:spPr>
      </p:pic>
      <p:sp>
        <p:nvSpPr>
          <p:cNvPr id="2" name="Title 1"/>
          <p:cNvSpPr>
            <a:spLocks noGrp="1"/>
          </p:cNvSpPr>
          <p:nvPr>
            <p:ph type="ctrTitle"/>
          </p:nvPr>
        </p:nvSpPr>
        <p:spPr>
          <a:xfrm>
            <a:off x="685800" y="2133600"/>
            <a:ext cx="7772400" cy="1470025"/>
          </a:xfrm>
        </p:spPr>
        <p:txBody>
          <a:bodyPr/>
          <a:lstStyle/>
          <a:p>
            <a:r>
              <a:rPr lang="en-US" dirty="0" smtClean="0"/>
              <a:t>The Science of Ocean Pollution</a:t>
            </a:r>
            <a:endParaRPr lang="en-US" dirty="0"/>
          </a:p>
        </p:txBody>
      </p:sp>
      <p:sp>
        <p:nvSpPr>
          <p:cNvPr id="3" name="Subtitle 2"/>
          <p:cNvSpPr>
            <a:spLocks noGrp="1"/>
          </p:cNvSpPr>
          <p:nvPr>
            <p:ph type="subTitle" idx="1"/>
          </p:nvPr>
        </p:nvSpPr>
        <p:spPr/>
        <p:txBody>
          <a:bodyPr/>
          <a:lstStyle/>
          <a:p>
            <a:r>
              <a:rPr lang="en-US" dirty="0" smtClean="0"/>
              <a:t>Prattsburgh Central School,</a:t>
            </a:r>
          </a:p>
          <a:p>
            <a:r>
              <a:rPr lang="en-US" dirty="0" smtClean="0"/>
              <a:t>7</a:t>
            </a:r>
            <a:r>
              <a:rPr lang="en-US" baseline="30000" dirty="0" smtClean="0"/>
              <a:t>th</a:t>
            </a:r>
            <a:r>
              <a:rPr lang="en-US" dirty="0" smtClean="0"/>
              <a:t> Grade Students</a:t>
            </a:r>
          </a:p>
          <a:p>
            <a:r>
              <a:rPr lang="en-US" dirty="0" smtClean="0"/>
              <a:t>Try to Make a Difference</a:t>
            </a:r>
          </a:p>
        </p:txBody>
      </p:sp>
      <p:sp>
        <p:nvSpPr>
          <p:cNvPr id="5" name="TextBox 4"/>
          <p:cNvSpPr txBox="1"/>
          <p:nvPr/>
        </p:nvSpPr>
        <p:spPr>
          <a:xfrm>
            <a:off x="0" y="5657671"/>
            <a:ext cx="2667000" cy="1200329"/>
          </a:xfrm>
          <a:prstGeom prst="rect">
            <a:avLst/>
          </a:prstGeom>
          <a:noFill/>
        </p:spPr>
        <p:txBody>
          <a:bodyPr wrap="square" rtlCol="0">
            <a:spAutoFit/>
          </a:bodyPr>
          <a:lstStyle/>
          <a:p>
            <a:r>
              <a:rPr lang="en-US" dirty="0" smtClean="0"/>
              <a:t>http://www.hilariousheadlines.com/talk/wp-content/uploads/2009/06/reef-fish.jpg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1" end="1"/>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4"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2.gstatic.com/images?q=tbn:w64eTmJd5OVaWM:http://litrato.n3po.com/cache/Mga-Larawan/Ocean-waves-spray.jpg_540.jpg">
            <a:hlinkClick r:id="rId2"/>
          </p:cNvPr>
          <p:cNvPicPr>
            <a:picLocks noChangeAspect="1" noChangeArrowheads="1"/>
          </p:cNvPicPr>
          <p:nvPr/>
        </p:nvPicPr>
        <p:blipFill>
          <a:blip r:embed="rId3" cstate="print">
            <a:lum bright="70000" contrast="-70000"/>
          </a:blip>
          <a:srcRect/>
          <a:stretch>
            <a:fillRect/>
          </a:stretch>
        </p:blipFill>
        <p:spPr bwMode="auto">
          <a:xfrm>
            <a:off x="9" y="0"/>
            <a:ext cx="9143991" cy="6858000"/>
          </a:xfrm>
          <a:prstGeom prst="rect">
            <a:avLst/>
          </a:prstGeom>
          <a:noFill/>
        </p:spPr>
      </p:pic>
      <p:sp>
        <p:nvSpPr>
          <p:cNvPr id="2" name="Rectangle 1"/>
          <p:cNvSpPr/>
          <p:nvPr/>
        </p:nvSpPr>
        <p:spPr>
          <a:xfrm>
            <a:off x="0" y="6581001"/>
            <a:ext cx="1940916" cy="276999"/>
          </a:xfrm>
          <a:prstGeom prst="rect">
            <a:avLst/>
          </a:prstGeom>
        </p:spPr>
        <p:txBody>
          <a:bodyPr wrap="none">
            <a:spAutoFit/>
          </a:bodyPr>
          <a:lstStyle/>
          <a:p>
            <a:r>
              <a:rPr lang="en-US" sz="1200" dirty="0" smtClean="0">
                <a:hlinkClick r:id="rId4"/>
              </a:rPr>
              <a:t>www.biostate.blogspot.com</a:t>
            </a:r>
            <a:endParaRPr lang="en-US" sz="1200" dirty="0"/>
          </a:p>
        </p:txBody>
      </p:sp>
      <p:pic>
        <p:nvPicPr>
          <p:cNvPr id="3" name="Picture 10" descr="http://t1.gstatic.com/images?q=tbn:ANd9GcRDgQRNXlT3J6qYHfoAaD6kbZ5GFkFRtNktaPOwGZ1PrS8hUx8&amp;t=1&amp;usg=__a3iS42VenOlN4nvQHX8uiLGu_9g="/>
          <p:cNvPicPr>
            <a:picLocks noChangeAspect="1" noChangeArrowheads="1"/>
          </p:cNvPicPr>
          <p:nvPr/>
        </p:nvPicPr>
        <p:blipFill>
          <a:blip r:embed="rId5" cstate="print"/>
          <a:srcRect/>
          <a:stretch>
            <a:fillRect/>
          </a:stretch>
        </p:blipFill>
        <p:spPr bwMode="auto">
          <a:xfrm>
            <a:off x="1524000" y="1524000"/>
            <a:ext cx="5715000" cy="3803075"/>
          </a:xfrm>
          <a:prstGeom prst="rect">
            <a:avLst/>
          </a:prstGeom>
          <a:noFill/>
        </p:spPr>
      </p:pic>
      <p:sp>
        <p:nvSpPr>
          <p:cNvPr id="5" name="TextBox 4"/>
          <p:cNvSpPr txBox="1"/>
          <p:nvPr/>
        </p:nvSpPr>
        <p:spPr>
          <a:xfrm>
            <a:off x="3276600" y="5562600"/>
            <a:ext cx="3386272"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The United States of America</a:t>
            </a:r>
            <a:endParaRPr lang="en-US"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2.gstatic.com/images?q=tbn:EBjuBWa5sMcpYM:http://www.jungleboffin.com/image.php%3Fh%3D300%26src%3Dhttp://www.jungleboffin.com/images/artoriginals/snow/waves/pipeline.jpg">
            <a:hlinkClick r:id="rId2"/>
          </p:cNvPr>
          <p:cNvPicPr>
            <a:picLocks noChangeAspect="1" noChangeArrowheads="1"/>
          </p:cNvPicPr>
          <p:nvPr/>
        </p:nvPicPr>
        <p:blipFill>
          <a:blip r:embed="rId3" cstate="print">
            <a:lum bright="70000" contrast="-70000"/>
          </a:blip>
          <a:srcRect/>
          <a:stretch>
            <a:fillRect/>
          </a:stretch>
        </p:blipFill>
        <p:spPr bwMode="auto">
          <a:xfrm>
            <a:off x="-27709" y="-11668"/>
            <a:ext cx="9144000" cy="6858000"/>
          </a:xfrm>
          <a:prstGeom prst="rect">
            <a:avLst/>
          </a:prstGeom>
          <a:noFill/>
        </p:spPr>
      </p:pic>
      <p:sp>
        <p:nvSpPr>
          <p:cNvPr id="2" name="Rectangle 1"/>
          <p:cNvSpPr/>
          <p:nvPr/>
        </p:nvSpPr>
        <p:spPr>
          <a:xfrm>
            <a:off x="34636" y="6527768"/>
            <a:ext cx="3095719" cy="276999"/>
          </a:xfrm>
          <a:prstGeom prst="rect">
            <a:avLst/>
          </a:prstGeom>
        </p:spPr>
        <p:txBody>
          <a:bodyPr wrap="none">
            <a:spAutoFit/>
          </a:bodyPr>
          <a:lstStyle/>
          <a:p>
            <a:pPr lvl="0" fontAlgn="base">
              <a:spcBef>
                <a:spcPct val="0"/>
              </a:spcBef>
              <a:spcAft>
                <a:spcPct val="0"/>
              </a:spcAft>
            </a:pPr>
            <a:r>
              <a:rPr lang="en-US" sz="1200" u="sng" dirty="0" smtClean="0">
                <a:solidFill>
                  <a:srgbClr val="E7E200"/>
                </a:solidFill>
                <a:latin typeface="Arial" pitchFamily="34" charset="0"/>
              </a:rPr>
              <a:t>rst.gsfc.nasa.gov/Sect16/full-20earth2.jpg</a:t>
            </a:r>
            <a:r>
              <a:rPr lang="en-US" sz="1200" dirty="0" smtClean="0">
                <a:solidFill>
                  <a:srgbClr val="008000"/>
                </a:solidFill>
                <a:latin typeface="Arial" pitchFamily="34" charset="0"/>
              </a:rPr>
              <a:t> </a:t>
            </a:r>
            <a:r>
              <a:rPr lang="en-US" sz="1200" dirty="0" smtClean="0">
                <a:latin typeface="Arial" pitchFamily="34" charset="0"/>
              </a:rPr>
              <a:t> </a:t>
            </a:r>
          </a:p>
        </p:txBody>
      </p:sp>
      <p:pic>
        <p:nvPicPr>
          <p:cNvPr id="3" name="Picture 2" descr="See full size image">
            <a:hlinkClick r:id="rId4"/>
          </p:cNvPr>
          <p:cNvPicPr>
            <a:picLocks noChangeAspect="1" noChangeArrowheads="1"/>
          </p:cNvPicPr>
          <p:nvPr/>
        </p:nvPicPr>
        <p:blipFill>
          <a:blip r:embed="rId5" cstate="print"/>
          <a:srcRect/>
          <a:stretch>
            <a:fillRect/>
          </a:stretch>
        </p:blipFill>
        <p:spPr bwMode="auto">
          <a:xfrm>
            <a:off x="1981200" y="1066800"/>
            <a:ext cx="4876800" cy="4876800"/>
          </a:xfrm>
          <a:prstGeom prst="rect">
            <a:avLst/>
          </a:prstGeom>
          <a:noFill/>
        </p:spPr>
      </p:pic>
      <p:sp>
        <p:nvSpPr>
          <p:cNvPr id="5" name="TextBox 4"/>
          <p:cNvSpPr txBox="1"/>
          <p:nvPr/>
        </p:nvSpPr>
        <p:spPr>
          <a:xfrm>
            <a:off x="2667000" y="6172200"/>
            <a:ext cx="3352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Planet Earth as seen from space</a:t>
            </a:r>
            <a:endParaRPr lang="en-US"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2.gstatic.com/images?q=tbn:LESyAacAwPr4vM:http://www.photoshoppix.com/modules/coppermine/albums/userpics/10002/army_fish.jpg">
            <a:hlinkClick r:id="rId2"/>
          </p:cNvPr>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t>Animals of the Sea</a:t>
            </a:r>
            <a:endParaRPr lang="en-US" dirty="0"/>
          </a:p>
        </p:txBody>
      </p:sp>
      <p:sp>
        <p:nvSpPr>
          <p:cNvPr id="3" name="Content Placeholder 2"/>
          <p:cNvSpPr>
            <a:spLocks noGrp="1"/>
          </p:cNvSpPr>
          <p:nvPr>
            <p:ph idx="1"/>
          </p:nvPr>
        </p:nvSpPr>
        <p:spPr/>
        <p:txBody>
          <a:bodyPr>
            <a:normAutofit/>
          </a:bodyPr>
          <a:lstStyle/>
          <a:p>
            <a:r>
              <a:rPr lang="en-US" sz="2400" dirty="0" smtClean="0"/>
              <a:t>Dolphins                       </a:t>
            </a:r>
          </a:p>
          <a:p>
            <a:r>
              <a:rPr lang="en-US" sz="2400" dirty="0" smtClean="0"/>
              <a:t>Sharks</a:t>
            </a:r>
          </a:p>
          <a:p>
            <a:r>
              <a:rPr lang="en-US" sz="2400" dirty="0" smtClean="0"/>
              <a:t>Starfish</a:t>
            </a:r>
          </a:p>
          <a:p>
            <a:r>
              <a:rPr lang="en-US" sz="2400" dirty="0" smtClean="0"/>
              <a:t>Manatees</a:t>
            </a:r>
          </a:p>
          <a:p>
            <a:r>
              <a:rPr lang="en-US" sz="2400" dirty="0" smtClean="0"/>
              <a:t>Eel</a:t>
            </a:r>
          </a:p>
          <a:p>
            <a:r>
              <a:rPr lang="en-US" sz="2400" dirty="0" smtClean="0"/>
              <a:t>Puffer Fish</a:t>
            </a:r>
          </a:p>
          <a:p>
            <a:r>
              <a:rPr lang="en-US" sz="2400" dirty="0" smtClean="0"/>
              <a:t>Whales</a:t>
            </a:r>
          </a:p>
          <a:p>
            <a:r>
              <a:rPr lang="en-US" sz="2400" dirty="0" smtClean="0"/>
              <a:t>Shrimp</a:t>
            </a:r>
          </a:p>
          <a:p>
            <a:r>
              <a:rPr lang="en-US" sz="2400" dirty="0" smtClean="0"/>
              <a:t>Crab</a:t>
            </a:r>
          </a:p>
          <a:p>
            <a:r>
              <a:rPr lang="en-US" sz="2400" dirty="0" smtClean="0"/>
              <a:t>Clown Fish</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4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9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400"/>
                            </p:stCondLst>
                            <p:childTnLst>
                              <p:par>
                                <p:cTn id="21" presetID="2" presetClass="entr" presetSubtype="4"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900"/>
                            </p:stCondLst>
                            <p:childTnLst>
                              <p:par>
                                <p:cTn id="26" presetID="2" presetClass="entr" presetSubtype="4"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4400"/>
                            </p:stCondLst>
                            <p:childTnLst>
                              <p:par>
                                <p:cTn id="31" presetID="2" presetClass="entr" presetSubtype="4"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900"/>
                            </p:stCondLst>
                            <p:childTnLst>
                              <p:par>
                                <p:cTn id="36" presetID="2" presetClass="entr" presetSubtype="4"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5400"/>
                            </p:stCondLst>
                            <p:childTnLst>
                              <p:par>
                                <p:cTn id="41" presetID="2" presetClass="entr" presetSubtype="4"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900"/>
                            </p:stCondLst>
                            <p:childTnLst>
                              <p:par>
                                <p:cTn id="46" presetID="2" presetClass="entr" presetSubtype="4" fill="hold"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6400"/>
                            </p:stCondLst>
                            <p:childTnLst>
                              <p:par>
                                <p:cTn id="51" presetID="2" presetClass="entr" presetSubtype="4" fill="hold"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5" fill="hold">
                            <p:stCondLst>
                              <p:cond delay="6900"/>
                            </p:stCondLst>
                            <p:childTnLst>
                              <p:par>
                                <p:cTn id="56" presetID="2" presetClass="entr" presetSubtype="4" fill="hold" nodeType="after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additive="base">
                                        <p:cTn id="5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1.gstatic.com/images?q=tbn:GXilto2uGuMqgM:http://ebetta.com/wp-content/uploads/2007/10/yellow-indigo-betta-fish.jpg">
            <a:hlinkClick r:id="rId2"/>
          </p:cNvPr>
          <p:cNvPicPr>
            <a:picLocks noChangeAspect="1" noChangeArrowheads="1"/>
          </p:cNvPicPr>
          <p:nvPr/>
        </p:nvPicPr>
        <p:blipFill>
          <a:blip r:embed="rId3" cstate="print">
            <a:lum bright="70000" contrast="-70000"/>
          </a:blip>
          <a:srcRect/>
          <a:stretch>
            <a:fillRect/>
          </a:stretch>
        </p:blipFill>
        <p:spPr bwMode="auto">
          <a:xfrm>
            <a:off x="0" y="0"/>
            <a:ext cx="9144000" cy="6914249"/>
          </a:xfrm>
          <a:prstGeom prst="rect">
            <a:avLst/>
          </a:prstGeom>
          <a:noFill/>
        </p:spPr>
      </p:pic>
      <p:sp>
        <p:nvSpPr>
          <p:cNvPr id="2" name="Rectangle 1"/>
          <p:cNvSpPr/>
          <p:nvPr/>
        </p:nvSpPr>
        <p:spPr>
          <a:xfrm>
            <a:off x="2362200" y="3733800"/>
            <a:ext cx="4572000" cy="646331"/>
          </a:xfrm>
          <a:prstGeom prst="rect">
            <a:avLst/>
          </a:prstGeom>
        </p:spPr>
        <p:txBody>
          <a:bodyPr>
            <a:spAutoFit/>
          </a:bodyPr>
          <a:lstStyle/>
          <a:p>
            <a:r>
              <a:rPr lang="en-US" dirty="0" smtClean="0">
                <a:hlinkClick r:id="rId4"/>
              </a:rPr>
              <a:t>http://www.youtube.com/watch?v=nwlsSZcy0is&amp;NR=1</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hoax-slayer.com/images/fish-with-hands2.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t>Endangered Animals of the Sea</a:t>
            </a:r>
            <a:endParaRPr lang="en-US" dirty="0"/>
          </a:p>
        </p:txBody>
      </p:sp>
      <p:sp>
        <p:nvSpPr>
          <p:cNvPr id="3" name="Content Placeholder 2"/>
          <p:cNvSpPr>
            <a:spLocks noGrp="1"/>
          </p:cNvSpPr>
          <p:nvPr>
            <p:ph idx="1"/>
          </p:nvPr>
        </p:nvSpPr>
        <p:spPr/>
        <p:txBody>
          <a:bodyPr/>
          <a:lstStyle/>
          <a:p>
            <a:pPr>
              <a:buNone/>
            </a:pPr>
            <a:r>
              <a:rPr lang="en-US" dirty="0" smtClean="0"/>
              <a:t>A few endangered animals include:</a:t>
            </a:r>
          </a:p>
          <a:p>
            <a:pPr>
              <a:buNone/>
            </a:pPr>
            <a:endParaRPr lang="en-US" dirty="0" smtClean="0"/>
          </a:p>
          <a:p>
            <a:r>
              <a:rPr lang="en-US" sz="2000" dirty="0" smtClean="0"/>
              <a:t>Whales</a:t>
            </a:r>
          </a:p>
          <a:p>
            <a:r>
              <a:rPr lang="en-US" sz="2000" dirty="0" smtClean="0"/>
              <a:t>Dolphins</a:t>
            </a:r>
          </a:p>
          <a:p>
            <a:r>
              <a:rPr lang="en-US" sz="2000" dirty="0" smtClean="0"/>
              <a:t>Manatees</a:t>
            </a:r>
          </a:p>
          <a:p>
            <a:r>
              <a:rPr lang="en-US" sz="2000" dirty="0" smtClean="0"/>
              <a:t>Sea Turtles</a:t>
            </a:r>
          </a:p>
          <a:p>
            <a:r>
              <a:rPr lang="en-US" sz="2000" dirty="0" smtClean="0"/>
              <a:t>Sharks</a:t>
            </a:r>
          </a:p>
          <a:p>
            <a:r>
              <a:rPr lang="en-US" sz="2000" dirty="0" smtClean="0"/>
              <a:t>And several varieties of sea life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16"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amond(in)">
                                      <p:cBhvr>
                                        <p:cTn id="16" dur="2000"/>
                                        <p:tgtEl>
                                          <p:spTgt spid="3">
                                            <p:txEl>
                                              <p:pRg st="0" end="0"/>
                                            </p:txEl>
                                          </p:spTgt>
                                        </p:tgtEl>
                                      </p:cBhvr>
                                    </p:animEffect>
                                  </p:childTnLst>
                                </p:cTn>
                              </p:par>
                            </p:childTnLst>
                          </p:cTn>
                        </p:par>
                        <p:par>
                          <p:cTn id="17" fill="hold">
                            <p:stCondLst>
                              <p:cond delay="3000"/>
                            </p:stCondLst>
                            <p:childTnLst>
                              <p:par>
                                <p:cTn id="18" presetID="8" presetClass="entr" presetSubtype="16"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amond(in)">
                                      <p:cBhvr>
                                        <p:cTn id="20" dur="2000"/>
                                        <p:tgtEl>
                                          <p:spTgt spid="3">
                                            <p:txEl>
                                              <p:pRg st="2" end="2"/>
                                            </p:txEl>
                                          </p:spTgt>
                                        </p:tgtEl>
                                      </p:cBhvr>
                                    </p:animEffect>
                                  </p:childTnLst>
                                </p:cTn>
                              </p:par>
                            </p:childTnLst>
                          </p:cTn>
                        </p:par>
                        <p:par>
                          <p:cTn id="21" fill="hold">
                            <p:stCondLst>
                              <p:cond delay="5000"/>
                            </p:stCondLst>
                            <p:childTnLst>
                              <p:par>
                                <p:cTn id="22" presetID="8" presetClass="entr" presetSubtype="16"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amond(in)">
                                      <p:cBhvr>
                                        <p:cTn id="24" dur="2000"/>
                                        <p:tgtEl>
                                          <p:spTgt spid="3">
                                            <p:txEl>
                                              <p:pRg st="3" end="3"/>
                                            </p:txEl>
                                          </p:spTgt>
                                        </p:tgtEl>
                                      </p:cBhvr>
                                    </p:animEffect>
                                  </p:childTnLst>
                                </p:cTn>
                              </p:par>
                            </p:childTnLst>
                          </p:cTn>
                        </p:par>
                        <p:par>
                          <p:cTn id="25" fill="hold">
                            <p:stCondLst>
                              <p:cond delay="7000"/>
                            </p:stCondLst>
                            <p:childTnLst>
                              <p:par>
                                <p:cTn id="26" presetID="8" presetClass="entr" presetSubtype="16"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amond(in)">
                                      <p:cBhvr>
                                        <p:cTn id="28" dur="2000"/>
                                        <p:tgtEl>
                                          <p:spTgt spid="3">
                                            <p:txEl>
                                              <p:pRg st="4" end="4"/>
                                            </p:txEl>
                                          </p:spTgt>
                                        </p:tgtEl>
                                      </p:cBhvr>
                                    </p:animEffect>
                                  </p:childTnLst>
                                </p:cTn>
                              </p:par>
                            </p:childTnLst>
                          </p:cTn>
                        </p:par>
                        <p:par>
                          <p:cTn id="29" fill="hold">
                            <p:stCondLst>
                              <p:cond delay="9000"/>
                            </p:stCondLst>
                            <p:childTnLst>
                              <p:par>
                                <p:cTn id="30" presetID="8" presetClass="entr" presetSubtype="16"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par>
                          <p:cTn id="33" fill="hold">
                            <p:stCondLst>
                              <p:cond delay="11000"/>
                            </p:stCondLst>
                            <p:childTnLst>
                              <p:par>
                                <p:cTn id="34" presetID="8" presetClass="entr" presetSubtype="16"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diamond(in)">
                                      <p:cBhvr>
                                        <p:cTn id="36" dur="2000"/>
                                        <p:tgtEl>
                                          <p:spTgt spid="3">
                                            <p:txEl>
                                              <p:pRg st="6" end="6"/>
                                            </p:txEl>
                                          </p:spTgt>
                                        </p:tgtEl>
                                      </p:cBhvr>
                                    </p:animEffect>
                                  </p:childTnLst>
                                </p:cTn>
                              </p:par>
                            </p:childTnLst>
                          </p:cTn>
                        </p:par>
                        <p:par>
                          <p:cTn id="37" fill="hold">
                            <p:stCondLst>
                              <p:cond delay="13000"/>
                            </p:stCondLst>
                            <p:childTnLst>
                              <p:par>
                                <p:cTn id="38" presetID="8" presetClass="entr" presetSubtype="16"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diamond(in)">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e-petcare.com/wp-content/uploads/2009/03/betta_fish.jpg"/>
          <p:cNvPicPr>
            <a:picLocks noChangeAspect="1" noChangeArrowheads="1"/>
          </p:cNvPicPr>
          <p:nvPr/>
        </p:nvPicPr>
        <p:blipFill>
          <a:blip r:embed="rId2" cstate="print">
            <a:lum bright="70000" contrast="-70000"/>
          </a:blip>
          <a:srcRect/>
          <a:stretch>
            <a:fillRect/>
          </a:stretch>
        </p:blipFill>
        <p:spPr bwMode="auto">
          <a:xfrm>
            <a:off x="-6927" y="34636"/>
            <a:ext cx="9144000" cy="6885813"/>
          </a:xfrm>
          <a:prstGeom prst="rect">
            <a:avLst/>
          </a:prstGeom>
          <a:noFill/>
        </p:spPr>
      </p:pic>
      <p:sp>
        <p:nvSpPr>
          <p:cNvPr id="2" name="Title 1"/>
          <p:cNvSpPr>
            <a:spLocks noGrp="1"/>
          </p:cNvSpPr>
          <p:nvPr>
            <p:ph type="title"/>
          </p:nvPr>
        </p:nvSpPr>
        <p:spPr/>
        <p:txBody>
          <a:bodyPr/>
          <a:lstStyle/>
          <a:p>
            <a:r>
              <a:rPr lang="en-US" dirty="0" smtClean="0"/>
              <a:t>Extinct Animals of the Sea</a:t>
            </a:r>
            <a:endParaRPr lang="en-US" dirty="0"/>
          </a:p>
        </p:txBody>
      </p:sp>
      <p:sp>
        <p:nvSpPr>
          <p:cNvPr id="3" name="Content Placeholder 2"/>
          <p:cNvSpPr>
            <a:spLocks noGrp="1"/>
          </p:cNvSpPr>
          <p:nvPr>
            <p:ph idx="1"/>
          </p:nvPr>
        </p:nvSpPr>
        <p:spPr/>
        <p:txBody>
          <a:bodyPr/>
          <a:lstStyle/>
          <a:p>
            <a:r>
              <a:rPr lang="en-US" dirty="0" smtClean="0"/>
              <a:t>Caribbean Monk </a:t>
            </a:r>
            <a:r>
              <a:rPr lang="en-US" dirty="0" smtClean="0"/>
              <a:t>Seal</a:t>
            </a:r>
          </a:p>
          <a:p>
            <a:endParaRPr lang="en-US" dirty="0" smtClean="0"/>
          </a:p>
          <a:p>
            <a:r>
              <a:rPr lang="en-US" sz="1200" dirty="0">
                <a:latin typeface="Times New Roman" pitchFamily="18" charset="0"/>
                <a:cs typeface="Times New Roman" pitchFamily="18" charset="0"/>
                <a:hlinkClick r:id="rId3"/>
              </a:rPr>
              <a:t>http://</a:t>
            </a:r>
            <a:r>
              <a:rPr lang="en-US" sz="1200" dirty="0" smtClean="0">
                <a:latin typeface="Times New Roman" pitchFamily="18" charset="0"/>
                <a:cs typeface="Times New Roman" pitchFamily="18" charset="0"/>
                <a:hlinkClick r:id="rId3"/>
              </a:rPr>
              <a:t>www.bing.com/images/search?q=Carribean+Monk+Seal+Pictures&amp;FORM=IGRE&amp;qpvt=Carribean+Monk+Seal+Pictures#focal=1bdd094f4f708a69db8378f04af0791d&amp;furl=http%3A%2F%2Ftolweb.org%2Ftree%2FToLimages%2Fhawaiianmonkseal.250a.jpg</a:t>
            </a:r>
            <a:r>
              <a:rPr lang="en-US" sz="1200" dirty="0" smtClean="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r>
              <a:rPr lang="en-US" dirty="0" err="1" smtClean="0"/>
              <a:t>Icthyosaurus</a:t>
            </a:r>
            <a:r>
              <a:rPr lang="en-US" dirty="0" smtClean="0"/>
              <a:t>  </a:t>
            </a:r>
            <a:endParaRPr lang="en-US" dirty="0" smtClean="0"/>
          </a:p>
          <a:p>
            <a:endParaRPr lang="en-US" dirty="0" smtClean="0"/>
          </a:p>
          <a:p>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hlinkClick r:id="rId4"/>
              </a:rPr>
              <a:t>http</a:t>
            </a:r>
            <a:r>
              <a:rPr lang="en-US" sz="1200" dirty="0">
                <a:latin typeface="Times New Roman" pitchFamily="18" charset="0"/>
                <a:cs typeface="Times New Roman" pitchFamily="18" charset="0"/>
                <a:hlinkClick r:id="rId4"/>
              </a:rPr>
              <a:t>://</a:t>
            </a:r>
            <a:r>
              <a:rPr lang="en-US" sz="1200" dirty="0" smtClean="0">
                <a:latin typeface="Times New Roman" pitchFamily="18" charset="0"/>
                <a:cs typeface="Times New Roman" pitchFamily="18" charset="0"/>
                <a:hlinkClick r:id="rId4"/>
              </a:rPr>
              <a:t>www.discussfossils.com/forum/uploads/1198/Ichthyosaurus_BW.jpg</a:t>
            </a:r>
            <a:r>
              <a:rPr lang="en-US" sz="1200" dirty="0" smtClean="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1614055"/>
            <a:ext cx="1524000" cy="109537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5073" y="3477542"/>
            <a:ext cx="2400300" cy="10961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3.gstatic.com/images?q=tbn:ANd9GcSiKMh-t7p7BRRIXVNDpQYdXKX2kmSiX_PRmXx63sOZG-D6-LQNq0Pf7ckd"/>
          <p:cNvPicPr>
            <a:picLocks noChangeAspect="1" noChangeArrowheads="1"/>
          </p:cNvPicPr>
          <p:nvPr/>
        </p:nvPicPr>
        <p:blipFill>
          <a:blip r:embed="rId2" cstate="print"/>
          <a:srcRect/>
          <a:stretch>
            <a:fillRect/>
          </a:stretch>
        </p:blipFill>
        <p:spPr bwMode="auto">
          <a:xfrm>
            <a:off x="0" y="0"/>
            <a:ext cx="9144000" cy="6858006"/>
          </a:xfrm>
          <a:prstGeom prst="rect">
            <a:avLst/>
          </a:prstGeom>
          <a:noFill/>
        </p:spPr>
      </p:pic>
      <p:sp>
        <p:nvSpPr>
          <p:cNvPr id="3" name="Content Placeholder 2"/>
          <p:cNvSpPr>
            <a:spLocks noGrp="1"/>
          </p:cNvSpPr>
          <p:nvPr>
            <p:ph idx="1"/>
          </p:nvPr>
        </p:nvSpPr>
        <p:spPr/>
        <p:txBody>
          <a:bodyPr/>
          <a:lstStyle/>
          <a:p>
            <a:pPr>
              <a:buNone/>
            </a:pPr>
            <a:r>
              <a:rPr lang="en-US" dirty="0" smtClean="0"/>
              <a:t> </a:t>
            </a:r>
            <a:r>
              <a:rPr lang="en-US" dirty="0" smtClean="0">
                <a:solidFill>
                  <a:srgbClr val="FFFF00"/>
                </a:solidFill>
              </a:rPr>
              <a:t>We’ve studied the human impact on water ways.  You learned each of the following: what makes up a watershed, the problem of chemical redistribution, and the movement of water to the ocean basin. Redistribution of chemicals into ocean waters is a problem that clearly needs to be solved.  Do your part in solving this problem to save planet Earth’s ocean.   Thanks!  The Prattsburgh Project</a:t>
            </a:r>
          </a:p>
          <a:p>
            <a:pPr>
              <a:buNone/>
            </a:pPr>
            <a:endParaRPr lang="en-US" dirty="0" smtClean="0">
              <a:solidFill>
                <a:srgbClr val="FFFF00"/>
              </a:solidFill>
            </a:endParaRPr>
          </a:p>
          <a:p>
            <a:pPr>
              <a:buNone/>
            </a:pPr>
            <a:endParaRPr lang="en-US" dirty="0"/>
          </a:p>
        </p:txBody>
      </p:sp>
      <p:sp>
        <p:nvSpPr>
          <p:cNvPr id="5" name="TextBox 4"/>
          <p:cNvSpPr txBox="1"/>
          <p:nvPr/>
        </p:nvSpPr>
        <p:spPr>
          <a:xfrm>
            <a:off x="0" y="6248400"/>
            <a:ext cx="3048000" cy="369332"/>
          </a:xfrm>
          <a:prstGeom prst="rect">
            <a:avLst/>
          </a:prstGeom>
          <a:noFill/>
        </p:spPr>
        <p:txBody>
          <a:bodyPr wrap="square" rtlCol="0">
            <a:spAutoFit/>
          </a:bodyPr>
          <a:lstStyle/>
          <a:p>
            <a:r>
              <a:rPr lang="en-US" dirty="0" smtClean="0"/>
              <a:t>Naturalclothingcompany.com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t8LoPMEu7JRzRM:http://brianlean.files.wordpress.com/2007/12/whale-shark-with-fish.jpg">
            <a:hlinkClick r:id="rId2"/>
          </p:cNvPr>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381000"/>
            <a:ext cx="8229600" cy="1143000"/>
          </a:xfrm>
        </p:spPr>
        <p:txBody>
          <a:bodyPr/>
          <a:lstStyle/>
          <a:p>
            <a:r>
              <a:rPr lang="en-US" dirty="0" smtClean="0"/>
              <a:t>Work Cited</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sz="1600" dirty="0" smtClean="0">
                <a:hlinkClick r:id="rId4"/>
              </a:rPr>
              <a:t>http://www.environmentalpollutioncenters.org/chemical/pollutants/ </a:t>
            </a:r>
            <a:endParaRPr lang="en-US" sz="1600" dirty="0" smtClean="0">
              <a:hlinkClick r:id="rId4"/>
            </a:endParaRPr>
          </a:p>
          <a:p>
            <a:pPr>
              <a:buNone/>
            </a:pPr>
            <a:r>
              <a:rPr lang="en-US" sz="1600" dirty="0" smtClean="0">
                <a:hlinkClick r:id="rId5"/>
              </a:rPr>
              <a:t>www.biostate.blogspot.com</a:t>
            </a:r>
            <a:endParaRPr lang="en-US" sz="1600" dirty="0" smtClean="0">
              <a:hlinkClick r:id="rId4"/>
            </a:endParaRPr>
          </a:p>
          <a:p>
            <a:pPr>
              <a:buNone/>
            </a:pPr>
            <a:r>
              <a:rPr lang="en-US" sz="1600" dirty="0" smtClean="0">
                <a:hlinkClick r:id="rId6"/>
              </a:rPr>
              <a:t>www.keukafarms.com</a:t>
            </a:r>
            <a:r>
              <a:rPr lang="en-US" sz="1600" dirty="0" smtClean="0"/>
              <a:t> </a:t>
            </a:r>
            <a:endParaRPr lang="en-US" sz="1600" dirty="0" smtClean="0">
              <a:hlinkClick r:id="rId4"/>
            </a:endParaRPr>
          </a:p>
          <a:p>
            <a:pPr>
              <a:buNone/>
            </a:pPr>
            <a:r>
              <a:rPr lang="en-US" sz="1600" dirty="0">
                <a:hlinkClick r:id="rId7"/>
              </a:rPr>
              <a:t>www.newyorkfishinglakes.com</a:t>
            </a:r>
            <a:r>
              <a:rPr lang="en-US" sz="1600" dirty="0"/>
              <a:t> </a:t>
            </a:r>
          </a:p>
          <a:p>
            <a:pPr>
              <a:buNone/>
            </a:pPr>
            <a:r>
              <a:rPr lang="en-US" sz="1600" dirty="0">
                <a:hlinkClick r:id="rId8"/>
              </a:rPr>
              <a:t>www.weatherworldatlas.com</a:t>
            </a:r>
            <a:endParaRPr lang="en-US" sz="1600" dirty="0" smtClean="0">
              <a:hlinkClick r:id="rId4"/>
            </a:endParaRPr>
          </a:p>
          <a:p>
            <a:pPr>
              <a:buNone/>
            </a:pPr>
            <a:r>
              <a:rPr lang="en-US" sz="1600" dirty="0" smtClean="0">
                <a:hlinkClick r:id="rId4"/>
              </a:rPr>
              <a:t>http://</a:t>
            </a:r>
            <a:r>
              <a:rPr lang="en-US" sz="1600" dirty="0" smtClean="0">
                <a:hlinkClick r:id="rId4"/>
              </a:rPr>
              <a:t>marinebio.org/Oceans/threatened-endangered-species.asp</a:t>
            </a:r>
            <a:r>
              <a:rPr lang="en-US" sz="1600" dirty="0" smtClean="0"/>
              <a:t> </a:t>
            </a:r>
            <a:endParaRPr lang="en-US" sz="1600" dirty="0" smtClean="0"/>
          </a:p>
          <a:p>
            <a:pPr>
              <a:buNone/>
            </a:pPr>
            <a:r>
              <a:rPr lang="en-US" sz="1600" dirty="0" smtClean="0">
                <a:hlinkClick r:id="rId9"/>
              </a:rPr>
              <a:t>http</a:t>
            </a:r>
            <a:r>
              <a:rPr lang="en-US" sz="1600" dirty="0" smtClean="0">
                <a:hlinkClick r:id="rId9"/>
              </a:rPr>
              <a:t>://www.youtube.com/watch?v=bT_dmI9t9S0</a:t>
            </a:r>
            <a:r>
              <a:rPr lang="en-US" sz="1600" dirty="0" smtClean="0"/>
              <a:t> </a:t>
            </a:r>
          </a:p>
          <a:p>
            <a:pPr>
              <a:buNone/>
            </a:pPr>
            <a:r>
              <a:rPr lang="en-US" sz="1600" dirty="0" smtClean="0">
                <a:hlinkClick r:id="rId10"/>
              </a:rPr>
              <a:t>http://www.youtube.com/watch?v=nwlsSZcy0is&amp;NR=1</a:t>
            </a:r>
            <a:r>
              <a:rPr lang="en-US" sz="1600" dirty="0" smtClean="0"/>
              <a:t> </a:t>
            </a:r>
          </a:p>
          <a:p>
            <a:pPr>
              <a:buNone/>
            </a:pPr>
            <a:r>
              <a:rPr lang="en-US" sz="1600" dirty="0" smtClean="0"/>
              <a:t> </a:t>
            </a:r>
          </a:p>
          <a:p>
            <a:pPr>
              <a:buNone/>
            </a:pPr>
            <a:endParaRPr lang="en-US" sz="1600" dirty="0" smtClean="0"/>
          </a:p>
          <a:p>
            <a:pPr>
              <a:buNone/>
            </a:pPr>
            <a:r>
              <a:rPr lang="en-US" sz="1600" dirty="0" smtClean="0"/>
              <a:t>Pictures</a:t>
            </a:r>
            <a:r>
              <a:rPr lang="en-US" sz="1600" dirty="0"/>
              <a:t>: </a:t>
            </a:r>
            <a:r>
              <a:rPr lang="en-US" sz="1600" dirty="0">
                <a:hlinkClick r:id="rId11"/>
              </a:rPr>
              <a:t>http://</a:t>
            </a:r>
            <a:r>
              <a:rPr lang="en-US" sz="1600" dirty="0" smtClean="0">
                <a:hlinkClick r:id="rId11"/>
              </a:rPr>
              <a:t>www.bing.com/images/search?q=Carribean+Monk+Seal+Pictures&amp;FORM=IGRE&amp;qpvt=Carribean+Monk+Seal+Pictures#focal=1bdd094f4f708a69db8378f04af0791d&amp;furl=http%3A%2F%2Ftolweb.org%2Ftree%2FToLimages%2Fhawaiianmonkseal.250a.jpg</a:t>
            </a:r>
            <a:r>
              <a:rPr lang="en-US" sz="1600" dirty="0" smtClean="0"/>
              <a:t>  </a:t>
            </a:r>
          </a:p>
          <a:p>
            <a:pPr>
              <a:buNone/>
            </a:pPr>
            <a:r>
              <a:rPr lang="en-US" sz="1600" dirty="0">
                <a:latin typeface="Times New Roman" pitchFamily="18" charset="0"/>
                <a:cs typeface="Times New Roman" pitchFamily="18" charset="0"/>
                <a:hlinkClick r:id="rId12"/>
              </a:rPr>
              <a:t>http://www.discussfossils.com/forum/uploads/1198/Ichthyosaurus_BW.jpg</a:t>
            </a:r>
            <a:r>
              <a:rPr lang="en-US" sz="1600" dirty="0">
                <a:latin typeface="Times New Roman" pitchFamily="18" charset="0"/>
                <a:cs typeface="Times New Roman" pitchFamily="18" charset="0"/>
              </a:rPr>
              <a:t> </a:t>
            </a:r>
            <a:endParaRPr lang="en-US" sz="1600" dirty="0" smtClean="0"/>
          </a:p>
          <a:p>
            <a:pPr>
              <a:buNone/>
            </a:pPr>
            <a:r>
              <a:rPr lang="en-US" sz="1600" dirty="0" smtClean="0">
                <a:hlinkClick r:id="rId13"/>
              </a:rPr>
              <a:t>http://www.hilariousheadlines.com/talk/wp-content/uploads/2009/06/reef-fish.jpg</a:t>
            </a:r>
            <a:r>
              <a:rPr lang="en-US" sz="1600" dirty="0" smtClean="0"/>
              <a:t> </a:t>
            </a:r>
            <a:endParaRPr lang="en-US" sz="1600" dirty="0" smtClean="0"/>
          </a:p>
          <a:p>
            <a:pPr>
              <a:buNone/>
            </a:pPr>
            <a:r>
              <a:rPr lang="en-US" sz="1400" dirty="0" smtClean="0"/>
              <a:t>Naturalclothingcompany.com </a:t>
            </a:r>
            <a:endParaRPr lang="en-US" sz="1600" dirty="0" smtClean="0"/>
          </a:p>
          <a:p>
            <a:pPr>
              <a:buNone/>
            </a:pPr>
            <a:r>
              <a:rPr lang="en-US" sz="1600" u="sng" dirty="0" smtClean="0">
                <a:solidFill>
                  <a:srgbClr val="E7E200"/>
                </a:solidFill>
                <a:latin typeface="Arial" pitchFamily="34" charset="0"/>
              </a:rPr>
              <a:t>rst.gsfc.nasa.gov/Sect16/full-20earth2.jpg</a:t>
            </a:r>
            <a:r>
              <a:rPr lang="en-US" sz="1600" dirty="0" smtClean="0"/>
              <a:t> </a:t>
            </a:r>
            <a:endParaRPr lang="en-US" sz="1600" dirty="0" smtClean="0"/>
          </a:p>
          <a:p>
            <a:pPr>
              <a:buNone/>
            </a:pPr>
            <a:r>
              <a:rPr lang="en-US" sz="1600" dirty="0" smtClean="0">
                <a:hlinkClick r:id="rId14"/>
              </a:rPr>
              <a:t>www.mommylife.net</a:t>
            </a:r>
            <a:r>
              <a:rPr lang="en-US" sz="1600" dirty="0" smtClean="0"/>
              <a:t> </a:t>
            </a:r>
            <a:r>
              <a:rPr lang="en-US" sz="1600" dirty="0" smtClean="0"/>
              <a:t> </a:t>
            </a:r>
            <a:endParaRPr lang="en-US" sz="1600" dirty="0" smtClean="0"/>
          </a:p>
          <a:p>
            <a:pPr>
              <a:buNone/>
            </a:pPr>
            <a:r>
              <a:rPr lang="en-US" sz="1600" dirty="0" smtClean="0">
                <a:hlinkClick r:id="rId15"/>
              </a:rPr>
              <a:t>www.softpedia.com</a:t>
            </a:r>
            <a:r>
              <a:rPr lang="en-US" sz="1600" dirty="0" smtClean="0"/>
              <a:t> </a:t>
            </a:r>
          </a:p>
          <a:p>
            <a:pPr>
              <a:buNone/>
            </a:pPr>
            <a:r>
              <a:rPr lang="en-US" sz="1600" dirty="0">
                <a:hlinkClick r:id="rId16"/>
              </a:rPr>
              <a:t>http://www.wallkillriver.org/watershed.gif</a:t>
            </a:r>
            <a:r>
              <a:rPr lang="en-US" sz="1600" dirty="0"/>
              <a:t> </a:t>
            </a:r>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randallt\My Documents\My Pictures\fish 1.jpg"/>
          <p:cNvPicPr>
            <a:picLocks noChangeAspect="1" noChangeArrowheads="1"/>
          </p:cNvPicPr>
          <p:nvPr/>
        </p:nvPicPr>
        <p:blipFill>
          <a:blip r:embed="rId2" cstate="print">
            <a:lum bright="70000" contrast="-70000"/>
          </a:blip>
          <a:srcRect/>
          <a:stretch>
            <a:fillRect/>
          </a:stretch>
        </p:blipFill>
        <p:spPr bwMode="auto">
          <a:xfrm>
            <a:off x="-304800" y="-130628"/>
            <a:ext cx="9448800" cy="6988628"/>
          </a:xfrm>
          <a:prstGeom prst="rect">
            <a:avLst/>
          </a:prstGeom>
          <a:noFill/>
        </p:spPr>
      </p:pic>
      <p:sp>
        <p:nvSpPr>
          <p:cNvPr id="2" name="Title 1"/>
          <p:cNvSpPr>
            <a:spLocks noGrp="1"/>
          </p:cNvSpPr>
          <p:nvPr>
            <p:ph type="title"/>
          </p:nvPr>
        </p:nvSpPr>
        <p:spPr/>
        <p:txBody>
          <a:bodyPr>
            <a:normAutofit fontScale="90000"/>
          </a:bodyPr>
          <a:lstStyle/>
          <a:p>
            <a:r>
              <a:rPr lang="en-US" dirty="0" smtClean="0"/>
              <a:t>What is your theory about how the Ocean came into existence?</a:t>
            </a:r>
            <a:endParaRPr lang="en-US" dirty="0"/>
          </a:p>
        </p:txBody>
      </p:sp>
      <p:sp>
        <p:nvSpPr>
          <p:cNvPr id="3" name="Content Placeholder 2"/>
          <p:cNvSpPr>
            <a:spLocks noGrp="1"/>
          </p:cNvSpPr>
          <p:nvPr>
            <p:ph idx="1"/>
          </p:nvPr>
        </p:nvSpPr>
        <p:spPr/>
        <p:txBody>
          <a:bodyPr/>
          <a:lstStyle/>
          <a:p>
            <a:r>
              <a:rPr lang="en-US" dirty="0" smtClean="0">
                <a:hlinkClick r:id="rId3"/>
              </a:rPr>
              <a:t>http://www.youtube.com/watch?v=bT_dmI9t9S0</a:t>
            </a:r>
            <a:r>
              <a:rPr lang="en-US" dirty="0"/>
              <a:t> </a:t>
            </a:r>
          </a:p>
        </p:txBody>
      </p:sp>
      <p:sp>
        <p:nvSpPr>
          <p:cNvPr id="4" name="TextBox 3"/>
          <p:cNvSpPr txBox="1"/>
          <p:nvPr/>
        </p:nvSpPr>
        <p:spPr>
          <a:xfrm>
            <a:off x="533400" y="2971800"/>
            <a:ext cx="8229600" cy="369332"/>
          </a:xfrm>
          <a:prstGeom prst="rect">
            <a:avLst/>
          </a:prstGeom>
          <a:noFill/>
        </p:spPr>
        <p:txBody>
          <a:bodyPr wrap="square" rtlCol="0">
            <a:spAutoFit/>
          </a:bodyPr>
          <a:lstStyle/>
          <a:p>
            <a:pPr algn="ctr"/>
            <a:r>
              <a:rPr lang="en-US" dirty="0" smtClean="0"/>
              <a:t>Theories:</a:t>
            </a:r>
            <a:endParaRPr lang="en-US" dirty="0"/>
          </a:p>
        </p:txBody>
      </p:sp>
      <p:sp>
        <p:nvSpPr>
          <p:cNvPr id="6" name="TextBox 5"/>
          <p:cNvSpPr txBox="1"/>
          <p:nvPr/>
        </p:nvSpPr>
        <p:spPr>
          <a:xfrm>
            <a:off x="0" y="6324600"/>
            <a:ext cx="2286000" cy="369332"/>
          </a:xfrm>
          <a:prstGeom prst="rect">
            <a:avLst/>
          </a:prstGeom>
          <a:noFill/>
        </p:spPr>
        <p:txBody>
          <a:bodyPr wrap="square" rtlCol="0">
            <a:spAutoFit/>
          </a:bodyPr>
          <a:lstStyle/>
          <a:p>
            <a:r>
              <a:rPr lang="en-US" dirty="0" smtClean="0"/>
              <a:t>mommylife.net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oftpedia.com/screenshots/Exotic-fish-screensaver_3.png"/>
          <p:cNvPicPr>
            <a:picLocks noChangeAspect="1" noChangeArrowheads="1"/>
          </p:cNvPicPr>
          <p:nvPr/>
        </p:nvPicPr>
        <p:blipFill>
          <a:blip r:embed="rId2" cstate="print">
            <a:lum bright="70000" contrast="-70000"/>
          </a:blip>
          <a:srcRect/>
          <a:stretch>
            <a:fillRect/>
          </a:stretch>
        </p:blipFill>
        <p:spPr bwMode="auto">
          <a:xfrm>
            <a:off x="0" y="-152400"/>
            <a:ext cx="9144000" cy="7185170"/>
          </a:xfrm>
          <a:prstGeom prst="rect">
            <a:avLst/>
          </a:prstGeom>
          <a:noFill/>
        </p:spPr>
      </p:pic>
      <p:sp>
        <p:nvSpPr>
          <p:cNvPr id="2" name="Title 1"/>
          <p:cNvSpPr>
            <a:spLocks noGrp="1"/>
          </p:cNvSpPr>
          <p:nvPr>
            <p:ph type="title"/>
          </p:nvPr>
        </p:nvSpPr>
        <p:spPr/>
        <p:txBody>
          <a:bodyPr/>
          <a:lstStyle/>
          <a:p>
            <a:r>
              <a:rPr lang="en-US" dirty="0" smtClean="0"/>
              <a:t>Ocean Pollution</a:t>
            </a:r>
            <a:endParaRPr lang="en-US" dirty="0"/>
          </a:p>
        </p:txBody>
      </p:sp>
      <p:sp>
        <p:nvSpPr>
          <p:cNvPr id="3" name="Content Placeholder 2"/>
          <p:cNvSpPr>
            <a:spLocks noGrp="1"/>
          </p:cNvSpPr>
          <p:nvPr>
            <p:ph idx="1"/>
          </p:nvPr>
        </p:nvSpPr>
        <p:spPr/>
        <p:txBody>
          <a:bodyPr/>
          <a:lstStyle/>
          <a:p>
            <a:pPr>
              <a:buNone/>
            </a:pPr>
            <a:r>
              <a:rPr lang="en-US" dirty="0" smtClean="0"/>
              <a:t>   cean pollution is a major problem all over the world.  The reason why ocean pollution is a major problem is because biological organisms depend on water.  Water is composed of two hydrogen atoms and one oxygen.  Dangerous chemicals on the molecular scale can change the chemistry of water.  We attempted to study this topic and present our results to you.</a:t>
            </a:r>
            <a:endParaRPr lang="en-US" dirty="0"/>
          </a:p>
        </p:txBody>
      </p:sp>
      <p:sp>
        <p:nvSpPr>
          <p:cNvPr id="5" name="TextBox 4"/>
          <p:cNvSpPr txBox="1"/>
          <p:nvPr/>
        </p:nvSpPr>
        <p:spPr>
          <a:xfrm>
            <a:off x="0" y="6673334"/>
            <a:ext cx="1524000" cy="369332"/>
          </a:xfrm>
          <a:prstGeom prst="rect">
            <a:avLst/>
          </a:prstGeom>
          <a:noFill/>
        </p:spPr>
        <p:txBody>
          <a:bodyPr wrap="square" rtlCol="0">
            <a:spAutoFit/>
          </a:bodyPr>
          <a:lstStyle/>
          <a:p>
            <a:r>
              <a:rPr lang="en-US" dirty="0" smtClean="0"/>
              <a:t>softpedia.com</a:t>
            </a:r>
            <a:endParaRPr lang="en-US" dirty="0"/>
          </a:p>
        </p:txBody>
      </p:sp>
      <p:pic>
        <p:nvPicPr>
          <p:cNvPr id="2052" name="Picture 4" descr="See full size image">
            <a:hlinkClick r:id="rId3"/>
          </p:cNvPr>
          <p:cNvPicPr>
            <a:picLocks noChangeAspect="1" noChangeArrowheads="1"/>
          </p:cNvPicPr>
          <p:nvPr/>
        </p:nvPicPr>
        <p:blipFill>
          <a:blip r:embed="rId4" cstate="print"/>
          <a:srcRect/>
          <a:stretch>
            <a:fillRect/>
          </a:stretch>
        </p:blipFill>
        <p:spPr bwMode="auto">
          <a:xfrm>
            <a:off x="152400" y="1524000"/>
            <a:ext cx="601980" cy="60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750"/>
                            </p:stCondLst>
                            <p:childTnLst>
                              <p:par>
                                <p:cTn id="13" presetID="34"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bmt.org/bmt_media/bmt_images/1/robotic%20fish.jpg"/>
          <p:cNvPicPr>
            <a:picLocks noChangeAspect="1" noChangeArrowheads="1"/>
          </p:cNvPicPr>
          <p:nvPr/>
        </p:nvPicPr>
        <p:blipFill>
          <a:blip r:embed="rId2" cstate="print">
            <a:lum bright="70000" contrast="-70000"/>
          </a:blip>
          <a:srcRect/>
          <a:stretch>
            <a:fillRect/>
          </a:stretch>
        </p:blipFill>
        <p:spPr bwMode="auto">
          <a:xfrm>
            <a:off x="0" y="0"/>
            <a:ext cx="9530862" cy="6858000"/>
          </a:xfrm>
          <a:prstGeom prst="rect">
            <a:avLst/>
          </a:prstGeom>
          <a:noFill/>
        </p:spPr>
      </p:pic>
      <p:sp>
        <p:nvSpPr>
          <p:cNvPr id="2" name="Title 1"/>
          <p:cNvSpPr>
            <a:spLocks noGrp="1"/>
          </p:cNvSpPr>
          <p:nvPr>
            <p:ph type="title"/>
          </p:nvPr>
        </p:nvSpPr>
        <p:spPr/>
        <p:txBody>
          <a:bodyPr/>
          <a:lstStyle/>
          <a:p>
            <a:r>
              <a:rPr lang="en-US" dirty="0" smtClean="0"/>
              <a:t>Toxic Wastes</a:t>
            </a:r>
            <a:endParaRPr lang="en-US" dirty="0"/>
          </a:p>
        </p:txBody>
      </p:sp>
      <p:sp>
        <p:nvSpPr>
          <p:cNvPr id="3" name="Content Placeholder 2"/>
          <p:cNvSpPr>
            <a:spLocks noGrp="1"/>
          </p:cNvSpPr>
          <p:nvPr>
            <p:ph idx="1"/>
          </p:nvPr>
        </p:nvSpPr>
        <p:spPr/>
        <p:txBody>
          <a:bodyPr/>
          <a:lstStyle/>
          <a:p>
            <a:pPr>
              <a:buNone/>
            </a:pPr>
            <a:r>
              <a:rPr lang="en-US" dirty="0" smtClean="0"/>
              <a:t>Toxic wastes include: chlorinated solvents, hydrocarbons and ethers, halogens, phenols, plastics, organic agricultural products, detergents, and organic metallic compounds.</a:t>
            </a:r>
          </a:p>
          <a:p>
            <a:pPr>
              <a:buNone/>
            </a:pPr>
            <a:r>
              <a:rPr lang="en-US" sz="2000" dirty="0" smtClean="0">
                <a:latin typeface="Times New Roman" pitchFamily="18" charset="0"/>
                <a:cs typeface="Times New Roman" pitchFamily="18" charset="0"/>
              </a:rPr>
              <a:t>This information was retrieved from the following web address:</a:t>
            </a:r>
          </a:p>
          <a:p>
            <a:pPr>
              <a:buNone/>
            </a:pPr>
            <a:r>
              <a:rPr lang="en-US" sz="2000" dirty="0" smtClean="0">
                <a:latin typeface="Times New Roman" pitchFamily="18" charset="0"/>
                <a:cs typeface="Times New Roman" pitchFamily="18" charset="0"/>
                <a:hlinkClick r:id="rId3"/>
              </a:rPr>
              <a:t>http://www.environmentalpollutioncenters.org/chemical/pollutants/</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TextBox 4"/>
          <p:cNvSpPr txBox="1"/>
          <p:nvPr/>
        </p:nvSpPr>
        <p:spPr>
          <a:xfrm>
            <a:off x="152400" y="6324600"/>
            <a:ext cx="1524000" cy="369332"/>
          </a:xfrm>
          <a:prstGeom prst="rect">
            <a:avLst/>
          </a:prstGeom>
          <a:noFill/>
        </p:spPr>
        <p:txBody>
          <a:bodyPr wrap="square" rtlCol="0">
            <a:spAutoFit/>
          </a:bodyPr>
          <a:lstStyle/>
          <a:p>
            <a:r>
              <a:rPr lang="en-US" dirty="0" smtClean="0"/>
              <a:t>bmt.org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39" presetClass="entr" presetSubtype="0" accel="10000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39" presetClass="entr" presetSubtype="0" accel="10000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39" presetClass="entr" presetSubtype="0" accel="100000" fill="hold"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0.gstatic.com/images?q=tbn:TZ2AxO_iH8A8eM:http://www.cuteandweird.com/wp-content/uploads/2009/08/puffer-fish.png">
            <a:hlinkClick r:id="rId2"/>
          </p:cNvPr>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t>How Do We Impact the Ocean?</a:t>
            </a:r>
            <a:endParaRPr lang="en-US" dirty="0"/>
          </a:p>
        </p:txBody>
      </p:sp>
      <p:sp>
        <p:nvSpPr>
          <p:cNvPr id="3" name="Content Placeholder 2"/>
          <p:cNvSpPr>
            <a:spLocks noGrp="1"/>
          </p:cNvSpPr>
          <p:nvPr>
            <p:ph idx="1"/>
          </p:nvPr>
        </p:nvSpPr>
        <p:spPr/>
        <p:txBody>
          <a:bodyPr/>
          <a:lstStyle/>
          <a:p>
            <a:r>
              <a:rPr lang="en-US" dirty="0" smtClean="0"/>
              <a:t>All the garbage that we put into the ocean</a:t>
            </a:r>
          </a:p>
          <a:p>
            <a:r>
              <a:rPr lang="en-US" dirty="0" smtClean="0"/>
              <a:t>All the plastics</a:t>
            </a:r>
          </a:p>
          <a:p>
            <a:r>
              <a:rPr lang="en-US" dirty="0" smtClean="0"/>
              <a:t>The birds eat the plastic and then die.</a:t>
            </a:r>
          </a:p>
          <a:p>
            <a:r>
              <a:rPr lang="en-US" dirty="0" smtClean="0"/>
              <a:t>The plastic bag is mistaken as a jellyfish and eaten.</a:t>
            </a:r>
          </a:p>
          <a:p>
            <a:r>
              <a:rPr lang="en-US" dirty="0" smtClean="0"/>
              <a:t>Garbage that we put into the ocean can affect many animals that mistake it for food.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MRiOLInnlBajxM:http://photography.nationalgeographic.com/staticfiles/NGS/Shared/StaticFiles/Photography/Images/Content/tuamotu-butterfly-fish-513648-lw.jpg">
            <a:hlinkClick r:id="rId2"/>
          </p:cNvPr>
          <p:cNvPicPr>
            <a:picLocks noChangeAspect="1" noChangeArrowheads="1"/>
          </p:cNvPicPr>
          <p:nvPr/>
        </p:nvPicPr>
        <p:blipFill>
          <a:blip r:embed="rId3" cstate="print">
            <a:lum bright="70000" contrast="-70000"/>
          </a:blip>
          <a:srcRect/>
          <a:stretch>
            <a:fillRect/>
          </a:stretch>
        </p:blipFill>
        <p:spPr bwMode="auto">
          <a:xfrm>
            <a:off x="0" y="0"/>
            <a:ext cx="9144000" cy="6888487"/>
          </a:xfrm>
          <a:prstGeom prst="rect">
            <a:avLst/>
          </a:prstGeom>
          <a:noFill/>
        </p:spPr>
      </p:pic>
      <p:sp>
        <p:nvSpPr>
          <p:cNvPr id="2" name="Title 1"/>
          <p:cNvSpPr>
            <a:spLocks noGrp="1"/>
          </p:cNvSpPr>
          <p:nvPr>
            <p:ph type="title"/>
          </p:nvPr>
        </p:nvSpPr>
        <p:spPr/>
        <p:txBody>
          <a:bodyPr/>
          <a:lstStyle/>
          <a:p>
            <a:r>
              <a:rPr lang="en-US" dirty="0" smtClean="0"/>
              <a:t>Watersheds!!</a:t>
            </a:r>
            <a:endParaRPr lang="en-US" dirty="0"/>
          </a:p>
        </p:txBody>
      </p:sp>
      <p:sp>
        <p:nvSpPr>
          <p:cNvPr id="3" name="Content Placeholder 2"/>
          <p:cNvSpPr>
            <a:spLocks noGrp="1"/>
          </p:cNvSpPr>
          <p:nvPr>
            <p:ph idx="1"/>
          </p:nvPr>
        </p:nvSpPr>
        <p:spPr>
          <a:xfrm>
            <a:off x="457200" y="1600200"/>
            <a:ext cx="8229600" cy="4712732"/>
          </a:xfrm>
        </p:spPr>
        <p:txBody>
          <a:bodyPr/>
          <a:lstStyle/>
          <a:p>
            <a:r>
              <a:rPr lang="en-US" dirty="0" smtClean="0"/>
              <a:t>A watershed is the entire area that drains into a basin.  </a:t>
            </a:r>
          </a:p>
          <a:p>
            <a:r>
              <a:rPr lang="en-US" dirty="0" smtClean="0"/>
              <a:t> A basin is where the water</a:t>
            </a:r>
          </a:p>
          <a:p>
            <a:pPr>
              <a:buNone/>
            </a:pPr>
            <a:r>
              <a:rPr lang="en-US" dirty="0" smtClean="0"/>
              <a:t>goes before it drains into the</a:t>
            </a:r>
          </a:p>
          <a:p>
            <a:pPr>
              <a:buNone/>
            </a:pPr>
            <a:r>
              <a:rPr lang="en-US" dirty="0" smtClean="0"/>
              <a:t>ocean.   </a:t>
            </a:r>
            <a:endParaRPr lang="en-US" dirty="0"/>
          </a:p>
        </p:txBody>
      </p:sp>
      <p:pic>
        <p:nvPicPr>
          <p:cNvPr id="4" name="Picture 2" descr="C:\Documents and Settings\randallt\My Documents\My Pictures\fg,fg,fg.bmp"/>
          <p:cNvPicPr>
            <a:picLocks noChangeAspect="1" noChangeArrowheads="1"/>
          </p:cNvPicPr>
          <p:nvPr/>
        </p:nvPicPr>
        <p:blipFill>
          <a:blip r:embed="rId4" cstate="print"/>
          <a:srcRect/>
          <a:stretch>
            <a:fillRect/>
          </a:stretch>
        </p:blipFill>
        <p:spPr bwMode="auto">
          <a:xfrm>
            <a:off x="5348044" y="2362200"/>
            <a:ext cx="3191119" cy="3581400"/>
          </a:xfrm>
          <a:prstGeom prst="rect">
            <a:avLst/>
          </a:prstGeom>
          <a:noFill/>
        </p:spPr>
      </p:pic>
      <p:sp>
        <p:nvSpPr>
          <p:cNvPr id="5" name="TextBox 4"/>
          <p:cNvSpPr txBox="1"/>
          <p:nvPr/>
        </p:nvSpPr>
        <p:spPr>
          <a:xfrm>
            <a:off x="4110183" y="5943600"/>
            <a:ext cx="4195444" cy="369332"/>
          </a:xfrm>
          <a:prstGeom prst="rect">
            <a:avLst/>
          </a:prstGeom>
          <a:noFill/>
        </p:spPr>
        <p:txBody>
          <a:bodyPr wrap="none" rtlCol="0">
            <a:spAutoFit/>
          </a:bodyPr>
          <a:lstStyle/>
          <a:p>
            <a:pPr>
              <a:buNone/>
            </a:pPr>
            <a:r>
              <a:rPr lang="en-US" dirty="0">
                <a:hlinkClick r:id="rId5"/>
              </a:rPr>
              <a:t>http://www.wallkillriver.org/watershed.gif</a:t>
            </a:r>
            <a:r>
              <a:rPr lang="en-US"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2.gstatic.com/images?q=tbn:suLe2DxDbwc-fM:http://i.treehugger.com/images/2007/10/24/ocean%2520wave-jj-001.jpg">
            <a:hlinkClick r:id="rId2"/>
          </p:cNvPr>
          <p:cNvPicPr>
            <a:picLocks noChangeAspect="1" noChangeArrowheads="1"/>
          </p:cNvPicPr>
          <p:nvPr/>
        </p:nvPicPr>
        <p:blipFill>
          <a:blip r:embed="rId3" cstate="print">
            <a:lum bright="70000" contrast="-70000"/>
          </a:blip>
          <a:srcRect/>
          <a:stretch>
            <a:fillRect/>
          </a:stretch>
        </p:blipFill>
        <p:spPr bwMode="auto">
          <a:xfrm>
            <a:off x="0" y="0"/>
            <a:ext cx="9105406" cy="6858000"/>
          </a:xfrm>
          <a:prstGeom prst="rect">
            <a:avLst/>
          </a:prstGeom>
          <a:noFill/>
        </p:spPr>
      </p:pic>
      <p:sp>
        <p:nvSpPr>
          <p:cNvPr id="13" name="Rectangle 12"/>
          <p:cNvSpPr/>
          <p:nvPr/>
        </p:nvSpPr>
        <p:spPr>
          <a:xfrm>
            <a:off x="42091" y="6581001"/>
            <a:ext cx="2152577" cy="276999"/>
          </a:xfrm>
          <a:prstGeom prst="rect">
            <a:avLst/>
          </a:prstGeom>
        </p:spPr>
        <p:txBody>
          <a:bodyPr wrap="none">
            <a:spAutoFit/>
          </a:bodyPr>
          <a:lstStyle/>
          <a:p>
            <a:r>
              <a:rPr lang="en-US" sz="1200" dirty="0" smtClean="0">
                <a:hlinkClick r:id="rId4"/>
              </a:rPr>
              <a:t>www.newyorkfishinglakes.com</a:t>
            </a:r>
            <a:r>
              <a:rPr lang="en-US" sz="1200" dirty="0" smtClean="0"/>
              <a:t> </a:t>
            </a:r>
            <a:endParaRPr lang="en-US" sz="1200" dirty="0"/>
          </a:p>
        </p:txBody>
      </p:sp>
      <p:pic>
        <p:nvPicPr>
          <p:cNvPr id="23558" name="Picture 6" descr="http://t3.gstatic.com/images?q=tbn:ANd9GcTSF0l88WciIdBcK_PYr0kAzF2L4XDCW6mwYSlT4iYHyxxqefw&amp;t=1&amp;usg=__jFKfLGmmoORFUhoyBDiM7hEDwxs="/>
          <p:cNvPicPr>
            <a:picLocks noChangeAspect="1" noChangeArrowheads="1"/>
          </p:cNvPicPr>
          <p:nvPr/>
        </p:nvPicPr>
        <p:blipFill>
          <a:blip r:embed="rId5" cstate="print"/>
          <a:srcRect/>
          <a:stretch>
            <a:fillRect/>
          </a:stretch>
        </p:blipFill>
        <p:spPr bwMode="auto">
          <a:xfrm>
            <a:off x="1905000" y="1295400"/>
            <a:ext cx="5272777" cy="3934305"/>
          </a:xfrm>
          <a:prstGeom prst="rect">
            <a:avLst/>
          </a:prstGeom>
          <a:noFill/>
        </p:spPr>
      </p:pic>
      <p:sp>
        <p:nvSpPr>
          <p:cNvPr id="5" name="TextBox 4"/>
          <p:cNvSpPr txBox="1"/>
          <p:nvPr/>
        </p:nvSpPr>
        <p:spPr>
          <a:xfrm>
            <a:off x="3124200" y="5715000"/>
            <a:ext cx="432589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Keuka Lake, New York State</a:t>
            </a:r>
            <a:endParaRPr lang="en-US"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3558"/>
                                        </p:tgtEl>
                                      </p:cBhvr>
                                    </p:animEffect>
                                    <p:set>
                                      <p:cBhvr>
                                        <p:cTn id="7" dur="1" fill="hold">
                                          <p:stCondLst>
                                            <p:cond delay="499"/>
                                          </p:stCondLst>
                                        </p:cTn>
                                        <p:tgtEl>
                                          <p:spTgt spid="235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0.gstatic.com/images?q=tbn:TE2soE2rxkFqBM:http://www.mywindpowersystem.com/wp-content/uploads/2009/09/alternative-energy-ocean-wave.jpg">
            <a:hlinkClick r:id="rId2"/>
          </p:cNvPr>
          <p:cNvPicPr>
            <a:picLocks noChangeAspect="1" noChangeArrowheads="1"/>
          </p:cNvPicPr>
          <p:nvPr/>
        </p:nvPicPr>
        <p:blipFill>
          <a:blip r:embed="rId3" cstate="print">
            <a:lum bright="70000" contrast="-70000"/>
          </a:blip>
          <a:srcRect/>
          <a:stretch>
            <a:fillRect/>
          </a:stretch>
        </p:blipFill>
        <p:spPr bwMode="auto">
          <a:xfrm>
            <a:off x="152400" y="-69045"/>
            <a:ext cx="9144000" cy="6858000"/>
          </a:xfrm>
          <a:prstGeom prst="rect">
            <a:avLst/>
          </a:prstGeom>
          <a:noFill/>
        </p:spPr>
      </p:pic>
      <p:sp>
        <p:nvSpPr>
          <p:cNvPr id="2" name="Rectangle 1"/>
          <p:cNvSpPr/>
          <p:nvPr/>
        </p:nvSpPr>
        <p:spPr>
          <a:xfrm>
            <a:off x="152400" y="6470256"/>
            <a:ext cx="1607491" cy="276999"/>
          </a:xfrm>
          <a:prstGeom prst="rect">
            <a:avLst/>
          </a:prstGeom>
        </p:spPr>
        <p:txBody>
          <a:bodyPr wrap="none">
            <a:spAutoFit/>
          </a:bodyPr>
          <a:lstStyle/>
          <a:p>
            <a:r>
              <a:rPr lang="en-US" sz="1200" dirty="0" smtClean="0">
                <a:hlinkClick r:id="rId4"/>
              </a:rPr>
              <a:t>www.keukafarms.com</a:t>
            </a:r>
            <a:r>
              <a:rPr lang="en-US" sz="1200" dirty="0" smtClean="0"/>
              <a:t> </a:t>
            </a:r>
            <a:endParaRPr lang="en-US" sz="1200" dirty="0"/>
          </a:p>
        </p:txBody>
      </p:sp>
      <p:pic>
        <p:nvPicPr>
          <p:cNvPr id="3" name="Picture 4" descr="http://t0.gstatic.com/images?q=tbn:ANd9GcTpkrj61aps1bFW61EQixDeqD1KteNSV9nl_aqel7gBN2ssJGc&amp;t=1&amp;usg=__20tVenjFgJ9x1FqerdnPbaECxBw="/>
          <p:cNvPicPr>
            <a:picLocks noChangeAspect="1" noChangeArrowheads="1"/>
          </p:cNvPicPr>
          <p:nvPr/>
        </p:nvPicPr>
        <p:blipFill>
          <a:blip r:embed="rId5" cstate="print"/>
          <a:srcRect/>
          <a:stretch>
            <a:fillRect/>
          </a:stretch>
        </p:blipFill>
        <p:spPr bwMode="auto">
          <a:xfrm>
            <a:off x="2057400" y="1447800"/>
            <a:ext cx="4636911" cy="4021222"/>
          </a:xfrm>
          <a:prstGeom prst="rect">
            <a:avLst/>
          </a:prstGeom>
          <a:noFill/>
        </p:spPr>
      </p:pic>
      <p:sp>
        <p:nvSpPr>
          <p:cNvPr id="5" name="TextBox 4"/>
          <p:cNvSpPr txBox="1"/>
          <p:nvPr/>
        </p:nvSpPr>
        <p:spPr>
          <a:xfrm>
            <a:off x="3124200" y="5867400"/>
            <a:ext cx="548498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Finger Lakes Region of New York State</a:t>
            </a:r>
            <a:endParaRPr lang="en-US"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3.gstatic.com/images?q=tbn:_Zqjoa_Ms2xDmM:http://clubusiness.org/wp-content/uploads/2010/08/ocean-waves-mavericks-325756-l.jpg">
            <a:hlinkClick r:id="rId2"/>
          </p:cNvPr>
          <p:cNvPicPr>
            <a:picLocks noChangeAspect="1" noChangeArrowheads="1"/>
          </p:cNvPicPr>
          <p:nvPr/>
        </p:nvPicPr>
        <p:blipFill>
          <a:blip r:embed="rId3" cstate="print">
            <a:lum bright="70000" contrast="-70000"/>
          </a:blip>
          <a:srcRect/>
          <a:stretch>
            <a:fillRect/>
          </a:stretch>
        </p:blipFill>
        <p:spPr bwMode="auto">
          <a:xfrm>
            <a:off x="0" y="-1"/>
            <a:ext cx="9144000" cy="6858001"/>
          </a:xfrm>
          <a:prstGeom prst="rect">
            <a:avLst/>
          </a:prstGeom>
          <a:noFill/>
        </p:spPr>
      </p:pic>
      <p:sp>
        <p:nvSpPr>
          <p:cNvPr id="3" name="Rectangle 2"/>
          <p:cNvSpPr/>
          <p:nvPr/>
        </p:nvSpPr>
        <p:spPr>
          <a:xfrm>
            <a:off x="0" y="6488668"/>
            <a:ext cx="2210029" cy="369332"/>
          </a:xfrm>
          <a:prstGeom prst="rect">
            <a:avLst/>
          </a:prstGeom>
        </p:spPr>
        <p:txBody>
          <a:bodyPr wrap="none">
            <a:spAutoFit/>
          </a:bodyPr>
          <a:lstStyle/>
          <a:p>
            <a:r>
              <a:rPr lang="en-US" sz="1200" dirty="0" smtClean="0">
                <a:hlinkClick r:id="rId4"/>
              </a:rPr>
              <a:t>www.weatherworldatlas.com</a:t>
            </a:r>
            <a:r>
              <a:rPr lang="en-US" dirty="0" smtClean="0"/>
              <a:t>  </a:t>
            </a:r>
            <a:endParaRPr lang="en-US" dirty="0"/>
          </a:p>
        </p:txBody>
      </p:sp>
      <p:pic>
        <p:nvPicPr>
          <p:cNvPr id="4" name="Picture 8" descr="http://t1.gstatic.com/images?q=tbn:ANd9GcTVIjaPua2rGxxVhUdneWShz2XVZ-wikcQJnr09JVQaCU_7aqw&amp;t=1&amp;usg=__GRFLqaLn-rC_4KAFOe0ixgdLTos="/>
          <p:cNvPicPr>
            <a:picLocks noChangeAspect="1" noChangeArrowheads="1"/>
          </p:cNvPicPr>
          <p:nvPr/>
        </p:nvPicPr>
        <p:blipFill>
          <a:blip r:embed="rId5" cstate="print"/>
          <a:srcRect/>
          <a:stretch>
            <a:fillRect/>
          </a:stretch>
        </p:blipFill>
        <p:spPr bwMode="auto">
          <a:xfrm>
            <a:off x="2286000" y="1219200"/>
            <a:ext cx="4343400" cy="4747439"/>
          </a:xfrm>
          <a:prstGeom prst="rect">
            <a:avLst/>
          </a:prstGeom>
          <a:noFill/>
        </p:spPr>
      </p:pic>
      <p:sp>
        <p:nvSpPr>
          <p:cNvPr id="6" name="TextBox 5"/>
          <p:cNvSpPr txBox="1"/>
          <p:nvPr/>
        </p:nvSpPr>
        <p:spPr>
          <a:xfrm>
            <a:off x="3810000" y="6172200"/>
            <a:ext cx="1640577" cy="369332"/>
          </a:xfrm>
          <a:prstGeom prst="rect">
            <a:avLst/>
          </a:prstGeom>
          <a:noFill/>
        </p:spPr>
        <p:txBody>
          <a:bodyPr wrap="square" rtlCol="0">
            <a:spAutoFit/>
          </a:bodyPr>
          <a:lstStyle/>
          <a:p>
            <a:r>
              <a:rPr lang="en-US" dirty="0" smtClean="0">
                <a:latin typeface="Times New Roman" pitchFamily="18" charset="0"/>
                <a:cs typeface="Times New Roman" pitchFamily="18" charset="0"/>
              </a:rPr>
              <a:t>New York State</a:t>
            </a:r>
            <a:endParaRPr lang="en-US"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TotalTime>
  <Words>442</Words>
  <Application>Microsoft Office PowerPoint</Application>
  <PresentationFormat>On-screen Show (4:3)</PresentationFormat>
  <Paragraphs>93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Science of Ocean Pollution</vt:lpstr>
      <vt:lpstr>What is your theory about how the Ocean came into existence?</vt:lpstr>
      <vt:lpstr>Ocean Pollution</vt:lpstr>
      <vt:lpstr>Toxic Wastes</vt:lpstr>
      <vt:lpstr>How Do We Impact the Ocean?</vt:lpstr>
      <vt:lpstr>Watersheds!!</vt:lpstr>
      <vt:lpstr>PowerPoint Presentation</vt:lpstr>
      <vt:lpstr>PowerPoint Presentation</vt:lpstr>
      <vt:lpstr>PowerPoint Presentation</vt:lpstr>
      <vt:lpstr>PowerPoint Presentation</vt:lpstr>
      <vt:lpstr>PowerPoint Presentation</vt:lpstr>
      <vt:lpstr>Animals of the Sea</vt:lpstr>
      <vt:lpstr>PowerPoint Presentation</vt:lpstr>
      <vt:lpstr>Endangered Animals of the Sea</vt:lpstr>
      <vt:lpstr>Extinct Animals of the Sea</vt:lpstr>
      <vt:lpstr>PowerPoint Presentation</vt:lpstr>
      <vt:lpstr>Work Cited</vt:lpstr>
    </vt:vector>
  </TitlesOfParts>
  <Company>Prattsburgh Central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Ocean Pollution</dc:title>
  <dc:creator>baronem</dc:creator>
  <cp:lastModifiedBy>Mark</cp:lastModifiedBy>
  <cp:revision>43</cp:revision>
  <dcterms:created xsi:type="dcterms:W3CDTF">2010-10-25T16:20:28Z</dcterms:created>
  <dcterms:modified xsi:type="dcterms:W3CDTF">2010-11-26T15:52:38Z</dcterms:modified>
</cp:coreProperties>
</file>