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2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2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3/28/12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3/28/12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3/28/12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3/28/12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3/28/12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3/28/12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3/28/12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3/28/12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3/28/12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3/28/12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3/28/12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3/28/12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asa.gov/pdf/160491main_SESETeachersGuide_dc4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Sarah Slater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Solar Energy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050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417638"/>
            <a:ext cx="7924800" cy="4297362"/>
          </a:xfrm>
        </p:spPr>
        <p:txBody>
          <a:bodyPr>
            <a:normAutofit/>
          </a:bodyPr>
          <a:lstStyle/>
          <a:p>
            <a:pPr lvl="0"/>
            <a:r>
              <a:rPr lang="en-US" sz="2000" b="1" i="1" dirty="0"/>
              <a:t>What are stars?</a:t>
            </a:r>
            <a:endParaRPr lang="en-US" sz="2000" dirty="0"/>
          </a:p>
          <a:p>
            <a:r>
              <a:rPr lang="en-US" sz="2000" dirty="0"/>
              <a:t>Stars like our Sun are huge spheres of hot glowing gas. Our </a:t>
            </a:r>
            <a:r>
              <a:rPr lang="en-US" sz="2000" b="1" u="sng" dirty="0"/>
              <a:t>Sun</a:t>
            </a:r>
            <a:r>
              <a:rPr lang="en-US" sz="2000" dirty="0"/>
              <a:t> is an average- sized star about halfway through its 10 billion-year lifetime</a:t>
            </a:r>
            <a:r>
              <a:rPr lang="en-US" sz="2000" dirty="0" smtClean="0"/>
              <a:t>.</a:t>
            </a:r>
          </a:p>
          <a:p>
            <a:pPr lvl="0"/>
            <a:r>
              <a:rPr lang="en-US" sz="2000" b="1" i="1" dirty="0"/>
              <a:t>Where do natural resources come from and how do we use them?</a:t>
            </a:r>
            <a:r>
              <a:rPr lang="en-US" sz="2000" dirty="0"/>
              <a:t> </a:t>
            </a:r>
          </a:p>
          <a:p>
            <a:r>
              <a:rPr lang="en-US" sz="2000" b="1" u="sng" dirty="0"/>
              <a:t>Natural resources</a:t>
            </a:r>
            <a:r>
              <a:rPr lang="en-US" sz="2000" dirty="0"/>
              <a:t> are raw materials that we obtain from the environment. People </a:t>
            </a:r>
            <a:r>
              <a:rPr lang="en-US" sz="2000" dirty="0" smtClean="0"/>
              <a:t>use </a:t>
            </a:r>
            <a:r>
              <a:rPr lang="en-US" sz="2000" dirty="0"/>
              <a:t>natural resources in many different ways in their homes and businesses. </a:t>
            </a:r>
            <a:r>
              <a:rPr lang="en-US" sz="2000" dirty="0" smtClean="0"/>
              <a:t>Some </a:t>
            </a:r>
            <a:r>
              <a:rPr lang="en-US" sz="2000" dirty="0"/>
              <a:t>natural resources include wood (trees), oil (fossil fuel), sunlight, and </a:t>
            </a:r>
            <a:r>
              <a:rPr lang="en-US" sz="2000" dirty="0" smtClean="0"/>
              <a:t>water.</a:t>
            </a:r>
          </a:p>
          <a:p>
            <a:pPr lvl="0"/>
            <a:r>
              <a:rPr lang="en-US" sz="2000" dirty="0" smtClean="0"/>
              <a:t> </a:t>
            </a:r>
            <a:r>
              <a:rPr lang="en-US" sz="2000" b="1" i="1" dirty="0"/>
              <a:t>How can humans protect Earth’s resources and environments?</a:t>
            </a:r>
            <a:endParaRPr lang="en-US" sz="2000" dirty="0"/>
          </a:p>
          <a:p>
            <a:r>
              <a:rPr lang="en-US" sz="2000" dirty="0"/>
              <a:t>We must live according to Sustainability: meeting the needs of the present without comprising the ability of future generations to meet their own needs</a:t>
            </a:r>
            <a:r>
              <a:rPr lang="en-US" sz="2000" dirty="0" smtClean="0"/>
              <a:t>.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890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endParaRPr lang="en-US" b="1" i="1" dirty="0" smtClean="0"/>
          </a:p>
          <a:p>
            <a:endParaRPr lang="en-US" b="1" i="1" dirty="0" smtClean="0"/>
          </a:p>
          <a:p>
            <a:pPr lvl="0"/>
            <a:r>
              <a:rPr lang="en-US" sz="2000" b="1" i="1" dirty="0"/>
              <a:t>How do human activities pollute Earth and how might they change their activities to reduce this pollution?</a:t>
            </a:r>
          </a:p>
          <a:p>
            <a:pPr lvl="0"/>
            <a:r>
              <a:rPr lang="en-US" sz="2000" dirty="0"/>
              <a:t>Modest changes in individual and societal activities can significantly reduce pollution. </a:t>
            </a:r>
          </a:p>
          <a:p>
            <a:pPr marL="0" indent="0">
              <a:buNone/>
            </a:pPr>
            <a:endParaRPr lang="en-US" sz="2000" b="1" i="1" dirty="0" smtClean="0"/>
          </a:p>
          <a:p>
            <a:r>
              <a:rPr lang="en-US" sz="2000" b="1" i="1" dirty="0" smtClean="0"/>
              <a:t>How </a:t>
            </a:r>
            <a:r>
              <a:rPr lang="en-US" sz="2000" b="1" i="1" dirty="0"/>
              <a:t>do products and processes interact in technological systems?</a:t>
            </a:r>
            <a:r>
              <a:rPr lang="en-US" sz="2000" dirty="0"/>
              <a:t> </a:t>
            </a:r>
            <a:endParaRPr lang="en-US" sz="2000" dirty="0" smtClean="0"/>
          </a:p>
          <a:p>
            <a:r>
              <a:rPr lang="en-US" sz="2000" dirty="0"/>
              <a:t>New technological processes enable new and improved products. (e.g. improvements in transportation systems make many more foods available in grocery stores). </a:t>
            </a:r>
          </a:p>
        </p:txBody>
      </p:sp>
    </p:spTree>
    <p:extLst>
      <p:ext uri="{BB962C8B-B14F-4D97-AF65-F5344CB8AC3E}">
        <p14:creationId xmlns:p14="http://schemas.microsoft.com/office/powerpoint/2010/main" val="514403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847 6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, 7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, 8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Grade Students in Chicago Suburbs</a:t>
            </a:r>
          </a:p>
          <a:p>
            <a:r>
              <a:rPr lang="en-US" sz="2400" dirty="0" smtClean="0"/>
              <a:t>70% Free and Reduced Lunch</a:t>
            </a:r>
          </a:p>
          <a:p>
            <a:r>
              <a:rPr lang="en-US" sz="2400" dirty="0" smtClean="0"/>
              <a:t>14% Asian, Pacific Islander</a:t>
            </a:r>
          </a:p>
          <a:p>
            <a:r>
              <a:rPr lang="en-US" sz="2400" dirty="0" smtClean="0"/>
              <a:t>14% Black, Non-Hispanic</a:t>
            </a:r>
          </a:p>
          <a:p>
            <a:r>
              <a:rPr lang="en-US" sz="2400" dirty="0" smtClean="0"/>
              <a:t>43% Hispanic</a:t>
            </a:r>
          </a:p>
          <a:p>
            <a:r>
              <a:rPr lang="en-US" sz="2400" dirty="0" smtClean="0"/>
              <a:t>4% Multi-Racial</a:t>
            </a:r>
          </a:p>
          <a:p>
            <a:r>
              <a:rPr lang="en-US" sz="2400" dirty="0" smtClean="0"/>
              <a:t>1% Native American</a:t>
            </a:r>
          </a:p>
          <a:p>
            <a:r>
              <a:rPr lang="en-US" sz="2400" dirty="0" smtClean="0"/>
              <a:t>34 Home Languages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05604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a sustainable home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8 weeks of schema/research/planning (each bullet being one week)</a:t>
            </a:r>
            <a:endParaRPr lang="en-US" dirty="0"/>
          </a:p>
          <a:p>
            <a:r>
              <a:rPr lang="en-US" b="1" dirty="0"/>
              <a:t>Rough drafts of design evolving throughout</a:t>
            </a:r>
            <a:endParaRPr lang="en-US" dirty="0"/>
          </a:p>
          <a:p>
            <a:r>
              <a:rPr lang="en-US" dirty="0"/>
              <a:t>Scale Drawing</a:t>
            </a:r>
          </a:p>
          <a:p>
            <a:r>
              <a:rPr lang="en-US" dirty="0"/>
              <a:t>Wind Energy/ Windmills</a:t>
            </a:r>
          </a:p>
          <a:p>
            <a:r>
              <a:rPr lang="en-US" dirty="0">
                <a:solidFill>
                  <a:srgbClr val="FFFF00"/>
                </a:solidFill>
              </a:rPr>
              <a:t>Solar Energy/Solar Panels</a:t>
            </a:r>
          </a:p>
          <a:p>
            <a:r>
              <a:rPr lang="en-US" dirty="0"/>
              <a:t>Water and sources (rain, grey water, etc.)</a:t>
            </a:r>
          </a:p>
          <a:p>
            <a:r>
              <a:rPr lang="en-US" dirty="0"/>
              <a:t>Waste disposal (compost, re-use, etc.)</a:t>
            </a:r>
          </a:p>
          <a:p>
            <a:r>
              <a:rPr lang="en-US" dirty="0"/>
              <a:t>Building materials</a:t>
            </a:r>
          </a:p>
          <a:p>
            <a:r>
              <a:rPr lang="en-US" dirty="0"/>
              <a:t>Gardening/Growth/Food (worms, water, crops, etc.)</a:t>
            </a:r>
          </a:p>
          <a:p>
            <a:r>
              <a:rPr lang="en-US" dirty="0"/>
              <a:t>Landscaping/</a:t>
            </a:r>
            <a:r>
              <a:rPr lang="en-US" dirty="0" smtClean="0"/>
              <a:t>Location</a:t>
            </a:r>
            <a:endParaRPr lang="en-US" dirty="0"/>
          </a:p>
          <a:p>
            <a:r>
              <a:rPr lang="en-US" b="1" dirty="0"/>
              <a:t>2 weeks of final design/build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18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Solar Power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Solar Energy for Space Exploration Teacher’s Guide</a:t>
            </a:r>
          </a:p>
          <a:p>
            <a:pPr marL="0" indent="0" algn="ctr">
              <a:buNone/>
            </a:pPr>
            <a:r>
              <a:rPr lang="en-US" sz="2400" b="1" dirty="0"/>
              <a:t>GRADE LEVEL: 6 to 12 SUBJECT: Physical </a:t>
            </a:r>
            <a:r>
              <a:rPr lang="en-US" sz="2400" b="1" dirty="0" smtClean="0"/>
              <a:t>Science</a:t>
            </a:r>
          </a:p>
          <a:p>
            <a:pPr marL="0" indent="0" algn="ctr">
              <a:buNone/>
            </a:pPr>
            <a:r>
              <a:rPr lang="en-US" sz="2400" b="1" dirty="0" smtClean="0"/>
              <a:t>NASA </a:t>
            </a:r>
            <a:r>
              <a:rPr lang="en-US" sz="2400" b="1" dirty="0" smtClean="0"/>
              <a:t>Goddard</a:t>
            </a:r>
          </a:p>
          <a:p>
            <a:pPr marL="0" indent="0" algn="ctr">
              <a:buNone/>
            </a:pPr>
            <a:endParaRPr lang="en-US" sz="2400" b="1" dirty="0" smtClean="0"/>
          </a:p>
          <a:p>
            <a:pPr marL="0" indent="0" algn="ctr">
              <a:buNone/>
            </a:pPr>
            <a:r>
              <a:rPr lang="en-US" sz="2400" dirty="0">
                <a:solidFill>
                  <a:srgbClr val="0000FF"/>
                </a:solidFill>
                <a:hlinkClick r:id="rId2"/>
              </a:rPr>
              <a:t>www.nasa.gov/pdf/160491main_SESE</a:t>
            </a:r>
            <a:r>
              <a:rPr lang="en-US" sz="2400" b="1" dirty="0">
                <a:solidFill>
                  <a:srgbClr val="0000FF"/>
                </a:solidFill>
                <a:hlinkClick r:id="rId2"/>
              </a:rPr>
              <a:t>TeachersGuide</a:t>
            </a:r>
            <a:r>
              <a:rPr lang="en-US" sz="2400" dirty="0">
                <a:solidFill>
                  <a:srgbClr val="0000FF"/>
                </a:solidFill>
                <a:hlinkClick r:id="rId2"/>
              </a:rPr>
              <a:t>_dc4.</a:t>
            </a:r>
            <a:r>
              <a:rPr lang="en-US" sz="2400" dirty="0" smtClean="0">
                <a:solidFill>
                  <a:srgbClr val="0000FF"/>
                </a:solidFill>
                <a:hlinkClick r:id="rId2"/>
              </a:rPr>
              <a:t>pdf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0" indent="0" algn="ctr">
              <a:buNone/>
            </a:pPr>
            <a:endParaRPr lang="en-US" sz="2400" b="1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FFFF00"/>
                </a:solidFill>
              </a:rPr>
              <a:t>Extension</a:t>
            </a:r>
            <a:r>
              <a:rPr lang="en-US" sz="2400" b="1" dirty="0" smtClean="0">
                <a:solidFill>
                  <a:srgbClr val="FFFF00"/>
                </a:solidFill>
              </a:rPr>
              <a:t>:  How do Solar Flares/Storms effect solar power?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71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Activity 3: Solar Power for Your Home</a:t>
            </a:r>
            <a:r>
              <a:rPr lang="en-US" dirty="0"/>
              <a:t>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Procedure</a:t>
            </a:r>
            <a:endParaRPr lang="en-US" b="1" dirty="0"/>
          </a:p>
          <a:p>
            <a:r>
              <a:rPr lang="en-US" dirty="0"/>
              <a:t>Designing a home solar energy system requires creative problem solving. There are no definite procedures, but there are some guidelines students may find helpful:</a:t>
            </a:r>
          </a:p>
          <a:p>
            <a:pPr lvl="1"/>
            <a:r>
              <a:rPr lang="en-US" dirty="0" smtClean="0"/>
              <a:t>Find </a:t>
            </a:r>
            <a:r>
              <a:rPr lang="en-US" dirty="0"/>
              <a:t>out what you already know. </a:t>
            </a:r>
            <a:endParaRPr lang="en-US" dirty="0" smtClean="0"/>
          </a:p>
          <a:p>
            <a:pPr lvl="1"/>
            <a:r>
              <a:rPr lang="en-US" dirty="0" smtClean="0"/>
              <a:t>Think </a:t>
            </a:r>
            <a:r>
              <a:rPr lang="en-US" dirty="0"/>
              <a:t>and talk about in your design groups what you want to learn. </a:t>
            </a:r>
            <a:endParaRPr lang="en-US" dirty="0" smtClean="0"/>
          </a:p>
          <a:p>
            <a:pPr lvl="1"/>
            <a:r>
              <a:rPr lang="en-US" dirty="0" smtClean="0"/>
              <a:t>Do </a:t>
            </a:r>
            <a:r>
              <a:rPr lang="en-US" dirty="0"/>
              <a:t>research and record what you learn so you can use it in your design.</a:t>
            </a:r>
          </a:p>
          <a:p>
            <a:r>
              <a:rPr lang="en-US" dirty="0"/>
              <a:t>The following questions may be helpful in guiding students: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are the power requirements for your home? </a:t>
            </a:r>
            <a:endParaRPr lang="en-US" dirty="0" smtClean="0"/>
          </a:p>
          <a:p>
            <a:pPr lvl="1"/>
            <a:r>
              <a:rPr lang="en-US" dirty="0" smtClean="0"/>
              <a:t>Are </a:t>
            </a:r>
            <a:r>
              <a:rPr lang="en-US" dirty="0"/>
              <a:t>the power requirements constant, or do they vary during the day and </a:t>
            </a:r>
            <a:r>
              <a:rPr lang="en-US" dirty="0" smtClean="0"/>
              <a:t>year?</a:t>
            </a:r>
            <a:endParaRPr lang="en-US" dirty="0"/>
          </a:p>
          <a:p>
            <a:pPr lvl="1"/>
            <a:r>
              <a:rPr lang="en-US" dirty="0" smtClean="0"/>
              <a:t>How </a:t>
            </a:r>
            <a:r>
              <a:rPr lang="en-US" dirty="0"/>
              <a:t>much solar energy is available where your home is? 	</a:t>
            </a:r>
          </a:p>
        </p:txBody>
      </p:sp>
    </p:spTree>
    <p:extLst>
      <p:ext uri="{BB962C8B-B14F-4D97-AF65-F5344CB8AC3E}">
        <p14:creationId xmlns:p14="http://schemas.microsoft.com/office/powerpoint/2010/main" val="3649021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5283200" cy="457200"/>
          </a:xfrm>
        </p:spPr>
        <p:txBody>
          <a:bodyPr/>
          <a:lstStyle/>
          <a:p>
            <a:pPr eaLnBrk="1" hangingPunct="1"/>
            <a:r>
              <a:rPr lang="en-US" sz="1800">
                <a:latin typeface="Calibri" charset="0"/>
                <a:ea typeface="ＭＳ Ｐゴシック" charset="0"/>
                <a:cs typeface="ＭＳ Ｐゴシック" charset="0"/>
              </a:rPr>
              <a:t>Assignment Rubric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0" y="6229684"/>
            <a:ext cx="8940800" cy="628316"/>
          </a:xfrm>
        </p:spPr>
        <p:txBody>
          <a:bodyPr>
            <a:normAutofit/>
          </a:bodyPr>
          <a:lstStyle/>
          <a:p>
            <a:pPr algn="l" eaLnBrk="1" hangingPunct="1">
              <a:buFont typeface="Calibri" charset="0"/>
              <a:buAutoNum type="alphaLcPeriod"/>
            </a:pPr>
            <a:endParaRPr lang="en-US" sz="1000" dirty="0">
              <a:solidFill>
                <a:srgbClr val="898989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6540500" y="6580585"/>
            <a:ext cx="123745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>
                <a:latin typeface="Calibri" charset="0"/>
              </a:rPr>
              <a:t>Edited January 2011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3886200"/>
            <a:ext cx="127954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Assignment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04800" y="4857750"/>
            <a:ext cx="105366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latin typeface="Calibri" charset="0"/>
              </a:rPr>
              <a:t>Not Turned In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406400" y="2743200"/>
            <a:ext cx="78684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latin typeface="Calibri" charset="0"/>
              </a:rPr>
              <a:t>Turned In</a:t>
            </a:r>
          </a:p>
        </p:txBody>
      </p:sp>
      <p:cxnSp>
        <p:nvCxnSpPr>
          <p:cNvPr id="9" name="Shape 8"/>
          <p:cNvCxnSpPr>
            <a:stCxn id="14340" idx="2"/>
            <a:endCxn id="14341" idx="0"/>
          </p:cNvCxnSpPr>
          <p:nvPr/>
        </p:nvCxnSpPr>
        <p:spPr>
          <a:xfrm rot="16200000" flipH="1">
            <a:off x="434594" y="4460709"/>
            <a:ext cx="602218" cy="19186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4" name="Rectangle 10"/>
          <p:cNvSpPr>
            <a:spLocks noChangeArrowheads="1"/>
          </p:cNvSpPr>
          <p:nvPr/>
        </p:nvSpPr>
        <p:spPr bwMode="auto">
          <a:xfrm>
            <a:off x="3759200" y="628650"/>
            <a:ext cx="127470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latin typeface="Calibri" charset="0"/>
              </a:rPr>
              <a:t>Complete</a:t>
            </a:r>
          </a:p>
          <a:p>
            <a:r>
              <a:rPr lang="en-US" sz="1200">
                <a:latin typeface="Calibri" charset="0"/>
              </a:rPr>
              <a:t>Proper form</a:t>
            </a:r>
          </a:p>
          <a:p>
            <a:r>
              <a:rPr lang="en-US" sz="1200">
                <a:latin typeface="Calibri" charset="0"/>
              </a:rPr>
              <a:t>All correct</a:t>
            </a:r>
          </a:p>
          <a:p>
            <a:r>
              <a:rPr lang="en-US" sz="1200">
                <a:latin typeface="Calibri" charset="0"/>
              </a:rPr>
              <a:t>Great support</a:t>
            </a:r>
          </a:p>
          <a:p>
            <a:r>
              <a:rPr lang="en-US" sz="1200">
                <a:latin typeface="Calibri" charset="0"/>
              </a:rPr>
              <a:t>Well organized</a:t>
            </a:r>
          </a:p>
          <a:p>
            <a:r>
              <a:rPr lang="en-US" sz="1200">
                <a:latin typeface="Calibri" charset="0"/>
              </a:rPr>
              <a:t>Own work/words</a:t>
            </a:r>
          </a:p>
        </p:txBody>
      </p:sp>
      <p:sp>
        <p:nvSpPr>
          <p:cNvPr id="14345" name="Rectangle 11"/>
          <p:cNvSpPr>
            <a:spLocks noChangeArrowheads="1"/>
          </p:cNvSpPr>
          <p:nvPr/>
        </p:nvSpPr>
        <p:spPr bwMode="auto">
          <a:xfrm>
            <a:off x="2336800" y="1600200"/>
            <a:ext cx="194155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latin typeface="Calibri" charset="0"/>
              </a:rPr>
              <a:t>Answer all or mostly correct</a:t>
            </a: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3759200" y="2228850"/>
            <a:ext cx="150554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latin typeface="Calibri" charset="0"/>
              </a:rPr>
              <a:t>Answer incomplete</a:t>
            </a:r>
          </a:p>
          <a:p>
            <a:r>
              <a:rPr lang="en-US" sz="1200">
                <a:latin typeface="Calibri" charset="0"/>
              </a:rPr>
              <a:t>(B) Partially incorrect</a:t>
            </a:r>
          </a:p>
          <a:p>
            <a:r>
              <a:rPr lang="en-US" sz="1200">
                <a:latin typeface="Calibri" charset="0"/>
              </a:rPr>
              <a:t>(I) Limited support</a:t>
            </a:r>
          </a:p>
          <a:p>
            <a:r>
              <a:rPr lang="en-US" sz="1200">
                <a:latin typeface="Calibri" charset="0"/>
              </a:rPr>
              <a:t>(E) Improper form</a:t>
            </a:r>
          </a:p>
          <a:p>
            <a:r>
              <a:rPr lang="en-US" sz="1200">
                <a:latin typeface="Calibri" charset="0"/>
              </a:rPr>
              <a:t>(K) Some plagiarism</a:t>
            </a:r>
          </a:p>
        </p:txBody>
      </p:sp>
      <p:sp>
        <p:nvSpPr>
          <p:cNvPr id="14347" name="Rectangle 13"/>
          <p:cNvSpPr>
            <a:spLocks noChangeArrowheads="1"/>
          </p:cNvSpPr>
          <p:nvPr/>
        </p:nvSpPr>
        <p:spPr bwMode="auto">
          <a:xfrm>
            <a:off x="2336800" y="3714751"/>
            <a:ext cx="182614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latin typeface="Calibri" charset="0"/>
              </a:rPr>
              <a:t>(A) Mostly or all incorrect</a:t>
            </a:r>
          </a:p>
          <a:p>
            <a:r>
              <a:rPr lang="en-US" sz="1200">
                <a:latin typeface="Calibri" charset="0"/>
              </a:rPr>
              <a:t>(J) Directions not followed</a:t>
            </a:r>
          </a:p>
          <a:p>
            <a:r>
              <a:rPr lang="en-US" sz="1200">
                <a:latin typeface="Calibri" charset="0"/>
              </a:rPr>
              <a:t>(K) Plagiarized</a:t>
            </a:r>
          </a:p>
        </p:txBody>
      </p:sp>
      <p:cxnSp>
        <p:nvCxnSpPr>
          <p:cNvPr id="16" name="Elbow Connector 15"/>
          <p:cNvCxnSpPr>
            <a:stCxn id="14340" idx="0"/>
            <a:endCxn id="14342" idx="2"/>
          </p:cNvCxnSpPr>
          <p:nvPr/>
        </p:nvCxnSpPr>
        <p:spPr>
          <a:xfrm rot="5400000" flipH="1" flipV="1">
            <a:off x="286796" y="3373175"/>
            <a:ext cx="866001" cy="16005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49" name="Elbow Connector 19"/>
          <p:cNvCxnSpPr>
            <a:cxnSpLocks noChangeShapeType="1"/>
            <a:stCxn id="14342" idx="3"/>
            <a:endCxn id="14347" idx="1"/>
          </p:cNvCxnSpPr>
          <p:nvPr/>
        </p:nvCxnSpPr>
        <p:spPr bwMode="auto">
          <a:xfrm>
            <a:off x="1193244" y="2881700"/>
            <a:ext cx="1143556" cy="115621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4A7EBB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0" name="Elbow Connector 21"/>
          <p:cNvCxnSpPr>
            <a:cxnSpLocks noChangeShapeType="1"/>
            <a:stCxn id="14345" idx="0"/>
            <a:endCxn id="14344" idx="1"/>
          </p:cNvCxnSpPr>
          <p:nvPr/>
        </p:nvCxnSpPr>
        <p:spPr bwMode="auto">
          <a:xfrm rot="5400000" flipH="1" flipV="1">
            <a:off x="3347697" y="1188698"/>
            <a:ext cx="371385" cy="451621"/>
          </a:xfrm>
          <a:prstGeom prst="bentConnector2">
            <a:avLst/>
          </a:prstGeom>
          <a:noFill/>
          <a:ln w="9525">
            <a:solidFill>
              <a:srgbClr val="4A7EBB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1" name="Elbow Connector 36"/>
          <p:cNvCxnSpPr>
            <a:cxnSpLocks noChangeShapeType="1"/>
            <a:stCxn id="14345" idx="2"/>
            <a:endCxn id="14346" idx="1"/>
          </p:cNvCxnSpPr>
          <p:nvPr/>
        </p:nvCxnSpPr>
        <p:spPr bwMode="auto">
          <a:xfrm rot="16200000" flipH="1">
            <a:off x="3103648" y="2081129"/>
            <a:ext cx="859483" cy="451621"/>
          </a:xfrm>
          <a:prstGeom prst="bentConnector2">
            <a:avLst/>
          </a:prstGeom>
          <a:noFill/>
          <a:ln w="9525">
            <a:solidFill>
              <a:srgbClr val="4A7EBB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Elbow Connector 41"/>
          <p:cNvCxnSpPr>
            <a:stCxn id="14342" idx="3"/>
            <a:endCxn id="14345" idx="1"/>
          </p:cNvCxnSpPr>
          <p:nvPr/>
        </p:nvCxnSpPr>
        <p:spPr>
          <a:xfrm flipV="1">
            <a:off x="1193244" y="1738700"/>
            <a:ext cx="1143556" cy="11430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3" name="Rectangle 47"/>
          <p:cNvSpPr>
            <a:spLocks noChangeArrowheads="1"/>
          </p:cNvSpPr>
          <p:nvPr/>
        </p:nvSpPr>
        <p:spPr bwMode="auto">
          <a:xfrm>
            <a:off x="6481233" y="144066"/>
            <a:ext cx="182115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latin typeface="Calibri" charset="0"/>
              </a:rPr>
              <a:t>Supportive Visual----------6</a:t>
            </a:r>
          </a:p>
          <a:p>
            <a:r>
              <a:rPr lang="en-US" sz="1200">
                <a:latin typeface="Calibri" charset="0"/>
              </a:rPr>
              <a:t>No gram/sp errors</a:t>
            </a:r>
          </a:p>
          <a:p>
            <a:r>
              <a:rPr lang="en-US" sz="1200">
                <a:latin typeface="Calibri" charset="0"/>
              </a:rPr>
              <a:t>Prof/creative</a:t>
            </a:r>
          </a:p>
        </p:txBody>
      </p:sp>
      <p:sp>
        <p:nvSpPr>
          <p:cNvPr id="14354" name="Rectangle 48"/>
          <p:cNvSpPr>
            <a:spLocks noChangeArrowheads="1"/>
          </p:cNvSpPr>
          <p:nvPr/>
        </p:nvSpPr>
        <p:spPr bwMode="auto">
          <a:xfrm>
            <a:off x="6481233" y="1085850"/>
            <a:ext cx="1762973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000">
                <a:latin typeface="Calibri" charset="0"/>
              </a:rPr>
              <a:t>(H) Poor/missing visual -------</a:t>
            </a:r>
            <a:r>
              <a:rPr lang="en-US" sz="1200">
                <a:latin typeface="Calibri" charset="0"/>
              </a:rPr>
              <a:t>5</a:t>
            </a:r>
          </a:p>
          <a:p>
            <a:r>
              <a:rPr lang="en-US" sz="1000">
                <a:latin typeface="Calibri" charset="0"/>
              </a:rPr>
              <a:t>(F) Gram/sp errors</a:t>
            </a:r>
          </a:p>
          <a:p>
            <a:r>
              <a:rPr lang="en-US" sz="1000">
                <a:latin typeface="Calibri" charset="0"/>
              </a:rPr>
              <a:t>(G) Not prof/creative</a:t>
            </a:r>
          </a:p>
        </p:txBody>
      </p:sp>
      <p:sp>
        <p:nvSpPr>
          <p:cNvPr id="14355" name="Rectangle 49"/>
          <p:cNvSpPr>
            <a:spLocks noChangeArrowheads="1"/>
          </p:cNvSpPr>
          <p:nvPr/>
        </p:nvSpPr>
        <p:spPr bwMode="auto">
          <a:xfrm>
            <a:off x="6481234" y="1996679"/>
            <a:ext cx="181882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latin typeface="Calibri" charset="0"/>
              </a:rPr>
              <a:t>(D) A little incomplete----4</a:t>
            </a:r>
          </a:p>
          <a:p>
            <a:r>
              <a:rPr lang="en-US" sz="1200">
                <a:latin typeface="Calibri" charset="0"/>
              </a:rPr>
              <a:t>(B) Partially incorrect</a:t>
            </a:r>
          </a:p>
          <a:p>
            <a:r>
              <a:rPr lang="en-US" sz="1200">
                <a:latin typeface="Calibri" charset="0"/>
              </a:rPr>
              <a:t>(F) Gram/sp errors</a:t>
            </a:r>
          </a:p>
          <a:p>
            <a:r>
              <a:rPr lang="en-US" sz="1200">
                <a:latin typeface="Calibri" charset="0"/>
              </a:rPr>
              <a:t>Prof/creative</a:t>
            </a:r>
          </a:p>
        </p:txBody>
      </p:sp>
      <p:sp>
        <p:nvSpPr>
          <p:cNvPr id="14356" name="Rectangle 50"/>
          <p:cNvSpPr>
            <a:spLocks noChangeArrowheads="1"/>
          </p:cNvSpPr>
          <p:nvPr/>
        </p:nvSpPr>
        <p:spPr bwMode="auto">
          <a:xfrm>
            <a:off x="6481234" y="2715816"/>
            <a:ext cx="18307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latin typeface="Calibri" charset="0"/>
              </a:rPr>
              <a:t>(C) Very incomplete-------3</a:t>
            </a:r>
          </a:p>
          <a:p>
            <a:r>
              <a:rPr lang="en-US" sz="1200">
                <a:latin typeface="Calibri" charset="0"/>
              </a:rPr>
              <a:t>(F) Gram/sp errors</a:t>
            </a:r>
          </a:p>
          <a:p>
            <a:r>
              <a:rPr lang="en-US" sz="1200">
                <a:latin typeface="Calibri" charset="0"/>
              </a:rPr>
              <a:t>(G) Not prof/creative</a:t>
            </a:r>
          </a:p>
        </p:txBody>
      </p:sp>
      <p:sp>
        <p:nvSpPr>
          <p:cNvPr id="14357" name="Rectangle 51"/>
          <p:cNvSpPr>
            <a:spLocks noChangeArrowheads="1"/>
          </p:cNvSpPr>
          <p:nvPr/>
        </p:nvSpPr>
        <p:spPr bwMode="auto">
          <a:xfrm>
            <a:off x="6481234" y="3344466"/>
            <a:ext cx="18307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latin typeface="Calibri" charset="0"/>
              </a:rPr>
              <a:t>(C) Very incomplete-------2</a:t>
            </a:r>
          </a:p>
          <a:p>
            <a:r>
              <a:rPr lang="en-US" sz="1200">
                <a:latin typeface="Calibri" charset="0"/>
              </a:rPr>
              <a:t>(F) Gram/sp errors</a:t>
            </a:r>
          </a:p>
          <a:p>
            <a:r>
              <a:rPr lang="en-US" sz="1200">
                <a:latin typeface="Calibri" charset="0"/>
              </a:rPr>
              <a:t>(G) Not prof/creative</a:t>
            </a:r>
          </a:p>
          <a:p>
            <a:r>
              <a:rPr lang="en-US" sz="1200">
                <a:latin typeface="Calibri" charset="0"/>
              </a:rPr>
              <a:t>Partially correct</a:t>
            </a:r>
          </a:p>
        </p:txBody>
      </p:sp>
      <p:sp>
        <p:nvSpPr>
          <p:cNvPr id="14358" name="Rectangle 52"/>
          <p:cNvSpPr>
            <a:spLocks noChangeArrowheads="1"/>
          </p:cNvSpPr>
          <p:nvPr/>
        </p:nvSpPr>
        <p:spPr bwMode="auto">
          <a:xfrm>
            <a:off x="6457952" y="4114800"/>
            <a:ext cx="18389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latin typeface="Calibri" charset="0"/>
              </a:rPr>
              <a:t>Attempt Made--------------1</a:t>
            </a:r>
          </a:p>
          <a:p>
            <a:r>
              <a:rPr lang="en-US" sz="1200">
                <a:latin typeface="Calibri" charset="0"/>
              </a:rPr>
              <a:t>Incorrect answer</a:t>
            </a:r>
          </a:p>
        </p:txBody>
      </p:sp>
      <p:sp>
        <p:nvSpPr>
          <p:cNvPr id="14359" name="Rectangle 53"/>
          <p:cNvSpPr>
            <a:spLocks noChangeArrowheads="1"/>
          </p:cNvSpPr>
          <p:nvPr/>
        </p:nvSpPr>
        <p:spPr bwMode="auto">
          <a:xfrm>
            <a:off x="8589434" y="4857750"/>
            <a:ext cx="2626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latin typeface="Calibri" charset="0"/>
              </a:rPr>
              <a:t>0</a:t>
            </a:r>
          </a:p>
        </p:txBody>
      </p:sp>
      <p:cxnSp>
        <p:nvCxnSpPr>
          <p:cNvPr id="14360" name="Elbow Connector 54"/>
          <p:cNvCxnSpPr>
            <a:cxnSpLocks noChangeShapeType="1"/>
            <a:stCxn id="14346" idx="3"/>
            <a:endCxn id="14356" idx="1"/>
          </p:cNvCxnSpPr>
          <p:nvPr/>
        </p:nvCxnSpPr>
        <p:spPr bwMode="auto">
          <a:xfrm>
            <a:off x="5264740" y="2736682"/>
            <a:ext cx="1216494" cy="3023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4A7EBB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61" name="Elbow Connector 57"/>
          <p:cNvCxnSpPr>
            <a:cxnSpLocks noChangeShapeType="1"/>
            <a:stCxn id="14344" idx="3"/>
            <a:endCxn id="14354" idx="1"/>
          </p:cNvCxnSpPr>
          <p:nvPr/>
        </p:nvCxnSpPr>
        <p:spPr bwMode="auto">
          <a:xfrm>
            <a:off x="5033908" y="1228815"/>
            <a:ext cx="1447325" cy="14942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4A7EBB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62" name="Elbow Connector 60"/>
          <p:cNvCxnSpPr>
            <a:cxnSpLocks noChangeShapeType="1"/>
            <a:stCxn id="14344" idx="3"/>
            <a:endCxn id="14353" idx="1"/>
          </p:cNvCxnSpPr>
          <p:nvPr/>
        </p:nvCxnSpPr>
        <p:spPr bwMode="auto">
          <a:xfrm flipV="1">
            <a:off x="5033908" y="467232"/>
            <a:ext cx="1447325" cy="76158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4A7EBB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63" name="Elbow Connector 63"/>
          <p:cNvCxnSpPr>
            <a:cxnSpLocks noChangeShapeType="1"/>
            <a:stCxn id="14346" idx="3"/>
            <a:endCxn id="14355" idx="1"/>
          </p:cNvCxnSpPr>
          <p:nvPr/>
        </p:nvCxnSpPr>
        <p:spPr bwMode="auto">
          <a:xfrm flipV="1">
            <a:off x="5264740" y="2412178"/>
            <a:ext cx="1216494" cy="324504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4A7EBB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64" name="Elbow Connector 66"/>
          <p:cNvCxnSpPr>
            <a:cxnSpLocks noChangeShapeType="1"/>
            <a:stCxn id="14347" idx="3"/>
            <a:endCxn id="14358" idx="1"/>
          </p:cNvCxnSpPr>
          <p:nvPr/>
        </p:nvCxnSpPr>
        <p:spPr bwMode="auto">
          <a:xfrm>
            <a:off x="4162941" y="4037917"/>
            <a:ext cx="2295011" cy="307716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4A7EBB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65" name="Elbow Connector 67"/>
          <p:cNvCxnSpPr>
            <a:cxnSpLocks noChangeShapeType="1"/>
            <a:stCxn id="14347" idx="3"/>
            <a:endCxn id="14357" idx="1"/>
          </p:cNvCxnSpPr>
          <p:nvPr/>
        </p:nvCxnSpPr>
        <p:spPr bwMode="auto">
          <a:xfrm flipV="1">
            <a:off x="4162941" y="3759965"/>
            <a:ext cx="2318293" cy="27795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4A7EBB"/>
            </a:solidFill>
            <a:miter lim="800000"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1" name="Elbow Connector 80"/>
          <p:cNvCxnSpPr>
            <a:stCxn id="14341" idx="3"/>
            <a:endCxn id="14359" idx="1"/>
          </p:cNvCxnSpPr>
          <p:nvPr/>
        </p:nvCxnSpPr>
        <p:spPr>
          <a:xfrm>
            <a:off x="1358469" y="4996250"/>
            <a:ext cx="7230965" cy="127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436551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24</TotalTime>
  <Words>715</Words>
  <Application>Microsoft Macintosh PowerPoint</Application>
  <PresentationFormat>On-screen Show (4:3)</PresentationFormat>
  <Paragraphs>96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Horizon</vt:lpstr>
      <vt:lpstr>Solar Energy </vt:lpstr>
      <vt:lpstr>Essentials</vt:lpstr>
      <vt:lpstr>essentials</vt:lpstr>
      <vt:lpstr>Population</vt:lpstr>
      <vt:lpstr>Engineering a sustainable home</vt:lpstr>
      <vt:lpstr>Solar Power Activity</vt:lpstr>
      <vt:lpstr>Activity 3: Solar Power for Your Home. </vt:lpstr>
      <vt:lpstr>Assignment Rubric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Solar Energy </dc:title>
  <dc:creator>Teacher</dc:creator>
  <cp:lastModifiedBy>Teacher</cp:lastModifiedBy>
  <cp:revision>4</cp:revision>
  <dcterms:created xsi:type="dcterms:W3CDTF">2012-03-29T00:17:56Z</dcterms:created>
  <dcterms:modified xsi:type="dcterms:W3CDTF">2012-03-29T00:45:20Z</dcterms:modified>
</cp:coreProperties>
</file>