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64" r:id="rId6"/>
    <p:sldId id="265" r:id="rId7"/>
    <p:sldId id="266" r:id="rId8"/>
    <p:sldId id="258"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54B0AC-415F-4FB4-9E48-8A5101BAB3D1}"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4B0AC-415F-4FB4-9E48-8A5101BAB3D1}"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4B0AC-415F-4FB4-9E48-8A5101BAB3D1}"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E354B0AC-415F-4FB4-9E48-8A5101BAB3D1}"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54B0AC-415F-4FB4-9E48-8A5101BAB3D1}"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354B0AC-415F-4FB4-9E48-8A5101BAB3D1}"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54B0AC-415F-4FB4-9E48-8A5101BAB3D1}" type="datetimeFigureOut">
              <a:rPr lang="en-US" smtClean="0"/>
              <a:t>3/28/2012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54B0AC-415F-4FB4-9E48-8A5101BAB3D1}" type="datetimeFigureOut">
              <a:rPr lang="en-US" smtClean="0"/>
              <a:t>3/28/2012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4B0AC-415F-4FB4-9E48-8A5101BAB3D1}" type="datetimeFigureOut">
              <a:rPr lang="en-US" smtClean="0"/>
              <a:t>3/28/2012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4B0AC-415F-4FB4-9E48-8A5101BAB3D1}"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E2F3-A2FC-47D0-B7AE-DC029DB8A5D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4B0AC-415F-4FB4-9E48-8A5101BAB3D1}"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E2F3-A2FC-47D0-B7AE-DC029DB8A5D0}" type="slidenum">
              <a:rPr lang="en-US" smtClean="0"/>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E354B0AC-415F-4FB4-9E48-8A5101BAB3D1}" type="datetimeFigureOut">
              <a:rPr lang="en-US" smtClean="0"/>
              <a:t>3/28/2012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7C09E2F3-A2FC-47D0-B7AE-DC029DB8A5D0}" type="slidenum">
              <a:rPr lang="en-US" smtClean="0"/>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apod.nasa.gov/apod/image/1201/GS_20120124_Aurora_0044_Planet.jpg" TargetMode="External"/><Relationship Id="rId2" Type="http://schemas.openxmlformats.org/officeDocument/2006/relationships/hyperlink" Target="http://www.teachersdomain.org/asset/ess05_vid_galileosun/"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news.discovery.com/space/solar-minimum-ian-oneill.html" TargetMode="External"/><Relationship Id="rId1" Type="http://schemas.openxmlformats.org/officeDocument/2006/relationships/slideLayout" Target="../slideLayouts/slideLayout2.xml"/><Relationship Id="rId4" Type="http://schemas.openxmlformats.org/officeDocument/2006/relationships/hyperlink" Target="http://curiosity.discovery.com/topic/the-solar-system/sunspot-pictures1.ht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ohowww.nascom.nasa.gov/hotshots/X17/"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eachersdomain.org/asset/ess05_vid_solarwin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wikihow.com/images/e/eb/Pinhole_609.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Solar Unit</a:t>
            </a:r>
            <a:endParaRPr lang="en-US" dirty="0"/>
          </a:p>
        </p:txBody>
      </p:sp>
      <p:sp>
        <p:nvSpPr>
          <p:cNvPr id="3" name="Subtitle 2"/>
          <p:cNvSpPr>
            <a:spLocks noGrp="1"/>
          </p:cNvSpPr>
          <p:nvPr>
            <p:ph type="subTitle" idx="1"/>
          </p:nvPr>
        </p:nvSpPr>
        <p:spPr/>
        <p:txBody>
          <a:bodyPr/>
          <a:lstStyle/>
          <a:p>
            <a:r>
              <a:rPr lang="en-US" dirty="0" err="1" smtClean="0"/>
              <a:t>Cappi</a:t>
            </a:r>
            <a:r>
              <a:rPr lang="en-US" dirty="0" smtClean="0"/>
              <a:t> Coleman</a:t>
            </a:r>
            <a:endParaRPr lang="en-US" dirty="0"/>
          </a:p>
        </p:txBody>
      </p:sp>
    </p:spTree>
    <p:extLst>
      <p:ext uri="{BB962C8B-B14F-4D97-AF65-F5344CB8AC3E}">
        <p14:creationId xmlns:p14="http://schemas.microsoft.com/office/powerpoint/2010/main" val="2369979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1</a:t>
            </a:r>
            <a:endParaRPr lang="en-US" dirty="0"/>
          </a:p>
        </p:txBody>
      </p:sp>
      <p:sp>
        <p:nvSpPr>
          <p:cNvPr id="3" name="Content Placeholder 2"/>
          <p:cNvSpPr>
            <a:spLocks noGrp="1"/>
          </p:cNvSpPr>
          <p:nvPr>
            <p:ph idx="1"/>
          </p:nvPr>
        </p:nvSpPr>
        <p:spPr>
          <a:xfrm>
            <a:off x="457200" y="1752600"/>
            <a:ext cx="3886200" cy="4267200"/>
          </a:xfrm>
        </p:spPr>
        <p:txBody>
          <a:bodyPr>
            <a:normAutofit/>
          </a:bodyPr>
          <a:lstStyle/>
          <a:p>
            <a:r>
              <a:rPr lang="en-US" dirty="0" smtClean="0"/>
              <a:t>What are auroras and what causes them.</a:t>
            </a:r>
          </a:p>
          <a:p>
            <a:r>
              <a:rPr lang="en-US" dirty="0"/>
              <a:t>Show the video clip of Galileo’s examination of sunspots. Integration of history.  </a:t>
            </a:r>
            <a:r>
              <a:rPr lang="en-US" u="sng" dirty="0">
                <a:hlinkClick r:id="rId2"/>
              </a:rPr>
              <a:t>http://www.teachersdomain.org/asset/ess05_vid_galileosun/</a:t>
            </a:r>
            <a:r>
              <a:rPr lang="en-US" dirty="0"/>
              <a:t>.   </a:t>
            </a:r>
          </a:p>
          <a:p>
            <a:endParaRPr lang="en-US" dirty="0" smtClean="0"/>
          </a:p>
          <a:p>
            <a:endParaRPr lang="en-US" dirty="0" smtClean="0"/>
          </a:p>
        </p:txBody>
      </p:sp>
      <p:pic>
        <p:nvPicPr>
          <p:cNvPr id="4" name="Picture 3" descr="See Explanation.  Clicking on the picture will download&#10; the highest resolution version available.">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4648200" y="1600200"/>
            <a:ext cx="4229100" cy="4256088"/>
          </a:xfrm>
          <a:prstGeom prst="rect">
            <a:avLst/>
          </a:prstGeom>
          <a:noFill/>
          <a:ln>
            <a:noFill/>
          </a:ln>
        </p:spPr>
      </p:pic>
    </p:spTree>
    <p:extLst>
      <p:ext uri="{BB962C8B-B14F-4D97-AF65-F5344CB8AC3E}">
        <p14:creationId xmlns:p14="http://schemas.microsoft.com/office/powerpoint/2010/main" val="2148299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What's Wrong With Our Sun?">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219200"/>
            <a:ext cx="4495800" cy="4800600"/>
          </a:xfrm>
          <a:prstGeom prst="rect">
            <a:avLst/>
          </a:prstGeom>
          <a:noFill/>
          <a:ln>
            <a:noFill/>
          </a:ln>
        </p:spPr>
      </p:pic>
      <p:sp>
        <p:nvSpPr>
          <p:cNvPr id="2" name="Title 1"/>
          <p:cNvSpPr>
            <a:spLocks noGrp="1"/>
          </p:cNvSpPr>
          <p:nvPr>
            <p:ph type="title"/>
          </p:nvPr>
        </p:nvSpPr>
        <p:spPr/>
        <p:txBody>
          <a:bodyPr/>
          <a:lstStyle/>
          <a:p>
            <a:r>
              <a:rPr lang="en-US" dirty="0" smtClean="0"/>
              <a:t>Lesson 2</a:t>
            </a:r>
            <a:endParaRPr lang="en-US" dirty="0"/>
          </a:p>
        </p:txBody>
      </p:sp>
      <p:sp>
        <p:nvSpPr>
          <p:cNvPr id="3" name="Content Placeholder 2"/>
          <p:cNvSpPr>
            <a:spLocks noGrp="1"/>
          </p:cNvSpPr>
          <p:nvPr>
            <p:ph idx="1"/>
          </p:nvPr>
        </p:nvSpPr>
        <p:spPr/>
        <p:txBody>
          <a:bodyPr/>
          <a:lstStyle/>
          <a:p>
            <a:endParaRPr lang="en-US" b="1" dirty="0" smtClean="0"/>
          </a:p>
          <a:p>
            <a:r>
              <a:rPr lang="en-US" b="1" dirty="0" smtClean="0"/>
              <a:t>Show a Film clip from </a:t>
            </a:r>
            <a:r>
              <a:rPr lang="en-US" b="1" dirty="0"/>
              <a:t>similar to what Galileo was observing and drawing over several days. http://sohowww.nascom.nasa.gov/gallery/Movies/spotzm/spotzm.mpg. </a:t>
            </a:r>
            <a:endParaRPr lang="en-US" b="1" dirty="0" smtClean="0"/>
          </a:p>
          <a:p>
            <a:r>
              <a:rPr lang="en-US" b="1" dirty="0" smtClean="0"/>
              <a:t>Sunspots </a:t>
            </a:r>
            <a:r>
              <a:rPr lang="en-US" b="1" dirty="0"/>
              <a:t>flip chart </a:t>
            </a:r>
            <a:endParaRPr lang="en-US" dirty="0">
              <a:hlinkClick r:id="rId4" action="ppaction://hlinkfile"/>
            </a:endParaRPr>
          </a:p>
          <a:p>
            <a:endParaRPr lang="en-US" b="1" dirty="0" smtClean="0"/>
          </a:p>
          <a:p>
            <a:endParaRPr lang="en-US" dirty="0"/>
          </a:p>
        </p:txBody>
      </p:sp>
    </p:spTree>
    <p:extLst>
      <p:ext uri="{BB962C8B-B14F-4D97-AF65-F5344CB8AC3E}">
        <p14:creationId xmlns:p14="http://schemas.microsoft.com/office/powerpoint/2010/main" val="618170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www.nasa.gov/images/content/162169main_Trace_solar_flare_lg.jpg"/>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219200"/>
            <a:ext cx="4114800" cy="4419600"/>
          </a:xfrm>
          <a:prstGeom prst="rect">
            <a:avLst/>
          </a:prstGeom>
          <a:noFill/>
          <a:ln>
            <a:noFill/>
          </a:ln>
        </p:spPr>
      </p:pic>
      <p:sp>
        <p:nvSpPr>
          <p:cNvPr id="2" name="Title 1"/>
          <p:cNvSpPr>
            <a:spLocks noGrp="1"/>
          </p:cNvSpPr>
          <p:nvPr>
            <p:ph type="title"/>
          </p:nvPr>
        </p:nvSpPr>
        <p:spPr/>
        <p:txBody>
          <a:bodyPr/>
          <a:lstStyle/>
          <a:p>
            <a:r>
              <a:rPr lang="en-US" dirty="0" smtClean="0"/>
              <a:t>Lesson 3</a:t>
            </a:r>
            <a:endParaRPr lang="en-US" dirty="0"/>
          </a:p>
        </p:txBody>
      </p:sp>
      <p:sp>
        <p:nvSpPr>
          <p:cNvPr id="3" name="Content Placeholder 2"/>
          <p:cNvSpPr>
            <a:spLocks noGrp="1"/>
          </p:cNvSpPr>
          <p:nvPr>
            <p:ph idx="1"/>
          </p:nvPr>
        </p:nvSpPr>
        <p:spPr>
          <a:xfrm>
            <a:off x="228600" y="1447800"/>
            <a:ext cx="4343400" cy="4051437"/>
          </a:xfrm>
        </p:spPr>
        <p:txBody>
          <a:bodyPr/>
          <a:lstStyle/>
          <a:p>
            <a:r>
              <a:rPr lang="en-US" dirty="0"/>
              <a:t> Show students what a solar flare is at SOHO, Solar and </a:t>
            </a:r>
            <a:r>
              <a:rPr lang="en-US" dirty="0" err="1"/>
              <a:t>Heliospheric</a:t>
            </a:r>
            <a:r>
              <a:rPr lang="en-US" dirty="0"/>
              <a:t> Observatory </a:t>
            </a:r>
            <a:r>
              <a:rPr lang="en-US" u="sng" dirty="0">
                <a:hlinkClick r:id="rId3"/>
              </a:rPr>
              <a:t>http://sohowww.nascom.nasa.gov/hotshots/X17/</a:t>
            </a:r>
            <a:r>
              <a:rPr lang="en-US" dirty="0"/>
              <a:t>. </a:t>
            </a:r>
            <a:endParaRPr lang="en-US" dirty="0" smtClean="0"/>
          </a:p>
          <a:p>
            <a:r>
              <a:rPr lang="en-US" dirty="0" smtClean="0"/>
              <a:t>Solar storm flip chart and accompanying data collection sheet</a:t>
            </a:r>
            <a:endParaRPr lang="en-US" dirty="0"/>
          </a:p>
        </p:txBody>
      </p:sp>
    </p:spTree>
    <p:extLst>
      <p:ext uri="{BB962C8B-B14F-4D97-AF65-F5344CB8AC3E}">
        <p14:creationId xmlns:p14="http://schemas.microsoft.com/office/powerpoint/2010/main" val="1833188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4</a:t>
            </a:r>
            <a:endParaRPr lang="en-US" dirty="0"/>
          </a:p>
        </p:txBody>
      </p:sp>
      <p:sp>
        <p:nvSpPr>
          <p:cNvPr id="3" name="Content Placeholder 2"/>
          <p:cNvSpPr>
            <a:spLocks noGrp="1"/>
          </p:cNvSpPr>
          <p:nvPr>
            <p:ph idx="1"/>
          </p:nvPr>
        </p:nvSpPr>
        <p:spPr>
          <a:xfrm>
            <a:off x="1009443" y="1807361"/>
            <a:ext cx="6000957" cy="4051437"/>
          </a:xfrm>
        </p:spPr>
        <p:txBody>
          <a:bodyPr/>
          <a:lstStyle/>
          <a:p>
            <a:r>
              <a:rPr lang="en-US" dirty="0"/>
              <a:t>video clip from teacher’s domain. Solar Wind. </a:t>
            </a:r>
            <a:r>
              <a:rPr lang="en-US" u="sng" dirty="0">
                <a:solidFill>
                  <a:schemeClr val="tx2">
                    <a:lumMod val="20000"/>
                    <a:lumOff val="80000"/>
                  </a:schemeClr>
                </a:solidFill>
                <a:hlinkClick r:id="rId2"/>
              </a:rPr>
              <a:t>http://www.teachersdomain.org/asset/ess05_vid_solarwind</a:t>
            </a:r>
            <a:r>
              <a:rPr lang="en-US" u="sng" dirty="0" smtClean="0">
                <a:solidFill>
                  <a:schemeClr val="tx2">
                    <a:lumMod val="20000"/>
                    <a:lumOff val="80000"/>
                  </a:schemeClr>
                </a:solidFill>
                <a:hlinkClick r:id="rId2"/>
              </a:rPr>
              <a:t>/</a:t>
            </a:r>
            <a:r>
              <a:rPr lang="en-US" dirty="0" smtClean="0">
                <a:solidFill>
                  <a:schemeClr val="tx2">
                    <a:lumMod val="20000"/>
                    <a:lumOff val="80000"/>
                  </a:schemeClr>
                </a:solidFill>
              </a:rPr>
              <a:t>.</a:t>
            </a:r>
          </a:p>
          <a:p>
            <a:r>
              <a:rPr lang="en-US" dirty="0"/>
              <a:t>Magnetosphere Flip Chart</a:t>
            </a:r>
            <a:endParaRPr lang="en-US" dirty="0"/>
          </a:p>
        </p:txBody>
      </p:sp>
    </p:spTree>
    <p:extLst>
      <p:ext uri="{BB962C8B-B14F-4D97-AF65-F5344CB8AC3E}">
        <p14:creationId xmlns:p14="http://schemas.microsoft.com/office/powerpoint/2010/main" val="3709058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5</a:t>
            </a:r>
            <a:endParaRPr lang="en-US" dirty="0"/>
          </a:p>
        </p:txBody>
      </p:sp>
      <p:sp>
        <p:nvSpPr>
          <p:cNvPr id="3" name="Content Placeholder 2"/>
          <p:cNvSpPr>
            <a:spLocks noGrp="1"/>
          </p:cNvSpPr>
          <p:nvPr>
            <p:ph idx="1"/>
          </p:nvPr>
        </p:nvSpPr>
        <p:spPr>
          <a:xfrm>
            <a:off x="990600" y="1676400"/>
            <a:ext cx="7125112" cy="3191798"/>
          </a:xfrm>
        </p:spPr>
        <p:txBody>
          <a:bodyPr/>
          <a:lstStyle/>
          <a:p>
            <a:r>
              <a:rPr lang="en-US" dirty="0"/>
              <a:t>Auroras Flip </a:t>
            </a:r>
            <a:r>
              <a:rPr lang="en-US" dirty="0" smtClean="0"/>
              <a:t>Charts</a:t>
            </a:r>
          </a:p>
          <a:p>
            <a:r>
              <a:rPr lang="en-US" dirty="0" smtClean="0"/>
              <a:t>Need to find a video clip for this lesson.</a:t>
            </a:r>
            <a:endParaRPr lang="en-US" dirty="0"/>
          </a:p>
        </p:txBody>
      </p:sp>
    </p:spTree>
    <p:extLst>
      <p:ext uri="{BB962C8B-B14F-4D97-AF65-F5344CB8AC3E}">
        <p14:creationId xmlns:p14="http://schemas.microsoft.com/office/powerpoint/2010/main" val="139763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a:t>I like using video clips to introduce concepts and sometimes for giving assessments.  Only problem with this is some students need longer than others so many times have to wait until they complete questions.  It might be necessary to have an alternate test with printed pictures for these students.  Another assessment option is having students create a PowerPoint from the material they have learned.  In the lesson plans I have specific questions they must answer but still have to create a rubric for grading their power points.</a:t>
            </a:r>
          </a:p>
          <a:p>
            <a:endParaRPr lang="en-US" dirty="0"/>
          </a:p>
        </p:txBody>
      </p:sp>
    </p:spTree>
    <p:extLst>
      <p:ext uri="{BB962C8B-B14F-4D97-AF65-F5344CB8AC3E}">
        <p14:creationId xmlns:p14="http://schemas.microsoft.com/office/powerpoint/2010/main" val="1006707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and Online resources</a:t>
            </a:r>
            <a:endParaRPr lang="en-US" dirty="0"/>
          </a:p>
        </p:txBody>
      </p:sp>
      <p:sp>
        <p:nvSpPr>
          <p:cNvPr id="3" name="Content Placeholder 2"/>
          <p:cNvSpPr>
            <a:spLocks noGrp="1"/>
          </p:cNvSpPr>
          <p:nvPr>
            <p:ph idx="1"/>
          </p:nvPr>
        </p:nvSpPr>
        <p:spPr>
          <a:xfrm>
            <a:off x="762000" y="1676400"/>
            <a:ext cx="7677357" cy="4822039"/>
          </a:xfrm>
        </p:spPr>
        <p:txBody>
          <a:bodyPr>
            <a:normAutofit/>
          </a:bodyPr>
          <a:lstStyle/>
          <a:p>
            <a:pPr lvl="0"/>
            <a:endParaRPr lang="en-US" dirty="0" smtClean="0"/>
          </a:p>
          <a:p>
            <a:r>
              <a:rPr lang="en-US" sz="2200" dirty="0"/>
              <a:t>My population of students is 7</a:t>
            </a:r>
            <a:r>
              <a:rPr lang="en-US" sz="2200" baseline="30000" dirty="0"/>
              <a:t>th</a:t>
            </a:r>
            <a:r>
              <a:rPr lang="en-US" sz="2200" dirty="0"/>
              <a:t> through 12</a:t>
            </a:r>
            <a:r>
              <a:rPr lang="en-US" sz="2200" baseline="30000" dirty="0"/>
              <a:t>th</a:t>
            </a:r>
            <a:r>
              <a:rPr lang="en-US" sz="2200" dirty="0"/>
              <a:t> graders, approximately 20 per class.  I would probably use this for 7</a:t>
            </a:r>
            <a:r>
              <a:rPr lang="en-US" sz="2200" baseline="30000" dirty="0"/>
              <a:t>th</a:t>
            </a:r>
            <a:r>
              <a:rPr lang="en-US" sz="2200" dirty="0"/>
              <a:t> through 9</a:t>
            </a:r>
            <a:r>
              <a:rPr lang="en-US" sz="2200" baseline="30000" dirty="0"/>
              <a:t>th</a:t>
            </a:r>
            <a:r>
              <a:rPr lang="en-US" sz="2200" dirty="0"/>
              <a:t> grades.</a:t>
            </a:r>
          </a:p>
          <a:p>
            <a:pPr lvl="0"/>
            <a:r>
              <a:rPr lang="en-US" sz="2200" dirty="0" smtClean="0"/>
              <a:t>Computer </a:t>
            </a:r>
            <a:r>
              <a:rPr lang="en-US" sz="2200" dirty="0"/>
              <a:t>with projector </a:t>
            </a:r>
            <a:endParaRPr lang="en-US" sz="2200" dirty="0" smtClean="0"/>
          </a:p>
          <a:p>
            <a:pPr lvl="0"/>
            <a:r>
              <a:rPr lang="en-US" sz="2200" dirty="0" smtClean="0"/>
              <a:t>student </a:t>
            </a:r>
            <a:r>
              <a:rPr lang="en-US" sz="2200" dirty="0"/>
              <a:t>computers for </a:t>
            </a:r>
            <a:r>
              <a:rPr lang="en-US" sz="2200" dirty="0" smtClean="0"/>
              <a:t>research</a:t>
            </a:r>
          </a:p>
          <a:p>
            <a:pPr lvl="0"/>
            <a:r>
              <a:rPr lang="en-US" sz="2200" dirty="0" smtClean="0"/>
              <a:t>Provide links </a:t>
            </a:r>
            <a:r>
              <a:rPr lang="en-US" sz="2200" dirty="0"/>
              <a:t>to video clips and web pages used. </a:t>
            </a:r>
            <a:r>
              <a:rPr lang="en-US" sz="2200" dirty="0" smtClean="0"/>
              <a:t>Our </a:t>
            </a:r>
            <a:r>
              <a:rPr lang="en-US" sz="2200" dirty="0"/>
              <a:t>school does not always have computers available for classes to use so I am prepared to use only my smart board to display graphs, photos, video clips etc.  </a:t>
            </a:r>
          </a:p>
          <a:p>
            <a:endParaRPr lang="en-US" dirty="0"/>
          </a:p>
        </p:txBody>
      </p:sp>
    </p:spTree>
    <p:extLst>
      <p:ext uri="{BB962C8B-B14F-4D97-AF65-F5344CB8AC3E}">
        <p14:creationId xmlns:p14="http://schemas.microsoft.com/office/powerpoint/2010/main" val="2691125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Create a Sun Viewer</a:t>
            </a:r>
            <a:endParaRPr lang="en-US" dirty="0"/>
          </a:p>
        </p:txBody>
      </p:sp>
      <p:pic>
        <p:nvPicPr>
          <p:cNvPr id="4" name="Picture 3" descr="Image:Pinhole_609.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81200"/>
            <a:ext cx="4457700" cy="2990850"/>
          </a:xfrm>
          <a:prstGeom prst="rect">
            <a:avLst/>
          </a:prstGeom>
          <a:noFill/>
          <a:ln>
            <a:noFill/>
          </a:ln>
        </p:spPr>
      </p:pic>
    </p:spTree>
    <p:extLst>
      <p:ext uri="{BB962C8B-B14F-4D97-AF65-F5344CB8AC3E}">
        <p14:creationId xmlns:p14="http://schemas.microsoft.com/office/powerpoint/2010/main" val="3604082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32</TotalTime>
  <Words>297</Words>
  <Application>Microsoft Office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Summer</vt:lpstr>
      <vt:lpstr>Solar Unit</vt:lpstr>
      <vt:lpstr>Lesson 1</vt:lpstr>
      <vt:lpstr>Lesson 2</vt:lpstr>
      <vt:lpstr>Lesson 3</vt:lpstr>
      <vt:lpstr>Lesson 4</vt:lpstr>
      <vt:lpstr>Lesson 5</vt:lpstr>
      <vt:lpstr>Assessment</vt:lpstr>
      <vt:lpstr>Technology and Online resources</vt:lpstr>
      <vt:lpstr>Create a Sun Viewer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Solar Unit</dc:title>
  <dc:creator>Cappi Coleman</dc:creator>
  <cp:lastModifiedBy>Cappi Coleman</cp:lastModifiedBy>
  <cp:revision>5</cp:revision>
  <dcterms:created xsi:type="dcterms:W3CDTF">2012-03-29T00:09:34Z</dcterms:created>
  <dcterms:modified xsi:type="dcterms:W3CDTF">2012-03-29T00:41:44Z</dcterms:modified>
</cp:coreProperties>
</file>