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59" r:id="rId5"/>
    <p:sldId id="258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5" d="100"/>
          <a:sy n="115" d="100"/>
        </p:scale>
        <p:origin x="-152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CE363F-4BF7-408D-97E0-FF955EF856DA}" type="datetimeFigureOut">
              <a:rPr lang="en-US" smtClean="0"/>
              <a:t>2/7/2012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D455C71-1938-41FE-80B6-AD6666044538}" type="slidenum">
              <a:rPr lang="en-US" smtClean="0"/>
              <a:t>‹#›</a:t>
            </a:fld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CE363F-4BF7-408D-97E0-FF955EF856DA}" type="datetimeFigureOut">
              <a:rPr lang="en-US" smtClean="0"/>
              <a:t>2/7/2012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D455C71-1938-41FE-80B6-AD66660445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CE363F-4BF7-408D-97E0-FF955EF856DA}" type="datetimeFigureOut">
              <a:rPr lang="en-US" smtClean="0"/>
              <a:t>2/7/2012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D455C71-1938-41FE-80B6-AD66660445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CE363F-4BF7-408D-97E0-FF955EF856DA}" type="datetimeFigureOut">
              <a:rPr lang="en-US" smtClean="0"/>
              <a:t>2/7/2012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D455C71-1938-41FE-80B6-AD66660445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CE363F-4BF7-408D-97E0-FF955EF856DA}" type="datetimeFigureOut">
              <a:rPr lang="en-US" smtClean="0"/>
              <a:t>2/7/2012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D455C71-1938-41FE-80B6-AD666604453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CE363F-4BF7-408D-97E0-FF955EF856DA}" type="datetimeFigureOut">
              <a:rPr lang="en-US" smtClean="0"/>
              <a:t>2/7/2012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D455C71-1938-41FE-80B6-AD66660445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CE363F-4BF7-408D-97E0-FF955EF856DA}" type="datetimeFigureOut">
              <a:rPr lang="en-US" smtClean="0"/>
              <a:t>2/7/2012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D455C71-1938-41FE-80B6-AD6666044538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CE363F-4BF7-408D-97E0-FF955EF856DA}" type="datetimeFigureOut">
              <a:rPr lang="en-US" smtClean="0"/>
              <a:t>2/7/2012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D455C71-1938-41FE-80B6-AD66660445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CE363F-4BF7-408D-97E0-FF955EF856DA}" type="datetimeFigureOut">
              <a:rPr lang="en-US" smtClean="0"/>
              <a:t>2/7/2012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D455C71-1938-41FE-80B6-AD66660445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CE363F-4BF7-408D-97E0-FF955EF856DA}" type="datetimeFigureOut">
              <a:rPr lang="en-US" smtClean="0"/>
              <a:t>2/7/2012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D455C71-1938-41FE-80B6-AD66660445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62CE363F-4BF7-408D-97E0-FF955EF856DA}" type="datetimeFigureOut">
              <a:rPr lang="en-US" smtClean="0"/>
              <a:t>2/7/2012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9D455C71-1938-41FE-80B6-AD66660445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62CE363F-4BF7-408D-97E0-FF955EF856DA}" type="datetimeFigureOut">
              <a:rPr lang="en-US" smtClean="0"/>
              <a:t>2/7/2012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9D455C71-1938-41FE-80B6-AD6666044538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sunearthday.nasa.gov/swac/data.php" TargetMode="External"/><Relationship Id="rId2" Type="http://schemas.openxmlformats.org/officeDocument/2006/relationships/hyperlink" Target="http://carlkop.home.xs4all.nl/soholost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lmsal.com/solarsoft/protons/eit_protons_20061213_0200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Solar storm hw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895600"/>
            <a:ext cx="7772400" cy="1508760"/>
          </a:xfrm>
        </p:spPr>
        <p:txBody>
          <a:bodyPr/>
          <a:lstStyle/>
          <a:p>
            <a:r>
              <a:rPr lang="en-US" dirty="0" smtClean="0"/>
              <a:t>Brian Thompson - NASA Endeavor Cohort 4</a:t>
            </a:r>
          </a:p>
          <a:p>
            <a:endParaRPr lang="en-US" dirty="0" smtClean="0"/>
          </a:p>
          <a:p>
            <a:r>
              <a:rPr lang="en-US" dirty="0" smtClean="0"/>
              <a:t>Tracking a Solar Storm</a:t>
            </a:r>
          </a:p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77000" y="0"/>
            <a:ext cx="26670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7772400" cy="914400"/>
          </a:xfrm>
        </p:spPr>
        <p:txBody>
          <a:bodyPr/>
          <a:lstStyle/>
          <a:p>
            <a:r>
              <a:rPr lang="en-US" dirty="0" smtClean="0"/>
              <a:t>Predicting a Solar Storm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990600"/>
            <a:ext cx="7772400" cy="56388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We have radiation and particle detection instrumentation on the surface of Earth and aboard satellites in orbit.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These devices can sense electromagnetic  and particle emissions from the sun.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Because EM waves travel much faster than particles of mass, the former are harbingers of the latter.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Being able to accurately predict an upcoming onslaught of particles can help us prepare for its inevitability.</a:t>
            </a:r>
            <a:endParaRPr lang="en-US" dirty="0"/>
          </a:p>
        </p:txBody>
      </p:sp>
      <p:pic>
        <p:nvPicPr>
          <p:cNvPr id="6" name="Picture 5" descr="xray graph full-950w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133600"/>
            <a:ext cx="9144000" cy="423511"/>
          </a:xfrm>
          <a:prstGeom prst="rect">
            <a:avLst/>
          </a:prstGeom>
        </p:spPr>
      </p:pic>
      <p:pic>
        <p:nvPicPr>
          <p:cNvPr id="7" name="Picture 6" descr="proton graph full-950w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3429000"/>
            <a:ext cx="9144000" cy="433137"/>
          </a:xfrm>
          <a:prstGeom prst="rect">
            <a:avLst/>
          </a:prstGeom>
        </p:spPr>
      </p:pic>
      <p:pic>
        <p:nvPicPr>
          <p:cNvPr id="8" name="Picture 7" descr="kp graph full-950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4800600"/>
            <a:ext cx="9144000" cy="39463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xray graph section0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"/>
            <a:ext cx="4824657" cy="1142998"/>
          </a:xfrm>
          <a:prstGeom prst="rect">
            <a:avLst/>
          </a:prstGeom>
        </p:spPr>
      </p:pic>
      <p:pic>
        <p:nvPicPr>
          <p:cNvPr id="10" name="Picture 9" descr="proton graph section0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3200400"/>
            <a:ext cx="4800600" cy="1157340"/>
          </a:xfrm>
          <a:prstGeom prst="rect">
            <a:avLst/>
          </a:prstGeom>
        </p:spPr>
      </p:pic>
      <p:pic>
        <p:nvPicPr>
          <p:cNvPr id="11" name="Picture 10" descr="kp graph section01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1143000"/>
            <a:ext cx="4842553" cy="1066800"/>
          </a:xfrm>
          <a:prstGeom prst="rect">
            <a:avLst/>
          </a:prstGeom>
        </p:spPr>
      </p:pic>
      <p:pic>
        <p:nvPicPr>
          <p:cNvPr id="12" name="Picture 11" descr="kp graph section02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648200" y="1143000"/>
            <a:ext cx="3962400" cy="1085089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4953000" y="76200"/>
            <a:ext cx="15985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X-ray Emission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934200" y="152400"/>
            <a:ext cx="16962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Magnetosphere</a:t>
            </a:r>
          </a:p>
          <a:p>
            <a:r>
              <a:rPr lang="en-US" dirty="0" smtClean="0"/>
              <a:t>Activity</a:t>
            </a:r>
            <a:endParaRPr lang="en-US" dirty="0"/>
          </a:p>
        </p:txBody>
      </p:sp>
      <p:sp>
        <p:nvSpPr>
          <p:cNvPr id="15" name="Left Arrow 14"/>
          <p:cNvSpPr/>
          <p:nvPr/>
        </p:nvSpPr>
        <p:spPr>
          <a:xfrm>
            <a:off x="5105400" y="457200"/>
            <a:ext cx="1143000" cy="3048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Down Arrow 15"/>
          <p:cNvSpPr/>
          <p:nvPr/>
        </p:nvSpPr>
        <p:spPr>
          <a:xfrm>
            <a:off x="7924800" y="533400"/>
            <a:ext cx="457200" cy="4572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Curved Connector 21"/>
          <p:cNvCxnSpPr/>
          <p:nvPr/>
        </p:nvCxnSpPr>
        <p:spPr>
          <a:xfrm>
            <a:off x="0" y="762000"/>
            <a:ext cx="4648200" cy="1143000"/>
          </a:xfrm>
          <a:prstGeom prst="curvedConnector3">
            <a:avLst>
              <a:gd name="adj1" fmla="val 50000"/>
            </a:avLst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urved Connector 23"/>
          <p:cNvCxnSpPr/>
          <p:nvPr/>
        </p:nvCxnSpPr>
        <p:spPr>
          <a:xfrm>
            <a:off x="3810000" y="685800"/>
            <a:ext cx="4267200" cy="1219200"/>
          </a:xfrm>
          <a:prstGeom prst="curvedConnector3">
            <a:avLst>
              <a:gd name="adj1" fmla="val 50000"/>
            </a:avLst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5" name="Picture 24" descr="proton graph section02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4572000" y="3200400"/>
            <a:ext cx="3886200" cy="1162893"/>
          </a:xfrm>
          <a:prstGeom prst="rect">
            <a:avLst/>
          </a:prstGeom>
        </p:spPr>
      </p:pic>
      <p:sp>
        <p:nvSpPr>
          <p:cNvPr id="26" name="Left Arrow 25"/>
          <p:cNvSpPr/>
          <p:nvPr/>
        </p:nvSpPr>
        <p:spPr>
          <a:xfrm rot="1523340">
            <a:off x="8473246" y="3833167"/>
            <a:ext cx="533400" cy="6096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7401215" y="4419600"/>
            <a:ext cx="17427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Proton Emission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304800" y="2286000"/>
            <a:ext cx="870360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These data is from NASA’s Space Weather Action Center collected from December 3, 2006</a:t>
            </a:r>
            <a:br>
              <a:rPr lang="en-US" dirty="0" smtClean="0"/>
            </a:br>
            <a:r>
              <a:rPr lang="en-US" dirty="0" smtClean="0"/>
              <a:t>through December 8. X-rays reliably arrive at Earth long before solid particles do after a</a:t>
            </a:r>
          </a:p>
          <a:p>
            <a:r>
              <a:rPr lang="en-US" dirty="0" smtClean="0"/>
              <a:t>solar event. The magnetosphere reacts to charged particle bombardments (shown below).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70316" y="4800600"/>
            <a:ext cx="877368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The red lines connecting the top two graphs show the correlation between X-ray emissions</a:t>
            </a:r>
          </a:p>
          <a:p>
            <a:r>
              <a:rPr lang="en-US" dirty="0" smtClean="0"/>
              <a:t>and the eventual magnetosphere reaction to the slower, massive particles. December</a:t>
            </a:r>
          </a:p>
          <a:p>
            <a:r>
              <a:rPr lang="en-US" dirty="0" smtClean="0"/>
              <a:t>third 3 ushered in a period of new solar activity which resulted in Earth magnetosphere</a:t>
            </a:r>
          </a:p>
          <a:p>
            <a:r>
              <a:rPr lang="en-US" dirty="0" smtClean="0"/>
              <a:t>activity. This delay is typically three to four days.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xray graph dec13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6477000" cy="1538288"/>
          </a:xfrm>
          <a:prstGeom prst="rect">
            <a:avLst/>
          </a:prstGeom>
        </p:spPr>
      </p:pic>
      <p:pic>
        <p:nvPicPr>
          <p:cNvPr id="5" name="Picture 4" descr="kp graph dec13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1524000"/>
            <a:ext cx="6477000" cy="1432181"/>
          </a:xfrm>
          <a:prstGeom prst="rect">
            <a:avLst/>
          </a:prstGeom>
        </p:spPr>
      </p:pic>
      <p:pic>
        <p:nvPicPr>
          <p:cNvPr id="6" name="Picture 5" descr="proton graph dec13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2971800"/>
            <a:ext cx="6477000" cy="158093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858000" y="0"/>
            <a:ext cx="19508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Here’s your bonus.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477000" y="914400"/>
            <a:ext cx="2754600" cy="36933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These data occurred from</a:t>
            </a:r>
          </a:p>
          <a:p>
            <a:r>
              <a:rPr lang="en-US" dirty="0" smtClean="0"/>
              <a:t>Dec 13-16, 2006. An X-ray</a:t>
            </a:r>
          </a:p>
          <a:p>
            <a:r>
              <a:rPr lang="en-US" dirty="0" smtClean="0"/>
              <a:t>blast is detected at about</a:t>
            </a:r>
          </a:p>
          <a:p>
            <a:r>
              <a:rPr lang="en-US" dirty="0" smtClean="0"/>
              <a:t>0215 on the morning of the</a:t>
            </a:r>
          </a:p>
          <a:p>
            <a:r>
              <a:rPr lang="en-US" dirty="0" smtClean="0"/>
              <a:t>13</a:t>
            </a:r>
            <a:r>
              <a:rPr lang="en-US" baseline="30000" dirty="0" smtClean="0"/>
              <a:t>th</a:t>
            </a:r>
            <a:r>
              <a:rPr lang="en-US" dirty="0" smtClean="0"/>
              <a:t>. At approximately</a:t>
            </a:r>
          </a:p>
          <a:p>
            <a:r>
              <a:rPr lang="en-US" dirty="0" smtClean="0"/>
              <a:t>0245 – just half an hour</a:t>
            </a:r>
          </a:p>
          <a:p>
            <a:r>
              <a:rPr lang="en-US" dirty="0" smtClean="0"/>
              <a:t>later – massive particles </a:t>
            </a:r>
          </a:p>
          <a:p>
            <a:r>
              <a:rPr lang="en-US" dirty="0" smtClean="0"/>
              <a:t>arrive and the magneto-</a:t>
            </a:r>
          </a:p>
          <a:p>
            <a:r>
              <a:rPr lang="en-US" dirty="0" smtClean="0"/>
              <a:t>sphere reacts with some</a:t>
            </a:r>
          </a:p>
          <a:p>
            <a:r>
              <a:rPr lang="en-US" dirty="0" smtClean="0"/>
              <a:t>attenuation of its previous</a:t>
            </a:r>
          </a:p>
          <a:p>
            <a:r>
              <a:rPr lang="en-US" dirty="0" smtClean="0"/>
              <a:t>behavior. This happens</a:t>
            </a:r>
          </a:p>
          <a:p>
            <a:r>
              <a:rPr lang="en-US" dirty="0" smtClean="0"/>
              <a:t>again just before midnight</a:t>
            </a:r>
          </a:p>
          <a:p>
            <a:r>
              <a:rPr lang="en-US" dirty="0" smtClean="0"/>
              <a:t>on December 14</a:t>
            </a:r>
            <a:r>
              <a:rPr lang="en-US" baseline="30000" dirty="0" smtClean="0"/>
              <a:t>th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57200" y="4724400"/>
            <a:ext cx="8494698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This doesn’t make sense according to science as I know it now. The data bothered me to</a:t>
            </a:r>
          </a:p>
          <a:p>
            <a:r>
              <a:rPr lang="en-US" dirty="0" smtClean="0"/>
              <a:t>the point of having to say something about it even though that wasn’t part of the</a:t>
            </a:r>
          </a:p>
          <a:p>
            <a:r>
              <a:rPr lang="en-US" dirty="0" smtClean="0"/>
              <a:t>assignment. The data reflects a shower of charged particles of multiple energy levels</a:t>
            </a:r>
          </a:p>
          <a:p>
            <a:r>
              <a:rPr lang="en-US" dirty="0" smtClean="0"/>
              <a:t>following the initial electromagnetic indicators by merely thirty minutes. They are </a:t>
            </a:r>
          </a:p>
          <a:p>
            <a:r>
              <a:rPr lang="en-US" dirty="0" smtClean="0"/>
              <a:t>traveling too fast. </a:t>
            </a:r>
            <a:r>
              <a:rPr lang="en-US" b="1" dirty="0" smtClean="0">
                <a:solidFill>
                  <a:srgbClr val="FFFF00"/>
                </a:solidFill>
              </a:rPr>
              <a:t>And it happens twice. 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276600" y="6324600"/>
            <a:ext cx="24368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What is up with that? </a:t>
            </a:r>
            <a:r>
              <a:rPr lang="en-US" dirty="0" smtClean="0">
                <a:sym typeface="Wingdings" pitchFamily="2" charset="2"/>
              </a:rPr>
              <a:t>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ESA Science News, 1999 (blue solar image) </a:t>
            </a:r>
            <a:r>
              <a:rPr lang="en-US" sz="2400" dirty="0" smtClean="0">
                <a:hlinkClick r:id="rId2"/>
              </a:rPr>
              <a:t>http://carlkop.home.xs4all.nl/soholost.html</a:t>
            </a:r>
            <a:endParaRPr lang="en-US" sz="2400" dirty="0" smtClean="0"/>
          </a:p>
          <a:p>
            <a:r>
              <a:rPr lang="en-US" sz="2400" dirty="0" smtClean="0"/>
              <a:t>Space and Weather Action Center (raw data charts)</a:t>
            </a:r>
            <a:br>
              <a:rPr lang="en-US" sz="2400" dirty="0" smtClean="0"/>
            </a:br>
            <a:r>
              <a:rPr lang="en-US" sz="2400" dirty="0" smtClean="0">
                <a:hlinkClick r:id="rId3"/>
              </a:rPr>
              <a:t>http</a:t>
            </a:r>
            <a:r>
              <a:rPr lang="en-US" sz="2400" dirty="0" smtClean="0">
                <a:hlinkClick r:id="rId3"/>
              </a:rPr>
              <a:t>://</a:t>
            </a:r>
            <a:r>
              <a:rPr lang="en-US" sz="2400" dirty="0" smtClean="0">
                <a:hlinkClick r:id="rId3"/>
              </a:rPr>
              <a:t>sunearthday.nasa.gov/swac/data.php</a:t>
            </a:r>
            <a:r>
              <a:rPr lang="en-US" sz="2400" dirty="0" smtClean="0">
                <a:hlinkClick r:id="rId4"/>
              </a:rPr>
              <a:t> </a:t>
            </a:r>
            <a:r>
              <a:rPr lang="en-US" sz="2400" dirty="0" smtClean="0">
                <a:hlinkClick r:id="rId4"/>
              </a:rPr>
              <a:t>http://www.lmsal.com/solarsoft/protons/eit_protons_20061213_0200.html</a:t>
            </a:r>
            <a:endParaRPr lang="en-US" sz="2400" dirty="0" smtClean="0"/>
          </a:p>
          <a:p>
            <a:endParaRPr lang="en-US" sz="2400" dirty="0" smtClean="0"/>
          </a:p>
          <a:p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127</TotalTime>
  <Words>274</Words>
  <Application>Microsoft Office PowerPoint</Application>
  <PresentationFormat>On-screen Show (4:3)</PresentationFormat>
  <Paragraphs>42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Metro</vt:lpstr>
      <vt:lpstr>Solar storm hw</vt:lpstr>
      <vt:lpstr>Predicting a Solar Storm</vt:lpstr>
      <vt:lpstr>Slide 3</vt:lpstr>
      <vt:lpstr>Slide 4</vt:lpstr>
      <vt:lpstr>Sources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Dad</dc:creator>
  <cp:lastModifiedBy>Dad</cp:lastModifiedBy>
  <cp:revision>16</cp:revision>
  <dcterms:created xsi:type="dcterms:W3CDTF">2012-02-08T01:53:49Z</dcterms:created>
  <dcterms:modified xsi:type="dcterms:W3CDTF">2012-02-08T04:01:11Z</dcterms:modified>
</cp:coreProperties>
</file>