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 id="258" r:id="rId4"/>
    <p:sldId id="261" r:id="rId5"/>
    <p:sldId id="262"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5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428099D-E863-426F-97B1-45378E73449F}" type="datetimeFigureOut">
              <a:rPr lang="en-US" smtClean="0"/>
              <a:t>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60AF24-7650-40AD-843B-7FE7863F0543}" type="slidenum">
              <a:rPr lang="en-US" smtClean="0"/>
              <a:t>‹#›</a:t>
            </a:fld>
            <a:endParaRPr lang="en-US"/>
          </a:p>
        </p:txBody>
      </p:sp>
    </p:spTree>
    <p:extLst>
      <p:ext uri="{BB962C8B-B14F-4D97-AF65-F5344CB8AC3E}">
        <p14:creationId xmlns:p14="http://schemas.microsoft.com/office/powerpoint/2010/main" val="29768093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28099D-E863-426F-97B1-45378E73449F}" type="datetimeFigureOut">
              <a:rPr lang="en-US" smtClean="0"/>
              <a:t>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60AF24-7650-40AD-843B-7FE7863F0543}" type="slidenum">
              <a:rPr lang="en-US" smtClean="0"/>
              <a:t>‹#›</a:t>
            </a:fld>
            <a:endParaRPr lang="en-US"/>
          </a:p>
        </p:txBody>
      </p:sp>
    </p:spTree>
    <p:extLst>
      <p:ext uri="{BB962C8B-B14F-4D97-AF65-F5344CB8AC3E}">
        <p14:creationId xmlns:p14="http://schemas.microsoft.com/office/powerpoint/2010/main" val="250823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28099D-E863-426F-97B1-45378E73449F}" type="datetimeFigureOut">
              <a:rPr lang="en-US" smtClean="0"/>
              <a:t>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60AF24-7650-40AD-843B-7FE7863F0543}" type="slidenum">
              <a:rPr lang="en-US" smtClean="0"/>
              <a:t>‹#›</a:t>
            </a:fld>
            <a:endParaRPr lang="en-US"/>
          </a:p>
        </p:txBody>
      </p:sp>
    </p:spTree>
    <p:extLst>
      <p:ext uri="{BB962C8B-B14F-4D97-AF65-F5344CB8AC3E}">
        <p14:creationId xmlns:p14="http://schemas.microsoft.com/office/powerpoint/2010/main" val="1154583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28099D-E863-426F-97B1-45378E73449F}" type="datetimeFigureOut">
              <a:rPr lang="en-US" smtClean="0"/>
              <a:t>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60AF24-7650-40AD-843B-7FE7863F0543}" type="slidenum">
              <a:rPr lang="en-US" smtClean="0"/>
              <a:t>‹#›</a:t>
            </a:fld>
            <a:endParaRPr lang="en-US"/>
          </a:p>
        </p:txBody>
      </p:sp>
    </p:spTree>
    <p:extLst>
      <p:ext uri="{BB962C8B-B14F-4D97-AF65-F5344CB8AC3E}">
        <p14:creationId xmlns:p14="http://schemas.microsoft.com/office/powerpoint/2010/main" val="2620336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28099D-E863-426F-97B1-45378E73449F}" type="datetimeFigureOut">
              <a:rPr lang="en-US" smtClean="0"/>
              <a:t>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60AF24-7650-40AD-843B-7FE7863F0543}" type="slidenum">
              <a:rPr lang="en-US" smtClean="0"/>
              <a:t>‹#›</a:t>
            </a:fld>
            <a:endParaRPr lang="en-US"/>
          </a:p>
        </p:txBody>
      </p:sp>
    </p:spTree>
    <p:extLst>
      <p:ext uri="{BB962C8B-B14F-4D97-AF65-F5344CB8AC3E}">
        <p14:creationId xmlns:p14="http://schemas.microsoft.com/office/powerpoint/2010/main" val="1298267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428099D-E863-426F-97B1-45378E73449F}" type="datetimeFigureOut">
              <a:rPr lang="en-US" smtClean="0"/>
              <a:t>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60AF24-7650-40AD-843B-7FE7863F0543}" type="slidenum">
              <a:rPr lang="en-US" smtClean="0"/>
              <a:t>‹#›</a:t>
            </a:fld>
            <a:endParaRPr lang="en-US"/>
          </a:p>
        </p:txBody>
      </p:sp>
    </p:spTree>
    <p:extLst>
      <p:ext uri="{BB962C8B-B14F-4D97-AF65-F5344CB8AC3E}">
        <p14:creationId xmlns:p14="http://schemas.microsoft.com/office/powerpoint/2010/main" val="1820656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428099D-E863-426F-97B1-45378E73449F}" type="datetimeFigureOut">
              <a:rPr lang="en-US" smtClean="0"/>
              <a:t>2/8/2012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60AF24-7650-40AD-843B-7FE7863F0543}" type="slidenum">
              <a:rPr lang="en-US" smtClean="0"/>
              <a:t>‹#›</a:t>
            </a:fld>
            <a:endParaRPr lang="en-US"/>
          </a:p>
        </p:txBody>
      </p:sp>
    </p:spTree>
    <p:extLst>
      <p:ext uri="{BB962C8B-B14F-4D97-AF65-F5344CB8AC3E}">
        <p14:creationId xmlns:p14="http://schemas.microsoft.com/office/powerpoint/2010/main" val="3791582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428099D-E863-426F-97B1-45378E73449F}" type="datetimeFigureOut">
              <a:rPr lang="en-US" smtClean="0"/>
              <a:t>2/8/2012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60AF24-7650-40AD-843B-7FE7863F0543}" type="slidenum">
              <a:rPr lang="en-US" smtClean="0"/>
              <a:t>‹#›</a:t>
            </a:fld>
            <a:endParaRPr lang="en-US"/>
          </a:p>
        </p:txBody>
      </p:sp>
    </p:spTree>
    <p:extLst>
      <p:ext uri="{BB962C8B-B14F-4D97-AF65-F5344CB8AC3E}">
        <p14:creationId xmlns:p14="http://schemas.microsoft.com/office/powerpoint/2010/main" val="2198372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28099D-E863-426F-97B1-45378E73449F}" type="datetimeFigureOut">
              <a:rPr lang="en-US" smtClean="0"/>
              <a:t>2/8/2012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60AF24-7650-40AD-843B-7FE7863F0543}" type="slidenum">
              <a:rPr lang="en-US" smtClean="0"/>
              <a:t>‹#›</a:t>
            </a:fld>
            <a:endParaRPr lang="en-US"/>
          </a:p>
        </p:txBody>
      </p:sp>
    </p:spTree>
    <p:extLst>
      <p:ext uri="{BB962C8B-B14F-4D97-AF65-F5344CB8AC3E}">
        <p14:creationId xmlns:p14="http://schemas.microsoft.com/office/powerpoint/2010/main" val="1128133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28099D-E863-426F-97B1-45378E73449F}" type="datetimeFigureOut">
              <a:rPr lang="en-US" smtClean="0"/>
              <a:t>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60AF24-7650-40AD-843B-7FE7863F0543}" type="slidenum">
              <a:rPr lang="en-US" smtClean="0"/>
              <a:t>‹#›</a:t>
            </a:fld>
            <a:endParaRPr lang="en-US"/>
          </a:p>
        </p:txBody>
      </p:sp>
    </p:spTree>
    <p:extLst>
      <p:ext uri="{BB962C8B-B14F-4D97-AF65-F5344CB8AC3E}">
        <p14:creationId xmlns:p14="http://schemas.microsoft.com/office/powerpoint/2010/main" val="4040994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28099D-E863-426F-97B1-45378E73449F}" type="datetimeFigureOut">
              <a:rPr lang="en-US" smtClean="0"/>
              <a:t>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60AF24-7650-40AD-843B-7FE7863F0543}" type="slidenum">
              <a:rPr lang="en-US" smtClean="0"/>
              <a:t>‹#›</a:t>
            </a:fld>
            <a:endParaRPr lang="en-US"/>
          </a:p>
        </p:txBody>
      </p:sp>
    </p:spTree>
    <p:extLst>
      <p:ext uri="{BB962C8B-B14F-4D97-AF65-F5344CB8AC3E}">
        <p14:creationId xmlns:p14="http://schemas.microsoft.com/office/powerpoint/2010/main" val="1529562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28099D-E863-426F-97B1-45378E73449F}" type="datetimeFigureOut">
              <a:rPr lang="en-US" smtClean="0"/>
              <a:t>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60AF24-7650-40AD-843B-7FE7863F0543}" type="slidenum">
              <a:rPr lang="en-US" smtClean="0"/>
              <a:t>‹#›</a:t>
            </a:fld>
            <a:endParaRPr lang="en-US"/>
          </a:p>
        </p:txBody>
      </p:sp>
    </p:spTree>
    <p:extLst>
      <p:ext uri="{BB962C8B-B14F-4D97-AF65-F5344CB8AC3E}">
        <p14:creationId xmlns:p14="http://schemas.microsoft.com/office/powerpoint/2010/main" val="37453061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http://www.nasa.gov/" TargetMode="External"/><Relationship Id="rId7" Type="http://schemas.openxmlformats.org/officeDocument/2006/relationships/hyperlink" Target="http://www.nasa.gov/centers/goddard/home/index.html"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do.gsfc.nasa.gov/" TargetMode="External"/><Relationship Id="rId10" Type="http://schemas.openxmlformats.org/officeDocument/2006/relationships/image" Target="../media/image5.jpeg"/><Relationship Id="rId4" Type="http://schemas.openxmlformats.org/officeDocument/2006/relationships/image" Target="../media/image2.png"/><Relationship Id="rId9" Type="http://schemas.openxmlformats.org/officeDocument/2006/relationships/hyperlink" Target="http://sdo.gsfc.nasa.gov/gallery/gallery/assets/preview/xflare_131.jpg"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globeSW.html" TargetMode="External"/><Relationship Id="rId2" Type="http://schemas.openxmlformats.org/officeDocument/2006/relationships/image" Target="../media/image7.gif"/><Relationship Id="rId1" Type="http://schemas.openxmlformats.org/officeDocument/2006/relationships/slideLayout" Target="../slideLayouts/slideLayout7.xml"/><Relationship Id="rId4" Type="http://schemas.openxmlformats.org/officeDocument/2006/relationships/hyperlink" Target="globeNE.html"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10.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457200" y="3726021"/>
          <a:ext cx="8229600" cy="274320"/>
        </p:xfrm>
        <a:graphic>
          <a:graphicData uri="http://schemas.openxmlformats.org/drawingml/2006/table">
            <a:tbl>
              <a:tblPr/>
              <a:tblGrid>
                <a:gridCol w="2743200"/>
                <a:gridCol w="2743200"/>
                <a:gridCol w="2743200"/>
              </a:tblGrid>
              <a:tr h="0">
                <a:tc>
                  <a:txBody>
                    <a:bodyPr/>
                    <a:lstStyle/>
                    <a:p>
                      <a:endParaRPr lang="en-US"/>
                    </a:p>
                  </a:txBody>
                  <a:tcPr marL="0" marR="0" marT="0" marB="0" anchor="ctr">
                    <a:lnL>
                      <a:noFill/>
                    </a:lnL>
                    <a:lnR>
                      <a:noFill/>
                    </a:lnR>
                    <a:lnT>
                      <a:noFill/>
                    </a:lnT>
                    <a:lnB>
                      <a:noFill/>
                    </a:lnB>
                  </a:tcPr>
                </a:tc>
                <a:tc>
                  <a:txBody>
                    <a:bodyPr/>
                    <a:lstStyle/>
                    <a:p>
                      <a:r>
                        <a:rPr lang="en-US"/>
                        <a:t>Profiled Blast</a:t>
                      </a:r>
                    </a:p>
                  </a:txBody>
                  <a:tcPr marL="0" marR="0" marT="0" marB="0" anchor="ctr">
                    <a:lnL>
                      <a:noFill/>
                    </a:lnL>
                    <a:lnR>
                      <a:noFill/>
                    </a:lnR>
                    <a:lnT>
                      <a:noFill/>
                    </a:lnT>
                    <a:lnB>
                      <a:noFill/>
                    </a:lnB>
                  </a:tcPr>
                </a:tc>
                <a:tc>
                  <a:txBody>
                    <a:bodyPr/>
                    <a:lstStyle/>
                    <a:p>
                      <a:endParaRPr lang="en-US"/>
                    </a:p>
                  </a:txBody>
                  <a:tcPr marL="0" marR="0" marT="0" marB="0" anchor="ctr">
                    <a:lnL>
                      <a:noFill/>
                    </a:lnL>
                    <a:lnR>
                      <a:noFill/>
                    </a:lnR>
                    <a:lnT>
                      <a:noFill/>
                    </a:lnT>
                    <a:lnB>
                      <a:noFill/>
                    </a:lnB>
                  </a:tcPr>
                </a:tc>
              </a:tr>
            </a:tbl>
          </a:graphicData>
        </a:graphic>
      </p:graphicFrame>
      <p:graphicFrame>
        <p:nvGraphicFramePr>
          <p:cNvPr id="5" name="Table 4"/>
          <p:cNvGraphicFramePr>
            <a:graphicFrameLocks noGrp="1"/>
          </p:cNvGraphicFramePr>
          <p:nvPr/>
        </p:nvGraphicFramePr>
        <p:xfrm>
          <a:off x="457200" y="3314541"/>
          <a:ext cx="8229600" cy="1097280"/>
        </p:xfrm>
        <a:graphic>
          <a:graphicData uri="http://schemas.openxmlformats.org/drawingml/2006/table">
            <a:tbl>
              <a:tblPr/>
              <a:tblGrid>
                <a:gridCol w="2743200"/>
                <a:gridCol w="2743200"/>
                <a:gridCol w="2743200"/>
              </a:tblGrid>
              <a:tr h="0">
                <a:tc>
                  <a:txBody>
                    <a:bodyPr/>
                    <a:lstStyle/>
                    <a:p>
                      <a:endParaRPr lang="en-US"/>
                    </a:p>
                  </a:txBody>
                  <a:tcPr anchor="ctr">
                    <a:lnL>
                      <a:noFill/>
                    </a:lnL>
                    <a:lnR>
                      <a:noFill/>
                    </a:lnR>
                    <a:lnT>
                      <a:noFill/>
                    </a:lnT>
                    <a:lnB>
                      <a:noFill/>
                    </a:lnB>
                  </a:tcPr>
                </a:tc>
                <a:tc>
                  <a:txBody>
                    <a:bodyPr/>
                    <a:lstStyle/>
                    <a:p>
                      <a:endParaRPr lang="en-US"/>
                    </a:p>
                  </a:txBody>
                  <a:tcPr anchor="ctr">
                    <a:lnL>
                      <a:noFill/>
                    </a:lnL>
                    <a:lnR>
                      <a:noFill/>
                    </a:lnR>
                    <a:lnT>
                      <a:noFill/>
                    </a:lnT>
                    <a:lnB>
                      <a:noFill/>
                    </a:lnB>
                  </a:tcPr>
                </a:tc>
                <a:tc>
                  <a:txBody>
                    <a:bodyPr/>
                    <a:lstStyle/>
                    <a:p>
                      <a:endParaRPr lang="en-US"/>
                    </a:p>
                  </a:txBody>
                  <a:tcPr anchor="ctr">
                    <a:lnL>
                      <a:noFill/>
                    </a:lnL>
                    <a:lnR>
                      <a:noFill/>
                    </a:lnR>
                    <a:lnT>
                      <a:noFill/>
                    </a:lnT>
                    <a:lnB>
                      <a:noFill/>
                    </a:lnB>
                  </a:tcPr>
                </a:tc>
              </a:tr>
              <a:tr h="0">
                <a:tc>
                  <a:txBody>
                    <a:bodyPr/>
                    <a:lstStyle/>
                    <a:p>
                      <a:endParaRPr lang="en-US"/>
                    </a:p>
                  </a:txBody>
                  <a:tcPr anchor="ctr">
                    <a:lnL>
                      <a:noFill/>
                    </a:lnL>
                    <a:lnR>
                      <a:noFill/>
                    </a:lnR>
                    <a:lnT>
                      <a:noFill/>
                    </a:lnT>
                    <a:lnB>
                      <a:noFill/>
                    </a:lnB>
                  </a:tcPr>
                </a:tc>
                <a:tc>
                  <a:txBody>
                    <a:bodyPr/>
                    <a:lstStyle/>
                    <a:p>
                      <a:endParaRPr lang="en-US"/>
                    </a:p>
                  </a:txBody>
                  <a:tcPr anchor="ctr">
                    <a:lnL>
                      <a:noFill/>
                    </a:lnL>
                    <a:lnR>
                      <a:noFill/>
                    </a:lnR>
                    <a:lnT>
                      <a:noFill/>
                    </a:lnT>
                    <a:lnB>
                      <a:noFill/>
                    </a:lnB>
                  </a:tcPr>
                </a:tc>
                <a:tc>
                  <a:txBody>
                    <a:bodyPr/>
                    <a:lstStyle/>
                    <a:p>
                      <a:endParaRPr lang="en-US"/>
                    </a:p>
                  </a:txBody>
                  <a:tcPr anchor="ctr">
                    <a:lnL>
                      <a:noFill/>
                    </a:lnL>
                    <a:lnR>
                      <a:noFill/>
                    </a:lnR>
                    <a:lnT>
                      <a:noFill/>
                    </a:lnT>
                    <a:lnB>
                      <a:noFill/>
                    </a:lnB>
                  </a:tcPr>
                </a:tc>
              </a:tr>
              <a:tr h="0">
                <a:tc>
                  <a:txBody>
                    <a:bodyPr/>
                    <a:lstStyle/>
                    <a:p>
                      <a:endParaRPr lang="en-US"/>
                    </a:p>
                  </a:txBody>
                  <a:tcPr anchor="ctr">
                    <a:lnL>
                      <a:noFill/>
                    </a:lnL>
                    <a:lnR>
                      <a:noFill/>
                    </a:lnR>
                    <a:lnT>
                      <a:noFill/>
                    </a:lnT>
                    <a:lnB>
                      <a:noFill/>
                    </a:lnB>
                  </a:tcPr>
                </a:tc>
                <a:tc>
                  <a:txBody>
                    <a:bodyPr/>
                    <a:lstStyle/>
                    <a:p>
                      <a:endParaRPr lang="en-US"/>
                    </a:p>
                  </a:txBody>
                  <a:tcPr anchor="ctr">
                    <a:lnL>
                      <a:noFill/>
                    </a:lnL>
                    <a:lnR>
                      <a:noFill/>
                    </a:lnR>
                    <a:lnT>
                      <a:noFill/>
                    </a:lnT>
                    <a:lnB>
                      <a:noFill/>
                    </a:lnB>
                  </a:tcPr>
                </a:tc>
                <a:tc>
                  <a:txBody>
                    <a:bodyPr/>
                    <a:lstStyle/>
                    <a:p>
                      <a:endParaRPr lang="en-US" dirty="0"/>
                    </a:p>
                  </a:txBody>
                  <a:tcPr anchor="ctr">
                    <a:lnL>
                      <a:noFill/>
                    </a:lnL>
                    <a:lnR>
                      <a:noFill/>
                    </a:lnR>
                    <a:lnT>
                      <a:noFill/>
                    </a:lnT>
                    <a:lnB>
                      <a:noFill/>
                    </a:lnB>
                  </a:tcPr>
                </a:tc>
              </a:tr>
            </a:tbl>
          </a:graphicData>
        </a:graphic>
      </p:graphicFrame>
      <p:sp>
        <p:nvSpPr>
          <p:cNvPr id="7" name="Rectangle 14"/>
          <p:cNvSpPr>
            <a:spLocks noChangeArrowheads="1"/>
          </p:cNvSpPr>
          <p:nvPr/>
        </p:nvSpPr>
        <p:spPr bwMode="auto">
          <a:xfrm>
            <a:off x="457200" y="3314700"/>
            <a:ext cx="357188" cy="1587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20"/>
          <p:cNvSpPr>
            <a:spLocks noChangeArrowheads="1"/>
          </p:cNvSpPr>
          <p:nvPr/>
        </p:nvSpPr>
        <p:spPr bwMode="auto">
          <a:xfrm>
            <a:off x="2233613" y="6931025"/>
            <a:ext cx="357187" cy="0"/>
          </a:xfrm>
          <a:prstGeom prst="rect">
            <a:avLst/>
          </a:prstGeom>
          <a:solidFill>
            <a:srgbClr val="E2E6E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7916" tIns="88872" rIns="107916" bIns="88872" numCol="1" anchor="ctr" anchorCtr="0" compatLnSpc="1">
            <a:prstTxWarp prst="textNoShape">
              <a:avLst/>
            </a:prstTxWarp>
            <a:spAutoFit/>
          </a:bodyPr>
          <a:lstStyle/>
          <a:p>
            <a:endParaRPr lang="en-US"/>
          </a:p>
        </p:txBody>
      </p:sp>
      <p:pic>
        <p:nvPicPr>
          <p:cNvPr id="1045" name="Picture 21" descr="http://sdo.gsfc.nasa.gov/gallery/gallery/assets/preview/Xflare_combo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52400"/>
            <a:ext cx="4724400" cy="471775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http://sdo.gsfc.nasa.gov/assets/img/site/nasaheadlogo.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6900" y="-1600200"/>
            <a:ext cx="1333500" cy="9048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do.gsfc.nasa.gov/assets/img/site/logotype.png">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0263" y="-1600200"/>
            <a:ext cx="1333500" cy="90487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http://sdo.gsfc.nasa.gov/assets/img/site/goddardnameplate.png">
            <a:hlinkClick r:id="rId7"/>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63625" y="-1600200"/>
            <a:ext cx="1371600" cy="90487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Profiled Blast">
            <a:hlinkClick r:id="rId9"/>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48200" y="2452688"/>
            <a:ext cx="4286250" cy="4286250"/>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0" y="5257800"/>
            <a:ext cx="4572000" cy="923330"/>
          </a:xfrm>
          <a:prstGeom prst="rect">
            <a:avLst/>
          </a:prstGeom>
        </p:spPr>
        <p:txBody>
          <a:bodyPr>
            <a:spAutoFit/>
          </a:bodyPr>
          <a:lstStyle/>
          <a:p>
            <a:r>
              <a:rPr lang="en-US" dirty="0" smtClean="0"/>
              <a:t>Photos retrieved  from http://sdo.gsfc.nasa.gov/gallery/potw.php?v=item&amp;id=86</a:t>
            </a:r>
            <a:endParaRPr lang="en-US" dirty="0"/>
          </a:p>
        </p:txBody>
      </p:sp>
      <p:sp>
        <p:nvSpPr>
          <p:cNvPr id="11" name="TextBox 10"/>
          <p:cNvSpPr txBox="1"/>
          <p:nvPr/>
        </p:nvSpPr>
        <p:spPr>
          <a:xfrm>
            <a:off x="5562600" y="304800"/>
            <a:ext cx="2743200" cy="1754326"/>
          </a:xfrm>
          <a:prstGeom prst="rect">
            <a:avLst/>
          </a:prstGeom>
          <a:noFill/>
        </p:spPr>
        <p:txBody>
          <a:bodyPr wrap="square" rtlCol="0">
            <a:spAutoFit/>
          </a:bodyPr>
          <a:lstStyle/>
          <a:p>
            <a:r>
              <a:rPr lang="en-US" dirty="0" smtClean="0"/>
              <a:t>This is a coronal mass ejection that occurred on January 27, 2012.  The last week has been fairly mild according to reports from Space Weather.</a:t>
            </a:r>
            <a:endParaRPr lang="en-US" dirty="0"/>
          </a:p>
        </p:txBody>
      </p:sp>
    </p:spTree>
    <p:extLst>
      <p:ext uri="{BB962C8B-B14F-4D97-AF65-F5344CB8AC3E}">
        <p14:creationId xmlns:p14="http://schemas.microsoft.com/office/powerpoint/2010/main" val="17171990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oho.nascom.nasa.gov/pickoftheweek/old/03feb2012/C2_x1.6fla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 y="-136525"/>
            <a:ext cx="8915400" cy="443865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28600" y="5738566"/>
            <a:ext cx="4572000" cy="923330"/>
          </a:xfrm>
          <a:prstGeom prst="rect">
            <a:avLst/>
          </a:prstGeom>
        </p:spPr>
        <p:txBody>
          <a:bodyPr>
            <a:spAutoFit/>
          </a:bodyPr>
          <a:lstStyle/>
          <a:p>
            <a:r>
              <a:rPr lang="en-US" dirty="0" smtClean="0"/>
              <a:t>Photo retrieved from http://soho.nascom.nasa.gov/pickoftheweek/old/03feb2012/C2_x1.6flare.jpg</a:t>
            </a:r>
            <a:endParaRPr lang="en-US" dirty="0"/>
          </a:p>
        </p:txBody>
      </p:sp>
      <p:sp>
        <p:nvSpPr>
          <p:cNvPr id="3" name="TextBox 2"/>
          <p:cNvSpPr txBox="1"/>
          <p:nvPr/>
        </p:nvSpPr>
        <p:spPr>
          <a:xfrm>
            <a:off x="457200" y="4648200"/>
            <a:ext cx="5638800" cy="646331"/>
          </a:xfrm>
          <a:prstGeom prst="rect">
            <a:avLst/>
          </a:prstGeom>
          <a:noFill/>
        </p:spPr>
        <p:txBody>
          <a:bodyPr wrap="square" rtlCol="0">
            <a:spAutoFit/>
          </a:bodyPr>
          <a:lstStyle/>
          <a:p>
            <a:r>
              <a:rPr lang="en-US" dirty="0" smtClean="0"/>
              <a:t>A solar flare and coronal mass ejection from the sun also from the January 27</a:t>
            </a:r>
            <a:r>
              <a:rPr lang="en-US" baseline="30000" dirty="0" smtClean="0"/>
              <a:t>th</a:t>
            </a:r>
            <a:r>
              <a:rPr lang="en-US" dirty="0" smtClean="0"/>
              <a:t>, 2012 </a:t>
            </a:r>
            <a:r>
              <a:rPr lang="en-US" dirty="0" err="1" smtClean="0"/>
              <a:t>occurance</a:t>
            </a:r>
            <a:r>
              <a:rPr lang="en-US" dirty="0" smtClean="0"/>
              <a:t>.</a:t>
            </a:r>
            <a:endParaRPr lang="en-US" dirty="0"/>
          </a:p>
        </p:txBody>
      </p:sp>
    </p:spTree>
    <p:extLst>
      <p:ext uri="{BB962C8B-B14F-4D97-AF65-F5344CB8AC3E}">
        <p14:creationId xmlns:p14="http://schemas.microsoft.com/office/powerpoint/2010/main" val="11265454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a:grpSpLocks/>
          </p:cNvGrpSpPr>
          <p:nvPr/>
        </p:nvGrpSpPr>
        <p:grpSpPr bwMode="auto">
          <a:xfrm>
            <a:off x="152400" y="152400"/>
            <a:ext cx="8096250" cy="4048125"/>
            <a:chOff x="0" y="0"/>
            <a:chExt cx="5100" cy="2550"/>
          </a:xfrm>
        </p:grpSpPr>
        <p:pic>
          <p:nvPicPr>
            <p:cNvPr id="3074" name="Picture 2" descr="http://www.swpc.noaa.gov/Aurora/globeNW.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100" cy="25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5">
              <a:hlinkClick r:id="rId3"/>
            </p:cNvPr>
            <p:cNvSpPr>
              <a:spLocks noChangeArrowheads="1"/>
            </p:cNvSpPr>
            <p:nvPr/>
          </p:nvSpPr>
          <p:spPr bwMode="auto">
            <a:xfrm>
              <a:off x="0" y="2400"/>
              <a:ext cx="5100" cy="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4" name="Rectangle 4">
              <a:hlinkClick r:id="rId4"/>
            </p:cNvPr>
            <p:cNvSpPr>
              <a:spLocks noChangeArrowheads="1"/>
            </p:cNvSpPr>
            <p:nvPr/>
          </p:nvSpPr>
          <p:spPr bwMode="auto">
            <a:xfrm>
              <a:off x="4950" y="0"/>
              <a:ext cx="150" cy="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5" name="Rectangle 3">
              <a:hlinkClick r:id="rId4"/>
            </p:cNvPr>
            <p:cNvSpPr>
              <a:spLocks noChangeArrowheads="1"/>
            </p:cNvSpPr>
            <p:nvPr/>
          </p:nvSpPr>
          <p:spPr bwMode="auto">
            <a:xfrm>
              <a:off x="0" y="0"/>
              <a:ext cx="150" cy="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grpSp>
      <p:sp>
        <p:nvSpPr>
          <p:cNvPr id="6" name="Rectangle 5"/>
          <p:cNvSpPr/>
          <p:nvPr/>
        </p:nvSpPr>
        <p:spPr>
          <a:xfrm>
            <a:off x="306098" y="6096000"/>
            <a:ext cx="7390102" cy="369332"/>
          </a:xfrm>
          <a:prstGeom prst="rect">
            <a:avLst/>
          </a:prstGeom>
        </p:spPr>
        <p:txBody>
          <a:bodyPr wrap="square">
            <a:spAutoFit/>
          </a:bodyPr>
          <a:lstStyle/>
          <a:p>
            <a:r>
              <a:rPr lang="en-US" dirty="0" smtClean="0"/>
              <a:t>Photo retrieved from http://www.swpc.noaa.gov/Aurora/globeNW.html</a:t>
            </a:r>
            <a:endParaRPr lang="en-US" dirty="0"/>
          </a:p>
        </p:txBody>
      </p:sp>
      <p:sp>
        <p:nvSpPr>
          <p:cNvPr id="8" name="TextBox 7"/>
          <p:cNvSpPr txBox="1"/>
          <p:nvPr/>
        </p:nvSpPr>
        <p:spPr>
          <a:xfrm>
            <a:off x="879063" y="4648200"/>
            <a:ext cx="7135091" cy="1200329"/>
          </a:xfrm>
          <a:prstGeom prst="rect">
            <a:avLst/>
          </a:prstGeom>
          <a:noFill/>
        </p:spPr>
        <p:txBody>
          <a:bodyPr wrap="square" rtlCol="0">
            <a:spAutoFit/>
          </a:bodyPr>
          <a:lstStyle/>
          <a:p>
            <a:r>
              <a:rPr lang="en-US" dirty="0" smtClean="0"/>
              <a:t>The mild green bars from the previous slide would be interpreted as auroras that could  be seen only in Canada and the furthest reaches of the US.  The yellow bar which indicates an increase in magnetic activity could be seen in most Northern boarder states.</a:t>
            </a:r>
            <a:endParaRPr lang="en-US" dirty="0"/>
          </a:p>
        </p:txBody>
      </p:sp>
    </p:spTree>
    <p:extLst>
      <p:ext uri="{BB962C8B-B14F-4D97-AF65-F5344CB8AC3E}">
        <p14:creationId xmlns:p14="http://schemas.microsoft.com/office/powerpoint/2010/main" val="9534358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www.swpc.noaa.gov/ftpdir/plots/satenv/20120205_satenv.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 y="138112"/>
            <a:ext cx="4294332" cy="3220749"/>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http://www.swpc.noaa.gov/ftpdir/plots/satenv/20120207_satenv.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158895"/>
            <a:ext cx="4114800" cy="30861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304800" y="3810000"/>
            <a:ext cx="5791200" cy="1200329"/>
          </a:xfrm>
          <a:prstGeom prst="rect">
            <a:avLst/>
          </a:prstGeom>
          <a:noFill/>
        </p:spPr>
        <p:txBody>
          <a:bodyPr wrap="square" rtlCol="0">
            <a:spAutoFit/>
          </a:bodyPr>
          <a:lstStyle/>
          <a:p>
            <a:r>
              <a:rPr lang="en-US" dirty="0" smtClean="0"/>
              <a:t>This week was a quiet week with little activity compared to recent solar flare activities on January 27</a:t>
            </a:r>
            <a:r>
              <a:rPr lang="en-US" baseline="30000" dirty="0" smtClean="0"/>
              <a:t>th</a:t>
            </a:r>
            <a:r>
              <a:rPr lang="en-US" dirty="0" smtClean="0"/>
              <a:t>.  On February 7</a:t>
            </a:r>
            <a:r>
              <a:rPr lang="en-US" baseline="30000" dirty="0" smtClean="0"/>
              <a:t>th</a:t>
            </a:r>
            <a:r>
              <a:rPr lang="en-US" dirty="0" smtClean="0"/>
              <a:t> moderate magnetic change is recorded as a yellow bar.  It was </a:t>
            </a:r>
            <a:r>
              <a:rPr lang="en-US" dirty="0" err="1" smtClean="0"/>
              <a:t>shortlived</a:t>
            </a:r>
            <a:r>
              <a:rPr lang="en-US" dirty="0" smtClean="0"/>
              <a:t>.</a:t>
            </a:r>
            <a:endParaRPr lang="en-US" dirty="0"/>
          </a:p>
        </p:txBody>
      </p:sp>
    </p:spTree>
    <p:extLst>
      <p:ext uri="{BB962C8B-B14F-4D97-AF65-F5344CB8AC3E}">
        <p14:creationId xmlns:p14="http://schemas.microsoft.com/office/powerpoint/2010/main" val="38980820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ttp://www.swpc.noaa.gov/ftpdir/plots/xray/20120208_xray.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577562"/>
            <a:ext cx="4328391" cy="3246293"/>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http://www.swpc.noaa.gov/ftpdir/plots/xray/20120207_xra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457200"/>
            <a:ext cx="4177723" cy="3133292"/>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685800" y="4267200"/>
            <a:ext cx="5029200" cy="1200329"/>
          </a:xfrm>
          <a:prstGeom prst="rect">
            <a:avLst/>
          </a:prstGeom>
          <a:noFill/>
        </p:spPr>
        <p:txBody>
          <a:bodyPr wrap="square" rtlCol="0">
            <a:spAutoFit/>
          </a:bodyPr>
          <a:lstStyle/>
          <a:p>
            <a:r>
              <a:rPr lang="en-US" dirty="0" smtClean="0"/>
              <a:t>A solar flare should be apparent on February 5</a:t>
            </a:r>
            <a:r>
              <a:rPr lang="en-US" baseline="30000" dirty="0" smtClean="0"/>
              <a:t>th</a:t>
            </a:r>
            <a:r>
              <a:rPr lang="en-US" dirty="0" smtClean="0"/>
              <a:t> because of the KP activity on the 8</a:t>
            </a:r>
            <a:r>
              <a:rPr lang="en-US" baseline="30000" dirty="0" smtClean="0"/>
              <a:t>th</a:t>
            </a:r>
            <a:r>
              <a:rPr lang="en-US" dirty="0" smtClean="0"/>
              <a:t>.  I could not find the source of these GOES x-ray flux graphs to find the needed graph.</a:t>
            </a:r>
            <a:endParaRPr lang="en-US" dirty="0"/>
          </a:p>
        </p:txBody>
      </p:sp>
    </p:spTree>
    <p:extLst>
      <p:ext uri="{BB962C8B-B14F-4D97-AF65-F5344CB8AC3E}">
        <p14:creationId xmlns:p14="http://schemas.microsoft.com/office/powerpoint/2010/main" val="1300164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186</Words>
  <Application>Microsoft Office PowerPoint</Application>
  <PresentationFormat>On-screen Show (4:3)</PresentationFormat>
  <Paragraphs>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Cappi Coleman</dc:creator>
  <cp:lastModifiedBy>Cappi Coleman</cp:lastModifiedBy>
  <cp:revision>9</cp:revision>
  <dcterms:created xsi:type="dcterms:W3CDTF">2012-02-09T00:26:35Z</dcterms:created>
  <dcterms:modified xsi:type="dcterms:W3CDTF">2012-02-09T02:11:37Z</dcterms:modified>
</cp:coreProperties>
</file>