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Times New Roman" pitchFamily="18" charset="0"/>
        <a:ea typeface="+mn-ea"/>
        <a:cs typeface="+mn-cs"/>
      </a:defRPr>
    </a:lvl1pPr>
    <a:lvl2pPr marL="457200" algn="l" rtl="0" fontAlgn="base">
      <a:spcBef>
        <a:spcPct val="0"/>
      </a:spcBef>
      <a:spcAft>
        <a:spcPct val="0"/>
      </a:spcAft>
      <a:defRPr sz="2000" kern="1200">
        <a:solidFill>
          <a:schemeClr val="tx1"/>
        </a:solidFill>
        <a:latin typeface="Times New Roman" pitchFamily="18" charset="0"/>
        <a:ea typeface="+mn-ea"/>
        <a:cs typeface="+mn-cs"/>
      </a:defRPr>
    </a:lvl2pPr>
    <a:lvl3pPr marL="914400" algn="l" rtl="0" fontAlgn="base">
      <a:spcBef>
        <a:spcPct val="0"/>
      </a:spcBef>
      <a:spcAft>
        <a:spcPct val="0"/>
      </a:spcAft>
      <a:defRPr sz="2000" kern="1200">
        <a:solidFill>
          <a:schemeClr val="tx1"/>
        </a:solidFill>
        <a:latin typeface="Times New Roman" pitchFamily="18" charset="0"/>
        <a:ea typeface="+mn-ea"/>
        <a:cs typeface="+mn-cs"/>
      </a:defRPr>
    </a:lvl3pPr>
    <a:lvl4pPr marL="1371600" algn="l" rtl="0" fontAlgn="base">
      <a:spcBef>
        <a:spcPct val="0"/>
      </a:spcBef>
      <a:spcAft>
        <a:spcPct val="0"/>
      </a:spcAft>
      <a:defRPr sz="2000" kern="1200">
        <a:solidFill>
          <a:schemeClr val="tx1"/>
        </a:solidFill>
        <a:latin typeface="Times New Roman" pitchFamily="18" charset="0"/>
        <a:ea typeface="+mn-ea"/>
        <a:cs typeface="+mn-cs"/>
      </a:defRPr>
    </a:lvl4pPr>
    <a:lvl5pPr marL="1828800" algn="l" rtl="0" fontAlgn="base">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3" d="100"/>
          <a:sy n="113" d="100"/>
        </p:scale>
        <p:origin x="-120" y="-52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443245F-2E68-4AFB-974F-E5B68B5B390A}" type="datetimeFigureOut">
              <a:rPr lang="en-US"/>
              <a:pPr>
                <a:defRPr/>
              </a:pPr>
              <a:t>6/21/2010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2658C1-214A-42B4-9D3C-4DFFA288F4F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5F6E4F5-D4CB-453F-BE71-BDF7AF779F53}" type="datetimeFigureOut">
              <a:rPr lang="en-US"/>
              <a:pPr>
                <a:defRPr/>
              </a:pPr>
              <a:t>6/21/2010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4725FB-F230-4E88-9F0B-7ECBE6F2371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E96EF10-DA20-4577-A369-DD0AF515EC00}" type="datetimeFigureOut">
              <a:rPr lang="en-US"/>
              <a:pPr>
                <a:defRPr/>
              </a:pPr>
              <a:t>6/21/2010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58349E-BFCC-4BF9-B31E-63FDF644E89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0E360F-CDD7-43A4-9E6B-4E7121459073}" type="datetimeFigureOut">
              <a:rPr lang="en-US"/>
              <a:pPr>
                <a:defRPr/>
              </a:pPr>
              <a:t>6/21/2010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818222-5DAB-4056-9820-A0F8138590E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4D3B7B4-AA28-4F0C-A39D-BC930EE33EC9}" type="datetimeFigureOut">
              <a:rPr lang="en-US"/>
              <a:pPr>
                <a:defRPr/>
              </a:pPr>
              <a:t>6/21/2010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7A143E-A0E4-449F-9881-CA6160B83AA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5276FFF-D31D-44BA-B94E-25807B132588}" type="datetimeFigureOut">
              <a:rPr lang="en-US"/>
              <a:pPr>
                <a:defRPr/>
              </a:pPr>
              <a:t>6/21/2010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D31D93D-C221-47BA-9494-FA35000D794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9E91CDA-B8C1-424F-A39D-B98E8B2B32FC}" type="datetimeFigureOut">
              <a:rPr lang="en-US"/>
              <a:pPr>
                <a:defRPr/>
              </a:pPr>
              <a:t>6/21/2010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0589ADE-A036-43DF-81E8-80C6359C91D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5CEFB5F-29CD-47C6-BB9A-7C76C6ED7BCE}" type="datetimeFigureOut">
              <a:rPr lang="en-US"/>
              <a:pPr>
                <a:defRPr/>
              </a:pPr>
              <a:t>6/21/2010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78F3669-E4D2-44CE-A62E-DDB05748720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7D8C4C1-EDE8-40D3-BDC7-D1E6A736ECC8}" type="datetimeFigureOut">
              <a:rPr lang="en-US"/>
              <a:pPr>
                <a:defRPr/>
              </a:pPr>
              <a:t>6/21/2010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04C8E6E-DC36-41BE-8ECB-29CE7FA63CF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E38CCD-FCE1-41E8-A130-407A365CF52C}" type="datetimeFigureOut">
              <a:rPr lang="en-US"/>
              <a:pPr>
                <a:defRPr/>
              </a:pPr>
              <a:t>6/21/2010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1521B3-272E-4033-991D-43C09DA885F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3F239AD-E266-48FB-AB36-A31754868C70}" type="datetimeFigureOut">
              <a:rPr lang="en-US"/>
              <a:pPr>
                <a:defRPr/>
              </a:pPr>
              <a:t>6/21/2010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7829C7-7876-48DB-BD13-6D59B654D79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733AA94-D899-4593-9C3B-27F680FD588E}" type="datetimeFigureOut">
              <a:rPr lang="en-US"/>
              <a:pPr>
                <a:defRPr/>
              </a:pPr>
              <a:t>6/21/2010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BC43A9EA-93A2-45F3-81C7-9621DCC72FE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epa.gov/osw/conserve/rrr/index.htm" TargetMode="External"/><Relationship Id="rId2" Type="http://schemas.openxmlformats.org/officeDocument/2006/relationships/hyperlink" Target="http://www.coexploration.org/oceanliteracy/documents/OceanLitChart.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epa.gov/osw/conserve/rrr/index.htm"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p:txBody>
          <a:bodyPr/>
          <a:lstStyle/>
          <a:p>
            <a:r>
              <a:rPr lang="en-US" sz="2000" smtClean="0">
                <a:latin typeface="Times New Roman" pitchFamily="18" charset="0"/>
                <a:cs typeface="Times New Roman" pitchFamily="18" charset="0"/>
              </a:rPr>
              <a:t>Scientific Study of Water Flow from Watersheds to Ocean Basins</a:t>
            </a:r>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r>
              <a:rPr lang="en-US" sz="2000" dirty="0" smtClean="0">
                <a:latin typeface="Times New Roman" pitchFamily="18" charset="0"/>
                <a:cs typeface="Times New Roman" pitchFamily="18" charset="0"/>
              </a:rPr>
              <a:t>A Power Point Presentation by Mark Barone and</a:t>
            </a:r>
          </a:p>
          <a:p>
            <a:pPr fontAlgn="auto">
              <a:spcAft>
                <a:spcPts val="0"/>
              </a:spcAft>
              <a:buFont typeface="Arial" pitchFamily="34" charset="0"/>
              <a:buNone/>
              <a:defRP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f</a:t>
            </a:r>
            <a:r>
              <a:rPr lang="en-US" sz="2000" dirty="0" smtClean="0">
                <a:latin typeface="Times New Roman" pitchFamily="18" charset="0"/>
                <a:cs typeface="Times New Roman" pitchFamily="18" charset="0"/>
              </a:rPr>
              <a:t>ive 6</a:t>
            </a:r>
            <a:r>
              <a:rPr lang="en-US" sz="2000" baseline="30000" dirty="0" smtClean="0">
                <a:latin typeface="Times New Roman" pitchFamily="18" charset="0"/>
                <a:cs typeface="Times New Roman" pitchFamily="18" charset="0"/>
              </a:rPr>
              <a:t>th</a:t>
            </a:r>
            <a:r>
              <a:rPr lang="en-US" sz="2000" dirty="0" smtClean="0">
                <a:latin typeface="Times New Roman" pitchFamily="18" charset="0"/>
                <a:cs typeface="Times New Roman" pitchFamily="18" charset="0"/>
              </a:rPr>
              <a:t> grade students:  Owen, Megan, Taylor, Lexi, and Hailey.</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mtClean="0">
                <a:latin typeface="Times New Roman" pitchFamily="18" charset="0"/>
                <a:cs typeface="Times New Roman" pitchFamily="18" charset="0"/>
              </a:rPr>
              <a:t>Should we take our ideas to the Prattsburgh Board of Education?</a:t>
            </a:r>
          </a:p>
        </p:txBody>
      </p:sp>
      <p:sp>
        <p:nvSpPr>
          <p:cNvPr id="4" name="Text Placeholder 3"/>
          <p:cNvSpPr>
            <a:spLocks noGrp="1"/>
          </p:cNvSpPr>
          <p:nvPr>
            <p:ph type="body" sz="half" idx="2"/>
          </p:nvPr>
        </p:nvSpPr>
        <p:spPr/>
        <p:txBody>
          <a:bodyPr>
            <a:normAutofit/>
          </a:bodyPr>
          <a:lstStyle/>
          <a:p>
            <a:pPr>
              <a:lnSpc>
                <a:spcPct val="80000"/>
              </a:lnSpc>
            </a:pPr>
            <a:r>
              <a:rPr lang="en-US" sz="1500" smtClean="0">
                <a:latin typeface="Times New Roman" pitchFamily="18" charset="0"/>
                <a:cs typeface="Times New Roman" pitchFamily="18" charset="0"/>
              </a:rPr>
              <a:t>     We were confident that our efforts had made an educational impact to the Prattsburgh community.  Our research group was invited to report our educational endeavors at the June scheduled Board of Education meeting.  Each 6</a:t>
            </a:r>
            <a:r>
              <a:rPr lang="en-US" sz="1500" baseline="30000" smtClean="0">
                <a:latin typeface="Times New Roman" pitchFamily="18" charset="0"/>
                <a:cs typeface="Times New Roman" pitchFamily="18" charset="0"/>
              </a:rPr>
              <a:t>th</a:t>
            </a:r>
            <a:r>
              <a:rPr lang="en-US" sz="1500" smtClean="0">
                <a:latin typeface="Times New Roman" pitchFamily="18" charset="0"/>
                <a:cs typeface="Times New Roman" pitchFamily="18" charset="0"/>
              </a:rPr>
              <a:t> grade student who was involved with the presentations to the kindergarten students received a gift.  The gift was a NASA reusable bag complete with an authentic logo.  The bags were ordered from the Kennedy Space Center.  Inside each bag was each student’s research binder complete with their investigations.  In addition there were some favored treats for fun.  The 6</a:t>
            </a:r>
            <a:r>
              <a:rPr lang="en-US" sz="1500" baseline="30000" smtClean="0">
                <a:latin typeface="Times New Roman" pitchFamily="18" charset="0"/>
                <a:cs typeface="Times New Roman" pitchFamily="18" charset="0"/>
              </a:rPr>
              <a:t>th</a:t>
            </a:r>
            <a:r>
              <a:rPr lang="en-US" sz="1500" smtClean="0">
                <a:latin typeface="Times New Roman" pitchFamily="18" charset="0"/>
                <a:cs typeface="Times New Roman" pitchFamily="18" charset="0"/>
              </a:rPr>
              <a:t> grade students were motivated to continue and they appreciated recognition of their accomplishments by the Prattsburgh Board of Education.</a:t>
            </a:r>
          </a:p>
        </p:txBody>
      </p:sp>
      <p:pic>
        <p:nvPicPr>
          <p:cNvPr id="22533" name="Picture 5" descr="Picture 008"/>
          <p:cNvPicPr>
            <a:picLocks noChangeAspect="1" noChangeArrowheads="1"/>
          </p:cNvPicPr>
          <p:nvPr>
            <p:ph idx="4294967295"/>
          </p:nvPr>
        </p:nvPicPr>
        <p:blipFill>
          <a:blip r:embed="rId2"/>
          <a:srcRect/>
          <a:stretch>
            <a:fillRect/>
          </a:stretch>
        </p:blipFill>
        <p:spPr>
          <a:xfrm>
            <a:off x="3581400" y="1295400"/>
            <a:ext cx="5111750" cy="3833813"/>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4"/>
          <p:cNvSpPr>
            <a:spLocks noGrp="1"/>
          </p:cNvSpPr>
          <p:nvPr>
            <p:ph type="title"/>
          </p:nvPr>
        </p:nvSpPr>
        <p:spPr/>
        <p:txBody>
          <a:bodyPr/>
          <a:lstStyle/>
          <a:p>
            <a:r>
              <a:rPr lang="en-US" sz="2000" smtClean="0">
                <a:latin typeface="Times New Roman" pitchFamily="18" charset="0"/>
                <a:cs typeface="Times New Roman" pitchFamily="18" charset="0"/>
              </a:rPr>
              <a:t>An email To Prattsburgh Principal Kory Bay to Recognize Student Accomplishments</a:t>
            </a:r>
          </a:p>
        </p:txBody>
      </p:sp>
      <p:sp>
        <p:nvSpPr>
          <p:cNvPr id="6" name="Content Placeholder 5"/>
          <p:cNvSpPr>
            <a:spLocks noGrp="1"/>
          </p:cNvSpPr>
          <p:nvPr>
            <p:ph idx="1"/>
          </p:nvPr>
        </p:nvSpPr>
        <p:spPr/>
        <p:txBody>
          <a:bodyPr rtlCol="0">
            <a:normAutofit fontScale="40000" lnSpcReduction="20000"/>
          </a:bodyPr>
          <a:lstStyle/>
          <a:p>
            <a:pPr fontAlgn="auto">
              <a:spcAft>
                <a:spcPts val="0"/>
              </a:spcAft>
              <a:buFont typeface="Arial" pitchFamily="34" charset="0"/>
              <a:buNone/>
              <a:defRPr/>
            </a:pPr>
            <a:r>
              <a:rPr lang="en-US" dirty="0" smtClean="0"/>
              <a:t>TO:  Mr. Bay,</a:t>
            </a:r>
          </a:p>
          <a:p>
            <a:pPr fontAlgn="auto">
              <a:spcAft>
                <a:spcPts val="0"/>
              </a:spcAft>
              <a:buFont typeface="Arial" pitchFamily="34" charset="0"/>
              <a:buNone/>
              <a:defRPr/>
            </a:pPr>
            <a:r>
              <a:rPr lang="en-US" dirty="0" smtClean="0"/>
              <a:t> RE:  Presentation to the Board of Education</a:t>
            </a:r>
          </a:p>
          <a:p>
            <a:pPr fontAlgn="auto">
              <a:spcAft>
                <a:spcPts val="0"/>
              </a:spcAft>
              <a:buFont typeface="Arial" pitchFamily="34" charset="0"/>
              <a:buNone/>
              <a:defRPr/>
            </a:pPr>
            <a:r>
              <a:rPr lang="en-US" dirty="0" smtClean="0"/>
              <a:t> </a:t>
            </a:r>
          </a:p>
          <a:p>
            <a:pPr fontAlgn="auto">
              <a:spcAft>
                <a:spcPts val="0"/>
              </a:spcAft>
              <a:buFont typeface="Arial" pitchFamily="34" charset="0"/>
              <a:buNone/>
              <a:defRPr/>
            </a:pPr>
            <a:r>
              <a:rPr lang="en-US" dirty="0" smtClean="0"/>
              <a:t>Good Evening Board Members, Administrators, Students, Teachers, and Guests,</a:t>
            </a:r>
          </a:p>
          <a:p>
            <a:pPr fontAlgn="auto">
              <a:spcAft>
                <a:spcPts val="0"/>
              </a:spcAft>
              <a:buFont typeface="Arial" pitchFamily="34" charset="0"/>
              <a:buNone/>
              <a:defRPr/>
            </a:pPr>
            <a:r>
              <a:rPr lang="en-US" dirty="0" smtClean="0"/>
              <a:t> </a:t>
            </a:r>
          </a:p>
          <a:p>
            <a:pPr fontAlgn="auto">
              <a:spcAft>
                <a:spcPts val="0"/>
              </a:spcAft>
              <a:buFont typeface="Arial" pitchFamily="34" charset="0"/>
              <a:buNone/>
              <a:defRPr/>
            </a:pPr>
            <a:r>
              <a:rPr lang="en-US" dirty="0" smtClean="0"/>
              <a:t>     What happened when a group of sixth graders with great intentions </a:t>
            </a:r>
            <a:r>
              <a:rPr lang="en-US" u="sng" dirty="0" smtClean="0"/>
              <a:t>worked together</a:t>
            </a:r>
            <a:r>
              <a:rPr lang="en-US" dirty="0" smtClean="0"/>
              <a:t>?  During the spring semester of 2010, four talented Prattsburgh Central School students were selected to participate in the National Science Foundation’s funded SPRINTT research.  The four students included:  Owen Dlugos, Taylor Randall, Lexi Sanford, and Hailey Stratton.  They worked diligently to conduct their research, and went on to participate in a national SPRINTT Symposium.  This was followed by a well attended parent conference that showcased their knowledge and technical expertise.  They requested that their friend Megan McAllister would join their group to share her desire to study the ocean environment.  Their wish was granted.  Through a well-coordinated team effort, they have served as role models to two classes of Kindergarten children (The classes of Mrs. Clark, and Mrs. Groen).  Recently they provided simulated learning experiences for the Kindergarten classes.  The topic of “Watersheds” progressed throughout the United States to major estuaries and to the ocean.  Their Power Point presentations were visually powerful and literally dynamic.  We are very thankful to each of the following:  First of all, those students who gave of their time to learn S.T.E.M skills, their families for supporting their involvement, Prattsburgh Board of Education, Administration, Teachers, and the Endeavor Teaching Certificate Project sponsored through NASA and Columbia Teachers College.</a:t>
            </a:r>
          </a:p>
          <a:p>
            <a:pPr fontAlgn="auto">
              <a:spcAft>
                <a:spcPts val="0"/>
              </a:spcAft>
              <a:buFont typeface="Arial" pitchFamily="34" charset="0"/>
              <a:buNone/>
              <a:defRPr/>
            </a:pPr>
            <a:r>
              <a:rPr lang="en-US" dirty="0" smtClean="0"/>
              <a:t> </a:t>
            </a:r>
          </a:p>
          <a:p>
            <a:pPr fontAlgn="auto">
              <a:spcAft>
                <a:spcPts val="0"/>
              </a:spcAft>
              <a:buFont typeface="Arial" pitchFamily="34" charset="0"/>
              <a:buNone/>
              <a:defRPr/>
            </a:pPr>
            <a:r>
              <a:rPr lang="en-US" dirty="0" smtClean="0"/>
              <a:t>Each student will receive a NASA bag complete with their 3 ring binders/notebook.</a:t>
            </a:r>
          </a:p>
          <a:p>
            <a:pPr fontAlgn="auto">
              <a:spcAft>
                <a:spcPts val="0"/>
              </a:spcAft>
              <a:buFont typeface="Arial" pitchFamily="34" charset="0"/>
              <a:buNone/>
              <a:defRPr/>
            </a:pPr>
            <a:r>
              <a:rPr lang="en-US" dirty="0" smtClean="0"/>
              <a:t> </a:t>
            </a:r>
          </a:p>
          <a:p>
            <a:pPr fontAlgn="auto">
              <a:spcAft>
                <a:spcPts val="0"/>
              </a:spcAft>
              <a:buFont typeface="Arial" pitchFamily="34" charset="0"/>
              <a:buNone/>
              <a:defRPr/>
            </a:pPr>
            <a:r>
              <a:rPr lang="en-US" dirty="0" smtClean="0"/>
              <a:t>I will show them the S.T.E.M. certification that I recently received from the U.S. Satellite of NASA.</a:t>
            </a:r>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p:txBody>
          <a:bodyPr/>
          <a:lstStyle/>
          <a:p>
            <a:r>
              <a:rPr lang="en-US" sz="2000" smtClean="0">
                <a:latin typeface="Times New Roman" pitchFamily="18" charset="0"/>
              </a:rPr>
              <a:t>References</a:t>
            </a:r>
          </a:p>
        </p:txBody>
      </p:sp>
      <p:sp>
        <p:nvSpPr>
          <p:cNvPr id="24579" name="Rectangle 3"/>
          <p:cNvSpPr>
            <a:spLocks noGrp="1"/>
          </p:cNvSpPr>
          <p:nvPr>
            <p:ph type="body" idx="1"/>
          </p:nvPr>
        </p:nvSpPr>
        <p:spPr/>
        <p:txBody>
          <a:bodyPr/>
          <a:lstStyle/>
          <a:p>
            <a:pPr>
              <a:buFont typeface="Arial" charset="0"/>
              <a:buNone/>
            </a:pPr>
            <a:r>
              <a:rPr lang="en-US" sz="2000" smtClean="0">
                <a:latin typeface="Times New Roman" pitchFamily="18" charset="0"/>
              </a:rPr>
              <a:t>Carson, R. (1955) </a:t>
            </a:r>
            <a:r>
              <a:rPr lang="en-US" sz="2000" u="sng" smtClean="0">
                <a:latin typeface="Times New Roman" pitchFamily="18" charset="0"/>
              </a:rPr>
              <a:t>The Edge of the Sea</a:t>
            </a:r>
            <a:r>
              <a:rPr lang="en-US" sz="2000" smtClean="0">
                <a:latin typeface="Times New Roman" pitchFamily="18" charset="0"/>
              </a:rPr>
              <a:t>, Houghton Mifflin Company</a:t>
            </a:r>
          </a:p>
          <a:p>
            <a:pPr>
              <a:buFont typeface="Arial" charset="0"/>
              <a:buNone/>
            </a:pPr>
            <a:endParaRPr lang="en-US" sz="2000" smtClean="0">
              <a:latin typeface="Times New Roman" pitchFamily="18" charset="0"/>
            </a:endParaRPr>
          </a:p>
          <a:p>
            <a:pPr>
              <a:buFont typeface="Arial" charset="0"/>
              <a:buNone/>
            </a:pPr>
            <a:endParaRPr lang="en-US" sz="2000" smtClean="0">
              <a:latin typeface="Times New Roman" pitchFamily="18" charset="0"/>
            </a:endParaRPr>
          </a:p>
          <a:p>
            <a:pPr>
              <a:buFont typeface="Arial" charset="0"/>
              <a:buNone/>
            </a:pPr>
            <a:endParaRPr lang="en-US" sz="2000" smtClean="0">
              <a:latin typeface="Times New Roman" pitchFamily="18" charset="0"/>
            </a:endParaRPr>
          </a:p>
          <a:p>
            <a:pPr>
              <a:buFont typeface="Arial" charset="0"/>
              <a:buNone/>
            </a:pPr>
            <a:endParaRPr lang="en-US" sz="2000" smtClean="0">
              <a:latin typeface="Times New Roman" pitchFamily="18" charset="0"/>
            </a:endParaRPr>
          </a:p>
          <a:p>
            <a:pPr>
              <a:buFont typeface="Arial" charset="0"/>
              <a:buNone/>
            </a:pPr>
            <a:r>
              <a:rPr lang="en-US" sz="2000" smtClean="0">
                <a:latin typeface="Times New Roman" pitchFamily="18" charset="0"/>
                <a:hlinkClick r:id="rId2"/>
              </a:rPr>
              <a:t>http://www.coexploration.org/oceanliteracy/documents/OceanLitChart.pdf</a:t>
            </a:r>
            <a:r>
              <a:rPr lang="en-US" sz="2000" smtClean="0">
                <a:latin typeface="Times New Roman" pitchFamily="18" charset="0"/>
              </a:rPr>
              <a:t> </a:t>
            </a:r>
          </a:p>
        </p:txBody>
      </p:sp>
      <p:sp>
        <p:nvSpPr>
          <p:cNvPr id="24580" name="Rectangle 4"/>
          <p:cNvSpPr>
            <a:spLocks noChangeArrowheads="1"/>
          </p:cNvSpPr>
          <p:nvPr/>
        </p:nvSpPr>
        <p:spPr bwMode="auto">
          <a:xfrm>
            <a:off x="533400" y="5105400"/>
            <a:ext cx="4460875" cy="396875"/>
          </a:xfrm>
          <a:prstGeom prst="rect">
            <a:avLst/>
          </a:prstGeom>
          <a:noFill/>
          <a:ln w="9525">
            <a:noFill/>
            <a:miter lim="800000"/>
            <a:headEnd/>
            <a:tailEnd/>
          </a:ln>
          <a:effectLst/>
        </p:spPr>
        <p:txBody>
          <a:bodyPr wrap="none">
            <a:spAutoFit/>
          </a:bodyPr>
          <a:lstStyle/>
          <a:p>
            <a:r>
              <a:rPr lang="en-US">
                <a:hlinkClick r:id="rId3"/>
              </a:rPr>
              <a:t>www.epa.gov/osw/conserve/rrr/index.htm</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3"/>
          <p:cNvSpPr>
            <a:spLocks noGrp="1"/>
          </p:cNvSpPr>
          <p:nvPr>
            <p:ph type="title"/>
          </p:nvPr>
        </p:nvSpPr>
        <p:spPr/>
        <p:txBody>
          <a:bodyPr/>
          <a:lstStyle/>
          <a:p>
            <a:r>
              <a:rPr lang="en-US" smtClean="0">
                <a:latin typeface="Times New Roman" pitchFamily="18" charset="0"/>
                <a:cs typeface="Times New Roman" pitchFamily="18" charset="0"/>
              </a:rPr>
              <a:t>Getting Started:</a:t>
            </a:r>
          </a:p>
        </p:txBody>
      </p:sp>
      <p:sp>
        <p:nvSpPr>
          <p:cNvPr id="14338" name="Text Placeholder 5"/>
          <p:cNvSpPr>
            <a:spLocks noGrp="1"/>
          </p:cNvSpPr>
          <p:nvPr>
            <p:ph type="body" sz="half" idx="2"/>
          </p:nvPr>
        </p:nvSpPr>
        <p:spPr/>
        <p:txBody>
          <a:bodyPr/>
          <a:lstStyle/>
          <a:p>
            <a:r>
              <a:rPr lang="en-US" sz="2000" smtClean="0">
                <a:latin typeface="Times New Roman" pitchFamily="18" charset="0"/>
                <a:cs typeface="Times New Roman" pitchFamily="18" charset="0"/>
              </a:rPr>
              <a:t>     What happened when a group of sixth graders with great intentions worked together?  Four students had completed their research for Sprintt.  They were ready to learn about the ocean.  They requested that their friend Megan become a member of their group.  Complete with data and analysis, this group of students mapped the flow of water from local watersheds to the ocean.</a:t>
            </a:r>
          </a:p>
        </p:txBody>
      </p:sp>
      <p:pic>
        <p:nvPicPr>
          <p:cNvPr id="14339" name="Content Placeholder 8" descr="Watershed 006.jpg"/>
          <p:cNvPicPr>
            <a:picLocks noGrp="1" noChangeAspect="1"/>
          </p:cNvPicPr>
          <p:nvPr>
            <p:ph idx="1"/>
          </p:nvPr>
        </p:nvPicPr>
        <p:blipFill>
          <a:blip r:embed="rId2"/>
          <a:srcRect/>
          <a:stretch>
            <a:fillRect/>
          </a:stretch>
        </p:blipFill>
        <p:spPr>
          <a:xfrm>
            <a:off x="3575050" y="1282700"/>
            <a:ext cx="5111750" cy="3833813"/>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smtClean="0">
                <a:latin typeface="Times New Roman" pitchFamily="18" charset="0"/>
                <a:cs typeface="Times New Roman" pitchFamily="18" charset="0"/>
              </a:rPr>
              <a:t>What is a watershed?</a:t>
            </a:r>
          </a:p>
        </p:txBody>
      </p:sp>
      <p:sp>
        <p:nvSpPr>
          <p:cNvPr id="4" name="Text Placeholder 3"/>
          <p:cNvSpPr>
            <a:spLocks noGrp="1"/>
          </p:cNvSpPr>
          <p:nvPr>
            <p:ph type="body" sz="half" idx="2"/>
          </p:nvPr>
        </p:nvSpPr>
        <p:spPr/>
        <p:txBody>
          <a:bodyPr rtlCol="0">
            <a:normAutofit lnSpcReduction="10000"/>
          </a:bodyPr>
          <a:lstStyle/>
          <a:p>
            <a:pPr fontAlgn="auto">
              <a:spcAft>
                <a:spcPts val="0"/>
              </a:spcAft>
              <a:buFont typeface="Arial" pitchFamily="34" charset="0"/>
              <a:buNone/>
              <a:defRPr/>
            </a:pPr>
            <a:r>
              <a:rPr lang="en-US" sz="2000" dirty="0" smtClean="0">
                <a:latin typeface="Times New Roman" pitchFamily="18" charset="0"/>
                <a:cs typeface="Times New Roman" pitchFamily="18" charset="0"/>
              </a:rPr>
              <a:t>In this slide, Lexi is explaining to a kindergarten class the importance of understanding the flow of water in a watershed.  The kindergarten students wanted to investigate the movement of water by looking at a model.  Lexi had a demonstration model for the kindergarten students.  The classroom teachers would encourage their students to construct a model with clay.</a:t>
            </a:r>
            <a:endParaRPr lang="en-US" sz="2000" dirty="0">
              <a:latin typeface="Times New Roman" pitchFamily="18" charset="0"/>
              <a:cs typeface="Times New Roman" pitchFamily="18" charset="0"/>
            </a:endParaRPr>
          </a:p>
        </p:txBody>
      </p:sp>
      <p:pic>
        <p:nvPicPr>
          <p:cNvPr id="15363" name="Content Placeholder 8" descr="100_2719.jpg"/>
          <p:cNvPicPr>
            <a:picLocks noGrp="1" noChangeAspect="1"/>
          </p:cNvPicPr>
          <p:nvPr>
            <p:ph idx="1"/>
          </p:nvPr>
        </p:nvPicPr>
        <p:blipFill>
          <a:blip r:embed="rId2"/>
          <a:srcRect/>
          <a:stretch>
            <a:fillRect/>
          </a:stretch>
        </p:blipFill>
        <p:spPr>
          <a:xfrm>
            <a:off x="3575050" y="1282700"/>
            <a:ext cx="5111750" cy="3833813"/>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mtClean="0">
                <a:latin typeface="Times New Roman" pitchFamily="18" charset="0"/>
                <a:cs typeface="Times New Roman" pitchFamily="18" charset="0"/>
              </a:rPr>
              <a:t>An estuary has a beautiful sound.</a:t>
            </a:r>
          </a:p>
        </p:txBody>
      </p:sp>
      <p:pic>
        <p:nvPicPr>
          <p:cNvPr id="16386" name="Content Placeholder 4" descr="100_2723.jpg"/>
          <p:cNvPicPr>
            <a:picLocks noGrp="1" noChangeAspect="1"/>
          </p:cNvPicPr>
          <p:nvPr>
            <p:ph idx="1"/>
          </p:nvPr>
        </p:nvPicPr>
        <p:blipFill>
          <a:blip r:embed="rId2"/>
          <a:srcRect/>
          <a:stretch>
            <a:fillRect/>
          </a:stretch>
        </p:blipFill>
        <p:spPr>
          <a:xfrm>
            <a:off x="3575050" y="1282700"/>
            <a:ext cx="5111750" cy="3833813"/>
          </a:xfrm>
        </p:spPr>
      </p:pic>
      <p:sp>
        <p:nvSpPr>
          <p:cNvPr id="4" name="Text Placeholder 3"/>
          <p:cNvSpPr>
            <a:spLocks noGrp="1"/>
          </p:cNvSpPr>
          <p:nvPr>
            <p:ph type="body" sz="half" idx="2"/>
          </p:nvPr>
        </p:nvSpPr>
        <p:spPr/>
        <p:txBody>
          <a:bodyPr rtlCol="0">
            <a:normAutofit fontScale="92500" lnSpcReduction="20000"/>
          </a:bodyPr>
          <a:lstStyle/>
          <a:p>
            <a:pPr fontAlgn="auto">
              <a:spcAft>
                <a:spcPts val="0"/>
              </a:spcAft>
              <a:buFont typeface="Arial" pitchFamily="34" charset="0"/>
              <a:buNone/>
              <a:defRPr/>
            </a:pPr>
            <a:r>
              <a:rPr lang="en-US" sz="2000" dirty="0" smtClean="0">
                <a:latin typeface="Times New Roman" pitchFamily="18" charset="0"/>
                <a:cs typeface="Times New Roman" pitchFamily="18" charset="0"/>
              </a:rPr>
              <a:t>Megan was so excited with her newly found knowledge.  She wanted to share her thoughts and feelings with the kindergarten class.  How did Rachel Carson feel when she wrote </a:t>
            </a:r>
            <a:r>
              <a:rPr lang="en-US" sz="2000" u="sng" dirty="0" smtClean="0">
                <a:latin typeface="Times New Roman" pitchFamily="18" charset="0"/>
                <a:cs typeface="Times New Roman" pitchFamily="18" charset="0"/>
              </a:rPr>
              <a:t>Edge of the Sea</a:t>
            </a:r>
            <a:r>
              <a:rPr lang="en-US" sz="2000" dirty="0" smtClean="0">
                <a:latin typeface="Times New Roman" pitchFamily="18" charset="0"/>
                <a:cs typeface="Times New Roman" pitchFamily="18" charset="0"/>
              </a:rPr>
              <a:t> (Carson, 1955)?  Perhaps, she was bursting with enthusiasm over her newly acquired knowledge.  As Megan gave her presentation, I wondered if the kindergarten students could feel the water moving between their toes.  Megan did an excellent job in describing the passage of water in an estuary.</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mtClean="0">
                <a:latin typeface="Times New Roman" pitchFamily="18" charset="0"/>
                <a:cs typeface="Times New Roman" pitchFamily="18" charset="0"/>
              </a:rPr>
              <a:t>Where will we be led when we follow the course of water?</a:t>
            </a:r>
          </a:p>
        </p:txBody>
      </p:sp>
      <p:sp>
        <p:nvSpPr>
          <p:cNvPr id="4" name="Text Placeholder 3"/>
          <p:cNvSpPr>
            <a:spLocks noGrp="1"/>
          </p:cNvSpPr>
          <p:nvPr>
            <p:ph type="body" sz="half" idx="2"/>
          </p:nvPr>
        </p:nvSpPr>
        <p:spPr/>
        <p:txBody>
          <a:bodyPr rtlCol="0">
            <a:normAutofit fontScale="85000" lnSpcReduction="20000"/>
          </a:bodyPr>
          <a:lstStyle/>
          <a:p>
            <a:pPr fontAlgn="auto">
              <a:spcAft>
                <a:spcPts val="0"/>
              </a:spcAft>
              <a:buFont typeface="Arial" pitchFamily="34" charset="0"/>
              <a:buNone/>
              <a:defRPr/>
            </a:pPr>
            <a:r>
              <a:rPr lang="en-US" dirty="0" smtClean="0"/>
              <a:t>     </a:t>
            </a:r>
            <a:r>
              <a:rPr lang="en-US" sz="2000" dirty="0" smtClean="0">
                <a:latin typeface="Times New Roman" pitchFamily="18" charset="0"/>
                <a:cs typeface="Times New Roman" pitchFamily="18" charset="0"/>
              </a:rPr>
              <a:t>Taylor pointed out where the water flows to a kindergarten audience.  Although, Taylor had been assigned to follow the flow of the mighty Mississippi River, she decided to work with her friend Hailey on her slide presentation.  Hailey followed the cool Columbia River to the Pacific Ocean Basin.  Hailey and Taylor spoke about the impact of human disposal on the Columbia River.  Lexi demonstrated with a piece of a plastic candy wrapper flowing down through her model watershed.  Kindergarten students showed a good level of understanding when questions were asked.  They watched in suspense as the wrapper made its way to the larger water basin.</a:t>
            </a:r>
            <a:endParaRPr lang="en-US" dirty="0"/>
          </a:p>
        </p:txBody>
      </p:sp>
      <p:pic>
        <p:nvPicPr>
          <p:cNvPr id="17411" name="Picture 2" descr="C:\Documents and Settings\baronem\My Documents\My Pictures\100_2716.jpg"/>
          <p:cNvPicPr>
            <a:picLocks noGrp="1" noChangeAspect="1" noChangeArrowheads="1"/>
          </p:cNvPicPr>
          <p:nvPr>
            <p:ph idx="1"/>
          </p:nvPr>
        </p:nvPicPr>
        <p:blipFill>
          <a:blip r:embed="rId2"/>
          <a:srcRect/>
          <a:stretch>
            <a:fillRect/>
          </a:stretch>
        </p:blipFill>
        <p:spPr>
          <a:xfrm>
            <a:off x="3581400" y="1752600"/>
            <a:ext cx="5111750" cy="383381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mtClean="0">
                <a:latin typeface="Times New Roman" pitchFamily="18" charset="0"/>
                <a:cs typeface="Times New Roman" pitchFamily="18" charset="0"/>
              </a:rPr>
              <a:t>What is your connection to the ocean?</a:t>
            </a:r>
          </a:p>
        </p:txBody>
      </p:sp>
      <p:sp>
        <p:nvSpPr>
          <p:cNvPr id="18434" name="Text Placeholder 3"/>
          <p:cNvSpPr>
            <a:spLocks noGrp="1"/>
          </p:cNvSpPr>
          <p:nvPr>
            <p:ph type="body" sz="half" idx="2"/>
          </p:nvPr>
        </p:nvSpPr>
        <p:spPr/>
        <p:txBody>
          <a:bodyPr/>
          <a:lstStyle/>
          <a:p>
            <a:pPr>
              <a:lnSpc>
                <a:spcPct val="80000"/>
              </a:lnSpc>
            </a:pPr>
            <a:r>
              <a:rPr lang="en-US" smtClean="0"/>
              <a:t>     </a:t>
            </a:r>
            <a:r>
              <a:rPr lang="en-US" sz="2000" smtClean="0">
                <a:latin typeface="Times New Roman" pitchFamily="18" charset="0"/>
                <a:cs typeface="Times New Roman" pitchFamily="18" charset="0"/>
              </a:rPr>
              <a:t>Taylor wanted to know about kindergarten ocean perceptions, and so she asked the kindergarten students.  One student said that she has a relative who lives in Florida.  The students who were presenting used maps to show the locations of the Gulf Coast and the Florida Atlantic continental shelf.  They used simple explanations, such as you are here and this is Florida.  The kindergarten students responded with enthusiasm.</a:t>
            </a:r>
            <a:endParaRPr lang="en-US" smtClean="0"/>
          </a:p>
        </p:txBody>
      </p:sp>
      <p:pic>
        <p:nvPicPr>
          <p:cNvPr id="18435" name="Picture 3"/>
          <p:cNvPicPr>
            <a:picLocks noGrp="1" noChangeAspect="1" noChangeArrowheads="1"/>
          </p:cNvPicPr>
          <p:nvPr>
            <p:ph idx="1"/>
          </p:nvPr>
        </p:nvPicPr>
        <p:blipFill>
          <a:blip r:embed="rId2"/>
          <a:srcRect/>
          <a:stretch>
            <a:fillRect/>
          </a:stretch>
        </p:blipFill>
        <p:spPr>
          <a:xfrm>
            <a:off x="3581400" y="1905000"/>
            <a:ext cx="5111750" cy="383381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mtClean="0">
                <a:latin typeface="Times New Roman" pitchFamily="18" charset="0"/>
                <a:cs typeface="Times New Roman" pitchFamily="18" charset="0"/>
              </a:rPr>
              <a:t>What is happening to the water in the ocean?</a:t>
            </a:r>
          </a:p>
        </p:txBody>
      </p:sp>
      <p:sp>
        <p:nvSpPr>
          <p:cNvPr id="4" name="Text Placeholder 3"/>
          <p:cNvSpPr>
            <a:spLocks noGrp="1"/>
          </p:cNvSpPr>
          <p:nvPr>
            <p:ph type="body" sz="half" idx="2"/>
          </p:nvPr>
        </p:nvSpPr>
        <p:spPr/>
        <p:txBody>
          <a:bodyPr rtlCol="0">
            <a:normAutofit fontScale="85000" lnSpcReduction="20000"/>
          </a:bodyPr>
          <a:lstStyle/>
          <a:p>
            <a:pPr fontAlgn="auto">
              <a:spcAft>
                <a:spcPts val="0"/>
              </a:spcAft>
              <a:buFont typeface="Arial" pitchFamily="34" charset="0"/>
              <a:buNone/>
              <a:defRPr/>
            </a:pPr>
            <a:r>
              <a:rPr lang="en-US" sz="2000" dirty="0" smtClean="0">
                <a:latin typeface="Times New Roman" pitchFamily="18" charset="0"/>
                <a:cs typeface="Times New Roman" pitchFamily="18" charset="0"/>
              </a:rPr>
              <a:t>Taylor and Lexi used some clear examples to describe ocean pollution.  Hailey and Lexi showed what happens to water when oil is added.  Taylor used this as an opportunity to probe for student understanding.  She asked if anyone knew about the oil that has been released into the Gulf of Mexico.  Several students chimed in with concerns over visual images they had seen on the television news.  They were especially moved by watching images of suffering marine life.  It touched my heart to see kindergarten students affected by the accidents of adults.  We asked what they could do to solve such big problems.</a:t>
            </a:r>
            <a:endParaRPr lang="en-US" sz="2000" dirty="0">
              <a:latin typeface="Times New Roman" pitchFamily="18" charset="0"/>
              <a:cs typeface="Times New Roman" pitchFamily="18" charset="0"/>
            </a:endParaRPr>
          </a:p>
        </p:txBody>
      </p:sp>
      <p:pic>
        <p:nvPicPr>
          <p:cNvPr id="19459" name="Picture 2"/>
          <p:cNvPicPr>
            <a:picLocks noGrp="1" noChangeAspect="1" noChangeArrowheads="1"/>
          </p:cNvPicPr>
          <p:nvPr>
            <p:ph idx="1"/>
          </p:nvPr>
        </p:nvPicPr>
        <p:blipFill>
          <a:blip r:embed="rId2"/>
          <a:srcRect/>
          <a:stretch>
            <a:fillRect/>
          </a:stretch>
        </p:blipFill>
        <p:spPr>
          <a:xfrm>
            <a:off x="3581400" y="1981200"/>
            <a:ext cx="5111750" cy="3833813"/>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latin typeface="Times New Roman" pitchFamily="18" charset="0"/>
                <a:cs typeface="Times New Roman" pitchFamily="18" charset="0"/>
              </a:rPr>
              <a:t>What are the first steps that we could take to solve such big problems as ocean contamination.</a:t>
            </a:r>
            <a:endParaRPr lang="en-US" dirty="0">
              <a:latin typeface="Times New Roman" pitchFamily="18" charset="0"/>
              <a:cs typeface="Times New Roman" pitchFamily="18" charset="0"/>
            </a:endParaRPr>
          </a:p>
        </p:txBody>
      </p:sp>
      <p:sp>
        <p:nvSpPr>
          <p:cNvPr id="20482" name="Text Placeholder 3"/>
          <p:cNvSpPr>
            <a:spLocks noGrp="1"/>
          </p:cNvSpPr>
          <p:nvPr>
            <p:ph type="body" sz="half" idx="2"/>
          </p:nvPr>
        </p:nvSpPr>
        <p:spPr/>
        <p:txBody>
          <a:bodyPr/>
          <a:lstStyle/>
          <a:p>
            <a:r>
              <a:rPr lang="en-US" sz="2000" smtClean="0">
                <a:latin typeface="Times New Roman" pitchFamily="18" charset="0"/>
                <a:cs typeface="Times New Roman" pitchFamily="18" charset="0"/>
              </a:rPr>
              <a:t>     First and foremost , we must educate students about the necessity of taking care of natural resources.  Students need and deserve to know about human impact on the ocean biome.  It is responsible behavior to develop ocean literacy.  This project-based student simulation convinced me that students as young as kindergarten age are interested in learning about the ocean.</a:t>
            </a:r>
          </a:p>
        </p:txBody>
      </p:sp>
      <p:pic>
        <p:nvPicPr>
          <p:cNvPr id="20483" name="Picture 2"/>
          <p:cNvPicPr>
            <a:picLocks noGrp="1" noChangeAspect="1" noChangeArrowheads="1"/>
          </p:cNvPicPr>
          <p:nvPr>
            <p:ph idx="1"/>
          </p:nvPr>
        </p:nvPicPr>
        <p:blipFill>
          <a:blip r:embed="rId2"/>
          <a:srcRect/>
          <a:stretch>
            <a:fillRect/>
          </a:stretch>
        </p:blipFill>
        <p:spPr>
          <a:xfrm>
            <a:off x="3581400" y="1828800"/>
            <a:ext cx="5111750" cy="3833813"/>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mtClean="0">
                <a:latin typeface="Times New Roman" pitchFamily="18" charset="0"/>
                <a:cs typeface="Times New Roman" pitchFamily="18" charset="0"/>
              </a:rPr>
              <a:t>What does it mean to reduce, recycle, and reuse?</a:t>
            </a:r>
          </a:p>
        </p:txBody>
      </p:sp>
      <p:sp>
        <p:nvSpPr>
          <p:cNvPr id="4" name="Text Placeholder 3"/>
          <p:cNvSpPr>
            <a:spLocks noGrp="1"/>
          </p:cNvSpPr>
          <p:nvPr>
            <p:ph type="body" sz="half" idx="2"/>
          </p:nvPr>
        </p:nvSpPr>
        <p:spPr>
          <a:xfrm>
            <a:off x="381000" y="1447800"/>
            <a:ext cx="3008313" cy="4691063"/>
          </a:xfrm>
        </p:spPr>
        <p:txBody>
          <a:bodyPr rtlCol="0">
            <a:normAutofit fontScale="85000" lnSpcReduction="20000"/>
          </a:bodyPr>
          <a:lstStyle/>
          <a:p>
            <a:pPr fontAlgn="auto">
              <a:spcAft>
                <a:spcPts val="0"/>
              </a:spcAft>
              <a:buFont typeface="Arial" pitchFamily="34" charset="0"/>
              <a:buNone/>
              <a:defRPr/>
            </a:pPr>
            <a:r>
              <a:rPr lang="en-US" sz="2000" dirty="0" smtClean="0">
                <a:latin typeface="Times New Roman" pitchFamily="18" charset="0"/>
                <a:cs typeface="Times New Roman" pitchFamily="18" charset="0"/>
              </a:rPr>
              <a:t>     According to the EPA @ </a:t>
            </a:r>
            <a:r>
              <a:rPr lang="en-US" sz="2000" dirty="0" smtClean="0">
                <a:latin typeface="Times New Roman" pitchFamily="18" charset="0"/>
                <a:cs typeface="Times New Roman" pitchFamily="18" charset="0"/>
                <a:hlinkClick r:id="rId2"/>
              </a:rPr>
              <a:t>http://www.epa.gov/osw/conserve/rrr/index.htm</a:t>
            </a:r>
            <a:r>
              <a:rPr lang="en-US" sz="2000" dirty="0" smtClean="0">
                <a:latin typeface="Times New Roman" pitchFamily="18" charset="0"/>
                <a:cs typeface="Times New Roman" pitchFamily="18" charset="0"/>
              </a:rPr>
              <a:t>, conservation in a contemporary global environment requires that each person does his/her part.  By following their guidelines to :  reduce, recycle, and reuse we are making a better world for both young and old.  Marine organisms will live a healthier life when we live up to our responsibilities.  Students in the kindergarten classes were very thankful for the time that five 6</a:t>
            </a:r>
            <a:r>
              <a:rPr lang="en-US" sz="2000" baseline="30000" dirty="0" smtClean="0">
                <a:latin typeface="Times New Roman" pitchFamily="18" charset="0"/>
                <a:cs typeface="Times New Roman" pitchFamily="18" charset="0"/>
              </a:rPr>
              <a:t>th</a:t>
            </a:r>
            <a:r>
              <a:rPr lang="en-US" sz="2000" dirty="0" smtClean="0">
                <a:latin typeface="Times New Roman" pitchFamily="18" charset="0"/>
                <a:cs typeface="Times New Roman" pitchFamily="18" charset="0"/>
              </a:rPr>
              <a:t> grade students took with them in order to share this very important lesson about watersheds and the water connections to the ocean basin.</a:t>
            </a:r>
            <a:endParaRPr lang="en-US" sz="2000" dirty="0">
              <a:latin typeface="Times New Roman" pitchFamily="18" charset="0"/>
              <a:cs typeface="Times New Roman" pitchFamily="18" charset="0"/>
            </a:endParaRPr>
          </a:p>
        </p:txBody>
      </p:sp>
      <p:pic>
        <p:nvPicPr>
          <p:cNvPr id="21507" name="Picture 2"/>
          <p:cNvPicPr>
            <a:picLocks noGrp="1" noChangeAspect="1" noChangeArrowheads="1"/>
          </p:cNvPicPr>
          <p:nvPr>
            <p:ph idx="1"/>
          </p:nvPr>
        </p:nvPicPr>
        <p:blipFill>
          <a:blip r:embed="rId3"/>
          <a:srcRect/>
          <a:stretch>
            <a:fillRect/>
          </a:stretch>
        </p:blipFill>
        <p:spPr>
          <a:xfrm>
            <a:off x="3581400" y="1752600"/>
            <a:ext cx="5111750" cy="3833813"/>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TotalTime>
  <Words>1129</Words>
  <Application>Microsoft Office PowerPoint</Application>
  <PresentationFormat>On-screen Show (4:3)</PresentationFormat>
  <Paragraphs>40</Paragraphs>
  <Slides>12</Slides>
  <Notes>0</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12</vt:i4>
      </vt:variant>
    </vt:vector>
  </HeadingPairs>
  <TitlesOfParts>
    <vt:vector size="16" baseType="lpstr">
      <vt:lpstr>Calibri</vt:lpstr>
      <vt:lpstr>Arial</vt:lpstr>
      <vt:lpstr>Times New Roman</vt:lpstr>
      <vt:lpstr>Office Theme</vt:lpstr>
      <vt:lpstr>Scientific Study of Water Flow from Watersheds to Ocean Basins</vt:lpstr>
      <vt:lpstr>Getting Started:</vt:lpstr>
      <vt:lpstr>What is a watershed?</vt:lpstr>
      <vt:lpstr>An estuary has a beautiful sound.</vt:lpstr>
      <vt:lpstr>Where will we be led when we follow the course of water?</vt:lpstr>
      <vt:lpstr>What is your connection to the ocean?</vt:lpstr>
      <vt:lpstr>What is happening to the water in the ocean?</vt:lpstr>
      <vt:lpstr>What are the first steps that we could take to solve such big problems as ocean contamination.</vt:lpstr>
      <vt:lpstr>What does it mean to reduce, recycle, and reuse?</vt:lpstr>
      <vt:lpstr>Should we take our ideas to the Prattsburgh Board of Education?</vt:lpstr>
      <vt:lpstr>An email To Prattsburgh Principal Kory Bay to Recognize Student Accomplishments</vt:lpstr>
      <vt:lpstr>References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Study of Water Flow from Watersheds to Ocean Basins</dc:title>
  <dc:creator>baronem</dc:creator>
  <cp:lastModifiedBy>User</cp:lastModifiedBy>
  <cp:revision>27</cp:revision>
  <dcterms:created xsi:type="dcterms:W3CDTF">2010-06-18T13:31:09Z</dcterms:created>
  <dcterms:modified xsi:type="dcterms:W3CDTF">2010-06-22T02:12:03Z</dcterms:modified>
</cp:coreProperties>
</file>