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1" r:id="rId4"/>
    <p:sldId id="257" r:id="rId5"/>
    <p:sldId id="269" r:id="rId6"/>
    <p:sldId id="272" r:id="rId7"/>
    <p:sldId id="273" r:id="rId8"/>
    <p:sldId id="259" r:id="rId9"/>
    <p:sldId id="263" r:id="rId10"/>
    <p:sldId id="264" r:id="rId11"/>
    <p:sldId id="266" r:id="rId12"/>
    <p:sldId id="260" r:id="rId13"/>
    <p:sldId id="265" r:id="rId14"/>
    <p:sldId id="262"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7" autoAdjust="0"/>
    <p:restoredTop sz="94660"/>
  </p:normalViewPr>
  <p:slideViewPr>
    <p:cSldViewPr>
      <p:cViewPr varScale="1">
        <p:scale>
          <a:sx n="97" d="100"/>
          <a:sy n="97" d="100"/>
        </p:scale>
        <p:origin x="-114"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AC596-80B8-4E24-964D-9F4F504018D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0249FFE-1981-426A-A4FB-81FA6A74B8F3}">
      <dgm:prSet phldrT="[Text]"/>
      <dgm:spPr/>
      <dgm:t>
        <a:bodyPr/>
        <a:lstStyle/>
        <a:p>
          <a:r>
            <a:rPr lang="en-US" dirty="0" smtClean="0"/>
            <a:t>Material Scientist</a:t>
          </a:r>
          <a:endParaRPr lang="en-US" dirty="0"/>
        </a:p>
      </dgm:t>
    </dgm:pt>
    <dgm:pt modelId="{C54B64F7-08C2-41AC-93F8-8AB6C8BC2A17}" type="parTrans" cxnId="{8F049247-22B6-4FB7-A183-2305486818F0}">
      <dgm:prSet/>
      <dgm:spPr/>
      <dgm:t>
        <a:bodyPr/>
        <a:lstStyle/>
        <a:p>
          <a:endParaRPr lang="en-US"/>
        </a:p>
      </dgm:t>
    </dgm:pt>
    <dgm:pt modelId="{4AA85ACF-8536-433D-AA67-D2B800C88922}" type="sibTrans" cxnId="{8F049247-22B6-4FB7-A183-2305486818F0}">
      <dgm:prSet/>
      <dgm:spPr/>
      <dgm:t>
        <a:bodyPr/>
        <a:lstStyle/>
        <a:p>
          <a:endParaRPr lang="en-US"/>
        </a:p>
      </dgm:t>
    </dgm:pt>
    <dgm:pt modelId="{24BC86AC-CB5C-4CB6-A9B3-E13640895647}">
      <dgm:prSet phldrT="[Text]"/>
      <dgm:spPr/>
      <dgm:t>
        <a:bodyPr/>
        <a:lstStyle/>
        <a:p>
          <a:r>
            <a:rPr lang="en-US" dirty="0" smtClean="0"/>
            <a:t>Notebook Scientist</a:t>
          </a:r>
          <a:endParaRPr lang="en-US" dirty="0"/>
        </a:p>
      </dgm:t>
    </dgm:pt>
    <dgm:pt modelId="{F6E15EB3-F339-40BF-89F4-B91CBD13E3D6}" type="parTrans" cxnId="{C4D3A88D-A040-47CA-9447-B977CC9F1588}">
      <dgm:prSet/>
      <dgm:spPr/>
      <dgm:t>
        <a:bodyPr/>
        <a:lstStyle/>
        <a:p>
          <a:endParaRPr lang="en-US"/>
        </a:p>
      </dgm:t>
    </dgm:pt>
    <dgm:pt modelId="{9971FD76-44A2-4A62-A482-044923ED9C27}" type="sibTrans" cxnId="{C4D3A88D-A040-47CA-9447-B977CC9F1588}">
      <dgm:prSet/>
      <dgm:spPr/>
      <dgm:t>
        <a:bodyPr/>
        <a:lstStyle/>
        <a:p>
          <a:endParaRPr lang="en-US"/>
        </a:p>
      </dgm:t>
    </dgm:pt>
    <dgm:pt modelId="{46192103-E8C3-4F57-BB75-156ACA5DD90B}">
      <dgm:prSet phldrT="[Text]"/>
      <dgm:spPr/>
      <dgm:t>
        <a:bodyPr/>
        <a:lstStyle/>
        <a:p>
          <a:r>
            <a:rPr lang="en-US" dirty="0" smtClean="0"/>
            <a:t>Rubric Scientist</a:t>
          </a:r>
          <a:endParaRPr lang="en-US" dirty="0"/>
        </a:p>
      </dgm:t>
    </dgm:pt>
    <dgm:pt modelId="{2B21BAE9-D8F8-4AA6-A012-E5ACF0603057}" type="parTrans" cxnId="{6051CB3B-47DA-4D38-B574-AF205A5E3F89}">
      <dgm:prSet/>
      <dgm:spPr/>
      <dgm:t>
        <a:bodyPr/>
        <a:lstStyle/>
        <a:p>
          <a:endParaRPr lang="en-US"/>
        </a:p>
      </dgm:t>
    </dgm:pt>
    <dgm:pt modelId="{E379B2C9-FA5A-4B40-8354-43613068F695}" type="sibTrans" cxnId="{6051CB3B-47DA-4D38-B574-AF205A5E3F89}">
      <dgm:prSet/>
      <dgm:spPr/>
      <dgm:t>
        <a:bodyPr/>
        <a:lstStyle/>
        <a:p>
          <a:endParaRPr lang="en-US"/>
        </a:p>
      </dgm:t>
    </dgm:pt>
    <dgm:pt modelId="{05D4C504-8749-45D7-81E4-C78F23BEE3F0}">
      <dgm:prSet phldrT="[Text]"/>
      <dgm:spPr/>
      <dgm:t>
        <a:bodyPr/>
        <a:lstStyle/>
        <a:p>
          <a:r>
            <a:rPr lang="en-US" dirty="0" smtClean="0"/>
            <a:t>Presenter Scientist</a:t>
          </a:r>
          <a:endParaRPr lang="en-US" dirty="0"/>
        </a:p>
      </dgm:t>
    </dgm:pt>
    <dgm:pt modelId="{4E7CD896-C471-4336-BB0E-BC726A7C3F06}" type="parTrans" cxnId="{13170CEB-710F-4586-B8DE-6F71D767BE4B}">
      <dgm:prSet/>
      <dgm:spPr/>
      <dgm:t>
        <a:bodyPr/>
        <a:lstStyle/>
        <a:p>
          <a:endParaRPr lang="en-US"/>
        </a:p>
      </dgm:t>
    </dgm:pt>
    <dgm:pt modelId="{E7FFF691-BB2E-408C-B66D-785BCBC991FB}" type="sibTrans" cxnId="{13170CEB-710F-4586-B8DE-6F71D767BE4B}">
      <dgm:prSet/>
      <dgm:spPr/>
      <dgm:t>
        <a:bodyPr/>
        <a:lstStyle/>
        <a:p>
          <a:endParaRPr lang="en-US"/>
        </a:p>
      </dgm:t>
    </dgm:pt>
    <dgm:pt modelId="{0C6C8481-AAC0-4354-835F-04F36F7464A4}">
      <dgm:prSet phldrT="[Text]"/>
      <dgm:spPr/>
      <dgm:t>
        <a:bodyPr/>
        <a:lstStyle/>
        <a:p>
          <a:r>
            <a:rPr lang="en-US" dirty="0" smtClean="0"/>
            <a:t>Discussion Scientist</a:t>
          </a:r>
          <a:endParaRPr lang="en-US" dirty="0"/>
        </a:p>
      </dgm:t>
    </dgm:pt>
    <dgm:pt modelId="{6D74BC6F-157B-4D1D-8741-6F322E13D274}" type="parTrans" cxnId="{88C24958-DD02-421A-B9C6-D4956EA47054}">
      <dgm:prSet/>
      <dgm:spPr/>
      <dgm:t>
        <a:bodyPr/>
        <a:lstStyle/>
        <a:p>
          <a:endParaRPr lang="en-US"/>
        </a:p>
      </dgm:t>
    </dgm:pt>
    <dgm:pt modelId="{E45397A6-3EC8-4E18-8EE3-3B984709AF0D}" type="sibTrans" cxnId="{88C24958-DD02-421A-B9C6-D4956EA47054}">
      <dgm:prSet/>
      <dgm:spPr/>
      <dgm:t>
        <a:bodyPr/>
        <a:lstStyle/>
        <a:p>
          <a:endParaRPr lang="en-US"/>
        </a:p>
      </dgm:t>
    </dgm:pt>
    <dgm:pt modelId="{9F276223-A5D6-4DE3-A10A-015623D2D796}" type="pres">
      <dgm:prSet presAssocID="{FE5AC596-80B8-4E24-964D-9F4F504018D1}" presName="Name0" presStyleCnt="0">
        <dgm:presLayoutVars>
          <dgm:dir/>
          <dgm:resizeHandles val="exact"/>
        </dgm:presLayoutVars>
      </dgm:prSet>
      <dgm:spPr/>
      <dgm:t>
        <a:bodyPr/>
        <a:lstStyle/>
        <a:p>
          <a:endParaRPr lang="en-US"/>
        </a:p>
      </dgm:t>
    </dgm:pt>
    <dgm:pt modelId="{18E47623-9978-4764-8200-B8475C608DE7}" type="pres">
      <dgm:prSet presAssocID="{FE5AC596-80B8-4E24-964D-9F4F504018D1}" presName="cycle" presStyleCnt="0"/>
      <dgm:spPr/>
    </dgm:pt>
    <dgm:pt modelId="{AF741DB3-3330-4D0D-8231-16B9872D66FF}" type="pres">
      <dgm:prSet presAssocID="{00249FFE-1981-426A-A4FB-81FA6A74B8F3}" presName="nodeFirstNode" presStyleLbl="node1" presStyleIdx="0" presStyleCnt="5">
        <dgm:presLayoutVars>
          <dgm:bulletEnabled val="1"/>
        </dgm:presLayoutVars>
      </dgm:prSet>
      <dgm:spPr/>
      <dgm:t>
        <a:bodyPr/>
        <a:lstStyle/>
        <a:p>
          <a:endParaRPr lang="en-US"/>
        </a:p>
      </dgm:t>
    </dgm:pt>
    <dgm:pt modelId="{72D329D2-CD96-400C-BBFE-D3AA01C5288E}" type="pres">
      <dgm:prSet presAssocID="{4AA85ACF-8536-433D-AA67-D2B800C88922}" presName="sibTransFirstNode" presStyleLbl="bgShp" presStyleIdx="0" presStyleCnt="1"/>
      <dgm:spPr/>
      <dgm:t>
        <a:bodyPr/>
        <a:lstStyle/>
        <a:p>
          <a:endParaRPr lang="en-US"/>
        </a:p>
      </dgm:t>
    </dgm:pt>
    <dgm:pt modelId="{BD0EB25C-FE0F-4D3B-8C88-76D2655F17D5}" type="pres">
      <dgm:prSet presAssocID="{24BC86AC-CB5C-4CB6-A9B3-E13640895647}" presName="nodeFollowingNodes" presStyleLbl="node1" presStyleIdx="1" presStyleCnt="5">
        <dgm:presLayoutVars>
          <dgm:bulletEnabled val="1"/>
        </dgm:presLayoutVars>
      </dgm:prSet>
      <dgm:spPr/>
      <dgm:t>
        <a:bodyPr/>
        <a:lstStyle/>
        <a:p>
          <a:endParaRPr lang="en-US"/>
        </a:p>
      </dgm:t>
    </dgm:pt>
    <dgm:pt modelId="{8E4F974D-022E-41EE-8FE4-78704BDD99DD}" type="pres">
      <dgm:prSet presAssocID="{46192103-E8C3-4F57-BB75-156ACA5DD90B}" presName="nodeFollowingNodes" presStyleLbl="node1" presStyleIdx="2" presStyleCnt="5">
        <dgm:presLayoutVars>
          <dgm:bulletEnabled val="1"/>
        </dgm:presLayoutVars>
      </dgm:prSet>
      <dgm:spPr/>
      <dgm:t>
        <a:bodyPr/>
        <a:lstStyle/>
        <a:p>
          <a:endParaRPr lang="en-US"/>
        </a:p>
      </dgm:t>
    </dgm:pt>
    <dgm:pt modelId="{B026808D-8584-4E45-B1F5-F035294BEBA7}" type="pres">
      <dgm:prSet presAssocID="{05D4C504-8749-45D7-81E4-C78F23BEE3F0}" presName="nodeFollowingNodes" presStyleLbl="node1" presStyleIdx="3" presStyleCnt="5">
        <dgm:presLayoutVars>
          <dgm:bulletEnabled val="1"/>
        </dgm:presLayoutVars>
      </dgm:prSet>
      <dgm:spPr/>
      <dgm:t>
        <a:bodyPr/>
        <a:lstStyle/>
        <a:p>
          <a:endParaRPr lang="en-US"/>
        </a:p>
      </dgm:t>
    </dgm:pt>
    <dgm:pt modelId="{C2B27E97-6890-426C-8F6E-0A67E05380DE}" type="pres">
      <dgm:prSet presAssocID="{0C6C8481-AAC0-4354-835F-04F36F7464A4}" presName="nodeFollowingNodes" presStyleLbl="node1" presStyleIdx="4" presStyleCnt="5">
        <dgm:presLayoutVars>
          <dgm:bulletEnabled val="1"/>
        </dgm:presLayoutVars>
      </dgm:prSet>
      <dgm:spPr/>
      <dgm:t>
        <a:bodyPr/>
        <a:lstStyle/>
        <a:p>
          <a:endParaRPr lang="en-US"/>
        </a:p>
      </dgm:t>
    </dgm:pt>
  </dgm:ptLst>
  <dgm:cxnLst>
    <dgm:cxn modelId="{C6114C5E-2007-44E8-914D-ABABD3BA2395}" type="presOf" srcId="{05D4C504-8749-45D7-81E4-C78F23BEE3F0}" destId="{B026808D-8584-4E45-B1F5-F035294BEBA7}" srcOrd="0" destOrd="0" presId="urn:microsoft.com/office/officeart/2005/8/layout/cycle3"/>
    <dgm:cxn modelId="{13170CEB-710F-4586-B8DE-6F71D767BE4B}" srcId="{FE5AC596-80B8-4E24-964D-9F4F504018D1}" destId="{05D4C504-8749-45D7-81E4-C78F23BEE3F0}" srcOrd="3" destOrd="0" parTransId="{4E7CD896-C471-4336-BB0E-BC726A7C3F06}" sibTransId="{E7FFF691-BB2E-408C-B66D-785BCBC991FB}"/>
    <dgm:cxn modelId="{BA30CCAA-4ECF-4B52-A06F-6E27C3722837}" type="presOf" srcId="{00249FFE-1981-426A-A4FB-81FA6A74B8F3}" destId="{AF741DB3-3330-4D0D-8231-16B9872D66FF}" srcOrd="0" destOrd="0" presId="urn:microsoft.com/office/officeart/2005/8/layout/cycle3"/>
    <dgm:cxn modelId="{C6936DB8-80AA-4662-A93F-B3FA8BC5B19E}" type="presOf" srcId="{0C6C8481-AAC0-4354-835F-04F36F7464A4}" destId="{C2B27E97-6890-426C-8F6E-0A67E05380DE}" srcOrd="0" destOrd="0" presId="urn:microsoft.com/office/officeart/2005/8/layout/cycle3"/>
    <dgm:cxn modelId="{0A89EA50-E626-4D91-A587-5FFF294D1CBD}" type="presOf" srcId="{24BC86AC-CB5C-4CB6-A9B3-E13640895647}" destId="{BD0EB25C-FE0F-4D3B-8C88-76D2655F17D5}" srcOrd="0" destOrd="0" presId="urn:microsoft.com/office/officeart/2005/8/layout/cycle3"/>
    <dgm:cxn modelId="{6051CB3B-47DA-4D38-B574-AF205A5E3F89}" srcId="{FE5AC596-80B8-4E24-964D-9F4F504018D1}" destId="{46192103-E8C3-4F57-BB75-156ACA5DD90B}" srcOrd="2" destOrd="0" parTransId="{2B21BAE9-D8F8-4AA6-A012-E5ACF0603057}" sibTransId="{E379B2C9-FA5A-4B40-8354-43613068F695}"/>
    <dgm:cxn modelId="{71A62AF0-85B6-4E20-8DA3-EC262BF9C95B}" type="presOf" srcId="{46192103-E8C3-4F57-BB75-156ACA5DD90B}" destId="{8E4F974D-022E-41EE-8FE4-78704BDD99DD}" srcOrd="0" destOrd="0" presId="urn:microsoft.com/office/officeart/2005/8/layout/cycle3"/>
    <dgm:cxn modelId="{8F049247-22B6-4FB7-A183-2305486818F0}" srcId="{FE5AC596-80B8-4E24-964D-9F4F504018D1}" destId="{00249FFE-1981-426A-A4FB-81FA6A74B8F3}" srcOrd="0" destOrd="0" parTransId="{C54B64F7-08C2-41AC-93F8-8AB6C8BC2A17}" sibTransId="{4AA85ACF-8536-433D-AA67-D2B800C88922}"/>
    <dgm:cxn modelId="{9FAA0F21-E3DB-4881-8B3D-152BA68010A4}" type="presOf" srcId="{4AA85ACF-8536-433D-AA67-D2B800C88922}" destId="{72D329D2-CD96-400C-BBFE-D3AA01C5288E}" srcOrd="0" destOrd="0" presId="urn:microsoft.com/office/officeart/2005/8/layout/cycle3"/>
    <dgm:cxn modelId="{C4D3A88D-A040-47CA-9447-B977CC9F1588}" srcId="{FE5AC596-80B8-4E24-964D-9F4F504018D1}" destId="{24BC86AC-CB5C-4CB6-A9B3-E13640895647}" srcOrd="1" destOrd="0" parTransId="{F6E15EB3-F339-40BF-89F4-B91CBD13E3D6}" sibTransId="{9971FD76-44A2-4A62-A482-044923ED9C27}"/>
    <dgm:cxn modelId="{AA36DDA7-A7E4-4134-BF29-EEE47142C91B}" type="presOf" srcId="{FE5AC596-80B8-4E24-964D-9F4F504018D1}" destId="{9F276223-A5D6-4DE3-A10A-015623D2D796}" srcOrd="0" destOrd="0" presId="urn:microsoft.com/office/officeart/2005/8/layout/cycle3"/>
    <dgm:cxn modelId="{88C24958-DD02-421A-B9C6-D4956EA47054}" srcId="{FE5AC596-80B8-4E24-964D-9F4F504018D1}" destId="{0C6C8481-AAC0-4354-835F-04F36F7464A4}" srcOrd="4" destOrd="0" parTransId="{6D74BC6F-157B-4D1D-8741-6F322E13D274}" sibTransId="{E45397A6-3EC8-4E18-8EE3-3B984709AF0D}"/>
    <dgm:cxn modelId="{8E48D5C3-5DB0-4D27-9CDA-21E0881282A6}" type="presParOf" srcId="{9F276223-A5D6-4DE3-A10A-015623D2D796}" destId="{18E47623-9978-4764-8200-B8475C608DE7}" srcOrd="0" destOrd="0" presId="urn:microsoft.com/office/officeart/2005/8/layout/cycle3"/>
    <dgm:cxn modelId="{B8AEF65A-3C16-40FD-9C55-A3A2224BEFDF}" type="presParOf" srcId="{18E47623-9978-4764-8200-B8475C608DE7}" destId="{AF741DB3-3330-4D0D-8231-16B9872D66FF}" srcOrd="0" destOrd="0" presId="urn:microsoft.com/office/officeart/2005/8/layout/cycle3"/>
    <dgm:cxn modelId="{3EBE2B6E-F025-429D-90DB-096C8F3CEB66}" type="presParOf" srcId="{18E47623-9978-4764-8200-B8475C608DE7}" destId="{72D329D2-CD96-400C-BBFE-D3AA01C5288E}" srcOrd="1" destOrd="0" presId="urn:microsoft.com/office/officeart/2005/8/layout/cycle3"/>
    <dgm:cxn modelId="{C5C603CB-04E8-4876-AEFE-359B05AB8F6F}" type="presParOf" srcId="{18E47623-9978-4764-8200-B8475C608DE7}" destId="{BD0EB25C-FE0F-4D3B-8C88-76D2655F17D5}" srcOrd="2" destOrd="0" presId="urn:microsoft.com/office/officeart/2005/8/layout/cycle3"/>
    <dgm:cxn modelId="{90853A1A-A338-42EA-93AA-55E5E58239AC}" type="presParOf" srcId="{18E47623-9978-4764-8200-B8475C608DE7}" destId="{8E4F974D-022E-41EE-8FE4-78704BDD99DD}" srcOrd="3" destOrd="0" presId="urn:microsoft.com/office/officeart/2005/8/layout/cycle3"/>
    <dgm:cxn modelId="{568D3282-6E9B-4CE6-945D-332D17C2E936}" type="presParOf" srcId="{18E47623-9978-4764-8200-B8475C608DE7}" destId="{B026808D-8584-4E45-B1F5-F035294BEBA7}" srcOrd="4" destOrd="0" presId="urn:microsoft.com/office/officeart/2005/8/layout/cycle3"/>
    <dgm:cxn modelId="{D3B6E8A6-A1E5-44A0-B738-E6A1558D469C}" type="presParOf" srcId="{18E47623-9978-4764-8200-B8475C608DE7}" destId="{C2B27E97-6890-426C-8F6E-0A67E05380DE}"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D329D2-CD96-400C-BBFE-D3AA01C5288E}">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41DB3-3330-4D0D-8231-16B9872D66FF}">
      <dsp:nvSpPr>
        <dsp:cNvPr id="0" name=""/>
        <dsp:cNvSpPr/>
      </dsp:nvSpPr>
      <dsp:spPr>
        <a:xfrm>
          <a:off x="3057971" y="1135"/>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Material Scientist</a:t>
          </a:r>
          <a:endParaRPr lang="en-US" sz="2600" kern="1200" dirty="0"/>
        </a:p>
      </dsp:txBody>
      <dsp:txXfrm>
        <a:off x="3057971" y="1135"/>
        <a:ext cx="2113657" cy="1056828"/>
      </dsp:txXfrm>
    </dsp:sp>
    <dsp:sp modelId="{BD0EB25C-FE0F-4D3B-8C88-76D2655F17D5}">
      <dsp:nvSpPr>
        <dsp:cNvPr id="0" name=""/>
        <dsp:cNvSpPr/>
      </dsp:nvSpPr>
      <dsp:spPr>
        <a:xfrm>
          <a:off x="4880609"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Notebook Scientist</a:t>
          </a:r>
          <a:endParaRPr lang="en-US" sz="2600" kern="1200" dirty="0"/>
        </a:p>
      </dsp:txBody>
      <dsp:txXfrm>
        <a:off x="4880609" y="1325359"/>
        <a:ext cx="2113657" cy="1056828"/>
      </dsp:txXfrm>
    </dsp:sp>
    <dsp:sp modelId="{8E4F974D-022E-41EE-8FE4-78704BDD99DD}">
      <dsp:nvSpPr>
        <dsp:cNvPr id="0" name=""/>
        <dsp:cNvSpPr/>
      </dsp:nvSpPr>
      <dsp:spPr>
        <a:xfrm>
          <a:off x="4184423"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Rubric Scientist</a:t>
          </a:r>
          <a:endParaRPr lang="en-US" sz="2600" kern="1200" dirty="0"/>
        </a:p>
      </dsp:txBody>
      <dsp:txXfrm>
        <a:off x="4184423" y="3467999"/>
        <a:ext cx="2113657" cy="1056828"/>
      </dsp:txXfrm>
    </dsp:sp>
    <dsp:sp modelId="{B026808D-8584-4E45-B1F5-F035294BEBA7}">
      <dsp:nvSpPr>
        <dsp:cNvPr id="0" name=""/>
        <dsp:cNvSpPr/>
      </dsp:nvSpPr>
      <dsp:spPr>
        <a:xfrm>
          <a:off x="1931519"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Presenter Scientist</a:t>
          </a:r>
          <a:endParaRPr lang="en-US" sz="2600" kern="1200" dirty="0"/>
        </a:p>
      </dsp:txBody>
      <dsp:txXfrm>
        <a:off x="1931519" y="3467999"/>
        <a:ext cx="2113657" cy="1056828"/>
      </dsp:txXfrm>
    </dsp:sp>
    <dsp:sp modelId="{C2B27E97-6890-426C-8F6E-0A67E05380DE}">
      <dsp:nvSpPr>
        <dsp:cNvPr id="0" name=""/>
        <dsp:cNvSpPr/>
      </dsp:nvSpPr>
      <dsp:spPr>
        <a:xfrm>
          <a:off x="1235333"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Discussion Scientist</a:t>
          </a:r>
          <a:endParaRPr lang="en-US" sz="2600" kern="1200" dirty="0"/>
        </a:p>
      </dsp:txBody>
      <dsp:txXfrm>
        <a:off x="1235333" y="1325359"/>
        <a:ext cx="2113657" cy="105682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9289D-4B30-4B95-B032-2405632DBD35}" type="datetimeFigureOut">
              <a:rPr lang="en-US" smtClean="0"/>
              <a:pPr/>
              <a:t>4/5/2010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962BA-3E4D-414A-B061-D6C56FD41C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962BA-3E4D-414A-B061-D6C56FD41C0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6600" b="1">
                <a:effectLst>
                  <a:outerShdw blurRad="38100" dist="38100" dir="2700000" algn="tl">
                    <a:srgbClr val="000000">
                      <a:alpha val="43137"/>
                    </a:srgbClr>
                  </a:outerShdw>
                </a:effectLst>
                <a:latin typeface="Edwardian Script ITC"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Footlight MT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8D5901-6FB8-46DE-A0E6-C45007995033}"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D5901-6FB8-46DE-A0E6-C45007995033}"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D5901-6FB8-46DE-A0E6-C45007995033}"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cstate="print"/>
          <a:srcRect/>
          <a:stretch>
            <a:fillRect/>
          </a:stretch>
        </p:blipFill>
        <p:spPr bwMode="auto">
          <a:xfrm>
            <a:off x="7467600" y="3273972"/>
            <a:ext cx="1676400" cy="3584028"/>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lvl1pPr>
              <a:defRPr sz="3600">
                <a:solidFill>
                  <a:srgbClr val="FF6699"/>
                </a:solidFill>
                <a:latin typeface="Lucida Handwriting" pitchFamily="66"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7030A0"/>
                </a:solidFill>
                <a:latin typeface="Century Gothic" pitchFamily="34" charset="0"/>
              </a:defRPr>
            </a:lvl1pPr>
            <a:lvl2pPr>
              <a:defRPr>
                <a:solidFill>
                  <a:srgbClr val="7030A0"/>
                </a:solidFill>
                <a:latin typeface="Century Gothic" pitchFamily="34" charset="0"/>
              </a:defRPr>
            </a:lvl2pPr>
            <a:lvl3pPr>
              <a:defRPr>
                <a:solidFill>
                  <a:srgbClr val="7030A0"/>
                </a:solidFill>
                <a:latin typeface="Century Gothic" pitchFamily="34" charset="0"/>
              </a:defRPr>
            </a:lvl3pPr>
            <a:lvl4pPr>
              <a:defRPr>
                <a:solidFill>
                  <a:srgbClr val="7030A0"/>
                </a:solidFill>
                <a:latin typeface="Century Gothic" pitchFamily="34" charset="0"/>
              </a:defRPr>
            </a:lvl4pPr>
            <a:lvl5pPr>
              <a:defRPr>
                <a:solidFill>
                  <a:srgbClr val="7030A0"/>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8D5901-6FB8-46DE-A0E6-C45007995033}"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3" cstate="print"/>
          <a:srcRect/>
          <a:stretch>
            <a:fillRect/>
          </a:stretch>
        </p:blipFill>
        <p:spPr bwMode="auto">
          <a:xfrm>
            <a:off x="0" y="-228600"/>
            <a:ext cx="3276600" cy="5704318"/>
          </a:xfrm>
          <a:prstGeom prst="rect">
            <a:avLst/>
          </a:prstGeom>
          <a:noFill/>
          <a:ln w="9525">
            <a:noFill/>
            <a:miter lim="800000"/>
            <a:headEnd/>
            <a:tailEnd/>
          </a:ln>
          <a:effectLst/>
        </p:spPr>
      </p:pic>
      <p:sp>
        <p:nvSpPr>
          <p:cNvPr id="2" name="Title 1"/>
          <p:cNvSpPr>
            <a:spLocks noGrp="1"/>
          </p:cNvSpPr>
          <p:nvPr>
            <p:ph type="title"/>
          </p:nvPr>
        </p:nvSpPr>
        <p:spPr>
          <a:xfrm>
            <a:off x="722313" y="4406900"/>
            <a:ext cx="7772400" cy="1362075"/>
          </a:xfrm>
        </p:spPr>
        <p:txBody>
          <a:bodyPr anchor="t">
            <a:normAutofit/>
          </a:bodyPr>
          <a:lstStyle>
            <a:lvl1pPr algn="l">
              <a:defRPr sz="4800" b="1" cap="all">
                <a:solidFill>
                  <a:srgbClr val="00B050"/>
                </a:solidFill>
                <a:effectLst>
                  <a:outerShdw blurRad="38100" dist="38100" dir="2700000" algn="tl">
                    <a:srgbClr val="000000">
                      <a:alpha val="43137"/>
                    </a:srgbClr>
                  </a:outerShdw>
                </a:effectLst>
                <a:latin typeface="Freestyle Script" pitchFamily="66"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solidFill>
                  <a:schemeClr val="tx1">
                    <a:lumMod val="65000"/>
                    <a:lumOff val="35000"/>
                  </a:schemeClr>
                </a:solidFill>
                <a:effectLst/>
                <a:latin typeface="Corbe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D5901-6FB8-46DE-A0E6-C45007995033}"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D5901-6FB8-46DE-A0E6-C45007995033}"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D5901-6FB8-46DE-A0E6-C45007995033}" type="datetimeFigureOut">
              <a:rPr lang="en-US" smtClean="0"/>
              <a:pPr/>
              <a:t>4/5/2010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D5901-6FB8-46DE-A0E6-C45007995033}" type="datetimeFigureOut">
              <a:rPr lang="en-US" smtClean="0"/>
              <a:pPr/>
              <a:t>4/5/2010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D5901-6FB8-46DE-A0E6-C45007995033}" type="datetimeFigureOut">
              <a:rPr lang="en-US" smtClean="0"/>
              <a:pPr/>
              <a:t>4/5/2010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D5901-6FB8-46DE-A0E6-C45007995033}"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D5901-6FB8-46DE-A0E6-C45007995033}"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2067F-066D-4A3D-B918-AA43F4238C7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D5901-6FB8-46DE-A0E6-C45007995033}" type="datetimeFigureOut">
              <a:rPr lang="en-US" smtClean="0"/>
              <a:pPr/>
              <a:t>4/5/2010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067F-066D-4A3D-B918-AA43F4238C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omsnyder.com/products/productextras/SCISCI/presenter.asp" TargetMode="External"/><Relationship Id="rId2" Type="http://schemas.openxmlformats.org/officeDocument/2006/relationships/hyperlink" Target="http://www.brainpopjr.com/science/land/soil/grownups.weml" TargetMode="External"/><Relationship Id="rId1" Type="http://schemas.openxmlformats.org/officeDocument/2006/relationships/slideLayout" Target="../slideLayouts/slideLayout2.xml"/><Relationship Id="rId5" Type="http://schemas.openxmlformats.org/officeDocument/2006/relationships/hyperlink" Target="http://www.promethean/" TargetMode="External"/><Relationship Id="rId4" Type="http://schemas.openxmlformats.org/officeDocument/2006/relationships/hyperlink" Target="http://soil.gsfc.nas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il.gsfc.nasa.gov/students.htm" TargetMode="External"/><Relationship Id="rId2" Type="http://schemas.openxmlformats.org/officeDocument/2006/relationships/hyperlink" Target="http://www.zephyrus.co.uk/printableworksheetsoil.html" TargetMode="External"/><Relationship Id="rId1" Type="http://schemas.openxmlformats.org/officeDocument/2006/relationships/slideLayout" Target="../slideLayouts/slideLayout2.xml"/><Relationship Id="rId5" Type="http://schemas.openxmlformats.org/officeDocument/2006/relationships/hyperlink" Target="http://www.docstoc.com/docs/18642218/What-is-in-Soil" TargetMode="External"/><Relationship Id="rId4" Type="http://schemas.openxmlformats.org/officeDocument/2006/relationships/hyperlink" Target="http://www.kinseyag.com/SoilAnal.htm#SendingSampl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900" spc="50" dirty="0" smtClean="0">
                <a:ln w="11430"/>
                <a:solidFill>
                  <a:schemeClr val="accent1">
                    <a:lumMod val="75000"/>
                  </a:schemeClr>
                </a:solidFill>
                <a:effectLst>
                  <a:outerShdw blurRad="76200" dist="50800" dir="5400000" algn="tl" rotWithShape="0">
                    <a:srgbClr val="000000">
                      <a:alpha val="65000"/>
                    </a:srgbClr>
                  </a:outerShdw>
                </a:effectLst>
                <a:latin typeface="Balloonist SF" pitchFamily="34" charset="0"/>
              </a:rPr>
              <a:t>Integrating science and literacy</a:t>
            </a:r>
            <a:r>
              <a:rPr lang="en-US" sz="8900" spc="50" dirty="0" smtClean="0">
                <a:ln w="11430"/>
                <a:solidFill>
                  <a:schemeClr val="accent1">
                    <a:lumMod val="75000"/>
                  </a:schemeClr>
                </a:solidFill>
                <a:effectLst>
                  <a:outerShdw blurRad="76200" dist="50800" dir="5400000" algn="tl" rotWithShape="0">
                    <a:srgbClr val="000000">
                      <a:alpha val="65000"/>
                    </a:srgbClr>
                  </a:outerShdw>
                </a:effectLst>
                <a:latin typeface="Balloonist SF" pitchFamily="34" charset="0"/>
              </a:rPr>
              <a:t/>
            </a:r>
            <a:br>
              <a:rPr lang="en-US" sz="8900" spc="50" dirty="0" smtClean="0">
                <a:ln w="11430"/>
                <a:solidFill>
                  <a:schemeClr val="accent1">
                    <a:lumMod val="75000"/>
                  </a:schemeClr>
                </a:solidFill>
                <a:effectLst>
                  <a:outerShdw blurRad="76200" dist="50800" dir="5400000" algn="tl" rotWithShape="0">
                    <a:srgbClr val="000000">
                      <a:alpha val="65000"/>
                    </a:srgbClr>
                  </a:outerShdw>
                </a:effectLst>
                <a:latin typeface="Balloonist SF" pitchFamily="34" charset="0"/>
              </a:rPr>
            </a:br>
            <a:r>
              <a:rPr lang="en-US" sz="5300" spc="50" dirty="0" smtClean="0">
                <a:ln w="11430"/>
                <a:solidFill>
                  <a:schemeClr val="accent1">
                    <a:lumMod val="75000"/>
                  </a:schemeClr>
                </a:solidFill>
                <a:effectLst>
                  <a:outerShdw blurRad="76200" dist="50800" dir="5400000" algn="tl" rotWithShape="0">
                    <a:srgbClr val="000000">
                      <a:alpha val="65000"/>
                    </a:srgbClr>
                  </a:outerShdw>
                </a:effectLst>
                <a:latin typeface="Balloonist SF" pitchFamily="34" charset="0"/>
              </a:rPr>
              <a:t>by Maria </a:t>
            </a:r>
            <a:r>
              <a:rPr lang="en-US" sz="5300" spc="50" dirty="0" smtClean="0">
                <a:ln w="11430"/>
                <a:solidFill>
                  <a:srgbClr val="FF0000"/>
                </a:solidFill>
                <a:effectLst>
                  <a:outerShdw blurRad="76200" dist="50800" dir="5400000" algn="tl" rotWithShape="0">
                    <a:srgbClr val="000000">
                      <a:alpha val="65000"/>
                    </a:srgbClr>
                  </a:outerShdw>
                </a:effectLst>
                <a:latin typeface="Balloonist SF" pitchFamily="34" charset="0"/>
              </a:rPr>
              <a:t>Singh</a:t>
            </a: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lloonist SF" pitchFamily="34" charset="0"/>
              </a:rPr>
              <a:t/>
            </a:r>
            <a:b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lloonist SF" pitchFamily="34" charset="0"/>
              </a:rPr>
            </a:br>
            <a:endParaRPr lang="en-US" dirty="0"/>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ccent SF" pitchFamily="2" charset="0"/>
              </a:rPr>
              <a:t>Snapshot of growing process as of March 24, 2010</a:t>
            </a:r>
            <a:endParaRPr lang="en-US" sz="2800" b="1" dirty="0">
              <a:latin typeface="Accent SF" pitchFamily="2" charset="0"/>
            </a:endParaRPr>
          </a:p>
        </p:txBody>
      </p:sp>
      <p:pic>
        <p:nvPicPr>
          <p:cNvPr id="3074" name="Picture 2" descr="C:\Users\einstein\Pictures\2010-03-10 Maria\Maria 157.JPG"/>
          <p:cNvPicPr>
            <a:picLocks noChangeAspect="1" noChangeArrowheads="1"/>
          </p:cNvPicPr>
          <p:nvPr/>
        </p:nvPicPr>
        <p:blipFill>
          <a:blip r:embed="rId2" cstate="print"/>
          <a:srcRect/>
          <a:stretch>
            <a:fillRect/>
          </a:stretch>
        </p:blipFill>
        <p:spPr bwMode="auto">
          <a:xfrm>
            <a:off x="609600" y="1981200"/>
            <a:ext cx="3200400" cy="2400300"/>
          </a:xfrm>
          <a:prstGeom prst="rect">
            <a:avLst/>
          </a:prstGeom>
          <a:noFill/>
        </p:spPr>
      </p:pic>
      <p:pic>
        <p:nvPicPr>
          <p:cNvPr id="3075" name="Picture 3" descr="C:\Users\einstein\Pictures\2010-03-20 room 225\room 225 115.JPG"/>
          <p:cNvPicPr>
            <a:picLocks noGrp="1" noChangeAspect="1" noChangeArrowheads="1"/>
          </p:cNvPicPr>
          <p:nvPr>
            <p:ph idx="1"/>
          </p:nvPr>
        </p:nvPicPr>
        <p:blipFill>
          <a:blip r:embed="rId3" cstate="print"/>
          <a:srcRect/>
          <a:stretch>
            <a:fillRect/>
          </a:stretch>
        </p:blipFill>
        <p:spPr bwMode="auto">
          <a:xfrm>
            <a:off x="4267200" y="1676400"/>
            <a:ext cx="3093508" cy="2320131"/>
          </a:xfrm>
          <a:prstGeom prst="rect">
            <a:avLst/>
          </a:prstGeom>
          <a:noFill/>
        </p:spPr>
      </p:pic>
      <p:pic>
        <p:nvPicPr>
          <p:cNvPr id="3076" name="Picture 4" descr="C:\Users\einstein\Pictures\2010-03-20 room 225\room 225 109.JPG"/>
          <p:cNvPicPr>
            <a:picLocks noChangeAspect="1" noChangeArrowheads="1"/>
          </p:cNvPicPr>
          <p:nvPr/>
        </p:nvPicPr>
        <p:blipFill>
          <a:blip r:embed="rId4" cstate="print"/>
          <a:srcRect/>
          <a:stretch>
            <a:fillRect/>
          </a:stretch>
        </p:blipFill>
        <p:spPr bwMode="auto">
          <a:xfrm>
            <a:off x="5181600" y="4800600"/>
            <a:ext cx="2362200" cy="1771650"/>
          </a:xfrm>
          <a:prstGeom prst="rect">
            <a:avLst/>
          </a:prstGeom>
          <a:noFill/>
        </p:spPr>
      </p:pic>
      <p:pic>
        <p:nvPicPr>
          <p:cNvPr id="3077" name="Picture 5" descr="C:\Users\einstein\Pictures\2010-03-23 planting\planting 004.JPG"/>
          <p:cNvPicPr>
            <a:picLocks noChangeAspect="1" noChangeArrowheads="1"/>
          </p:cNvPicPr>
          <p:nvPr/>
        </p:nvPicPr>
        <p:blipFill>
          <a:blip r:embed="rId5" cstate="print"/>
          <a:srcRect/>
          <a:stretch>
            <a:fillRect/>
          </a:stretch>
        </p:blipFill>
        <p:spPr bwMode="auto">
          <a:xfrm>
            <a:off x="2667000" y="4991100"/>
            <a:ext cx="1879600" cy="1409700"/>
          </a:xfrm>
          <a:prstGeom prst="rect">
            <a:avLst/>
          </a:prstGeom>
          <a:noFill/>
        </p:spPr>
      </p:pic>
      <p:pic>
        <p:nvPicPr>
          <p:cNvPr id="3078" name="Picture 6" descr="C:\Users\einstein\Pictures\2010-03-20 room 225\room 225 113.JPG"/>
          <p:cNvPicPr>
            <a:picLocks noChangeAspect="1" noChangeArrowheads="1"/>
          </p:cNvPicPr>
          <p:nvPr/>
        </p:nvPicPr>
        <p:blipFill>
          <a:blip r:embed="rId6" cstate="print"/>
          <a:srcRect/>
          <a:stretch>
            <a:fillRect/>
          </a:stretch>
        </p:blipFill>
        <p:spPr bwMode="auto">
          <a:xfrm>
            <a:off x="228600" y="4876800"/>
            <a:ext cx="2133600" cy="1600200"/>
          </a:xfrm>
          <a:prstGeom prst="rect">
            <a:avLst/>
          </a:prstGeom>
          <a:noFill/>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Students will:</a:t>
            </a:r>
          </a:p>
          <a:p>
            <a:r>
              <a:rPr lang="en-US" sz="2600" b="1" dirty="0" smtClean="0"/>
              <a:t> Classify soil by texture and particle size</a:t>
            </a:r>
          </a:p>
          <a:p>
            <a:r>
              <a:rPr lang="en-US" sz="2600" b="1" dirty="0" smtClean="0"/>
              <a:t> Identify soil </a:t>
            </a:r>
            <a:r>
              <a:rPr lang="en-US" sz="2600" b="1" dirty="0" smtClean="0"/>
              <a:t>horizons. Read stories about different soil across the continents. </a:t>
            </a:r>
            <a:endParaRPr lang="en-US" sz="2600" b="1" dirty="0" smtClean="0"/>
          </a:p>
          <a:p>
            <a:r>
              <a:rPr lang="en-US" sz="2600" b="1" dirty="0" smtClean="0"/>
              <a:t> Learn how to use the microscope during their investigation</a:t>
            </a:r>
            <a:r>
              <a:rPr lang="en-US" sz="2600" b="1" dirty="0" smtClean="0"/>
              <a:t>. </a:t>
            </a:r>
            <a:endParaRPr lang="en-US" sz="2600" b="1" dirty="0" smtClean="0"/>
          </a:p>
          <a:p>
            <a:r>
              <a:rPr lang="en-US" sz="2600" b="1" dirty="0" smtClean="0"/>
              <a:t> Create a model of local soil layers</a:t>
            </a:r>
            <a:r>
              <a:rPr lang="en-US" sz="2600" b="1" dirty="0" smtClean="0"/>
              <a:t>. To read about how soil layers are formed.</a:t>
            </a:r>
            <a:endParaRPr lang="en-US" sz="2600" b="1" dirty="0" smtClean="0"/>
          </a:p>
          <a:p>
            <a:r>
              <a:rPr lang="en-US" sz="2600" b="1" dirty="0" smtClean="0"/>
              <a:t>Will use a design model to construct a planting pot.</a:t>
            </a:r>
          </a:p>
          <a:p>
            <a:r>
              <a:rPr lang="en-US" sz="2600" b="1" dirty="0" smtClean="0"/>
              <a:t>Will explore the scientific steps. </a:t>
            </a:r>
          </a:p>
          <a:p>
            <a:r>
              <a:rPr lang="en-US" sz="2600" b="1" dirty="0" smtClean="0"/>
              <a:t>Conduct lab activities to support their findings.</a:t>
            </a:r>
            <a:endParaRPr lang="en-US" dirty="0" smtClean="0"/>
          </a:p>
          <a:p>
            <a:endParaRPr lang="en-US" dirty="0" smtClean="0"/>
          </a:p>
          <a:p>
            <a:endParaRPr lang="en-US"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Website Learning </a:t>
            </a:r>
            <a:r>
              <a:rPr lang="en-US" dirty="0" smtClean="0"/>
              <a:t>Experiences</a:t>
            </a:r>
            <a:br>
              <a:rPr lang="en-US" dirty="0" smtClean="0"/>
            </a:br>
            <a:r>
              <a:rPr lang="en-US" dirty="0" smtClean="0"/>
              <a:t>Which integrates science and literacy</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hlinkClick r:id="rId2"/>
              </a:rPr>
              <a:t>http://www.brainpopjr.com/science/land/soil/grownups.weml</a:t>
            </a:r>
            <a:endParaRPr lang="en-US" dirty="0" smtClean="0"/>
          </a:p>
          <a:p>
            <a:r>
              <a:rPr lang="en-US" dirty="0" smtClean="0"/>
              <a:t>http://soils.cals.uidaho.edu/soilorders/orders.htm</a:t>
            </a:r>
          </a:p>
          <a:p>
            <a:r>
              <a:rPr lang="en-US" dirty="0" smtClean="0">
                <a:hlinkClick r:id="rId3"/>
              </a:rPr>
              <a:t>http://www.tomsnyder.com/products/productextras/SCISCI/presenter.asp</a:t>
            </a:r>
            <a:endParaRPr lang="en-US" dirty="0" smtClean="0"/>
          </a:p>
          <a:p>
            <a:endParaRPr lang="en-US" dirty="0" smtClean="0"/>
          </a:p>
          <a:p>
            <a:r>
              <a:rPr lang="en-US" dirty="0" smtClean="0">
                <a:hlinkClick r:id="rId4"/>
              </a:rPr>
              <a:t>http://soil.gsfc.nasa.gov/</a:t>
            </a:r>
            <a:endParaRPr lang="en-US" dirty="0" smtClean="0"/>
          </a:p>
          <a:p>
            <a:r>
              <a:rPr lang="en-US" sz="2400" dirty="0" smtClean="0">
                <a:hlinkClick r:id="rId5"/>
              </a:rPr>
              <a:t>http://www.Promethean</a:t>
            </a:r>
            <a:r>
              <a:rPr lang="en-US" sz="2400" dirty="0" smtClean="0"/>
              <a:t> Planet.com</a:t>
            </a:r>
          </a:p>
          <a:p>
            <a:pPr>
              <a:buNone/>
            </a:pPr>
            <a:endParaRPr lang="en-US" sz="2400"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4400" dirty="0" smtClean="0">
                <a:solidFill>
                  <a:schemeClr val="tx1"/>
                </a:solidFill>
                <a:latin typeface="LongIsland" pitchFamily="2" charset="0"/>
              </a:rPr>
              <a:t>Website Worksheets</a:t>
            </a:r>
            <a:endParaRPr lang="en-US" sz="4400" dirty="0">
              <a:solidFill>
                <a:schemeClr val="tx1"/>
              </a:solidFill>
              <a:latin typeface="LongIsland" pitchFamily="2" charset="0"/>
            </a:endParaRPr>
          </a:p>
        </p:txBody>
      </p:sp>
      <p:sp>
        <p:nvSpPr>
          <p:cNvPr id="3" name="Content Placeholder 2"/>
          <p:cNvSpPr>
            <a:spLocks noGrp="1"/>
          </p:cNvSpPr>
          <p:nvPr>
            <p:ph idx="1"/>
          </p:nvPr>
        </p:nvSpPr>
        <p:spPr/>
        <p:txBody>
          <a:bodyPr>
            <a:normAutofit/>
          </a:bodyPr>
          <a:lstStyle/>
          <a:p>
            <a:r>
              <a:rPr lang="en-US" sz="2400" dirty="0" smtClean="0">
                <a:hlinkClick r:id="rId2"/>
              </a:rPr>
              <a:t>http://www.zephyrus.co.uk/printableworksheetsoil.html</a:t>
            </a:r>
            <a:endParaRPr lang="en-US" sz="2400" dirty="0" smtClean="0"/>
          </a:p>
          <a:p>
            <a:pPr>
              <a:buNone/>
            </a:pPr>
            <a:r>
              <a:rPr lang="en-US" sz="2400" dirty="0" smtClean="0">
                <a:hlinkClick r:id="rId3"/>
              </a:rPr>
              <a:t>    http://soil.gsfc.nasa.gov/students.htm</a:t>
            </a:r>
            <a:endParaRPr lang="en-US" sz="2400" dirty="0" smtClean="0"/>
          </a:p>
          <a:p>
            <a:r>
              <a:rPr lang="en-US" sz="2400" dirty="0" smtClean="0">
                <a:hlinkClick r:id="rId4"/>
              </a:rPr>
              <a:t>http://www.kinseyag.com/SoilAnal.htm#SendingSamples</a:t>
            </a:r>
            <a:endParaRPr lang="en-US" sz="2400" dirty="0" smtClean="0"/>
          </a:p>
          <a:p>
            <a:r>
              <a:rPr lang="en-US" sz="2400" dirty="0" smtClean="0">
                <a:hlinkClick r:id="rId5"/>
              </a:rPr>
              <a:t>http://www.docstoc.com/docs/18642218/What-is-in-Soil</a:t>
            </a:r>
            <a:endParaRPr lang="en-US" sz="2400" dirty="0" smtClean="0"/>
          </a:p>
          <a:p>
            <a:r>
              <a:rPr lang="en-US" sz="2400" dirty="0" smtClean="0"/>
              <a:t>http://www.globe.gov/tctg/sectionAndChildren.jsp?sectionId=409</a:t>
            </a:r>
            <a:endParaRPr lang="en-US" sz="2400"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compost</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1. Obtain two clear plastic cups. In one cup place several inches of topsoil and plant a seed.</a:t>
            </a:r>
          </a:p>
          <a:p>
            <a:r>
              <a:rPr lang="en-US" dirty="0" smtClean="0"/>
              <a:t>In the other cup, put a small amount of soil and plant a seed. Observe growth differences</a:t>
            </a:r>
          </a:p>
          <a:p>
            <a:r>
              <a:rPr lang="en-US" dirty="0" smtClean="0"/>
              <a:t>in both. Note the differences in the amount of soil and the amount of room for roots to</a:t>
            </a:r>
          </a:p>
          <a:p>
            <a:r>
              <a:rPr lang="en-US" dirty="0" smtClean="0"/>
              <a:t>grow.</a:t>
            </a:r>
          </a:p>
          <a:p>
            <a:r>
              <a:rPr lang="en-US" dirty="0" smtClean="0"/>
              <a:t>2. Place a few earthworms into a tall pickle jar full of soil. Watch the soil as it goes back</a:t>
            </a:r>
          </a:p>
          <a:p>
            <a:r>
              <a:rPr lang="en-US" dirty="0" smtClean="0"/>
              <a:t>and forth, fertilizing and bringing air into the soil. Ask students to write a short story or</a:t>
            </a:r>
          </a:p>
          <a:p>
            <a:r>
              <a:rPr lang="en-US" dirty="0" smtClean="0"/>
              <a:t>poem about the activities of an earthworm.</a:t>
            </a:r>
          </a:p>
          <a:p>
            <a:r>
              <a:rPr lang="en-US" dirty="0" smtClean="0"/>
              <a:t>3. Teach students about composting. Have students bring to class some cut grass, vegetable</a:t>
            </a:r>
          </a:p>
          <a:p>
            <a:r>
              <a:rPr lang="en-US" dirty="0" smtClean="0"/>
              <a:t>or fruit peelings, a half pint milk container of soil and a plastic pail. Select three students</a:t>
            </a:r>
          </a:p>
          <a:p>
            <a:r>
              <a:rPr lang="en-US" dirty="0" smtClean="0"/>
              <a:t>to be in charge of the compost project a day before the starting the project. Ask each</a:t>
            </a:r>
          </a:p>
          <a:p>
            <a:r>
              <a:rPr lang="en-US" dirty="0" smtClean="0"/>
              <a:t>student to bring a small baggie of vegetable or fruit peelings or cut grass. The three</a:t>
            </a:r>
          </a:p>
          <a:p>
            <a:r>
              <a:rPr lang="en-US" dirty="0" smtClean="0"/>
              <a:t>students in charge will tape the name of each student on the baggies as they are brought in</a:t>
            </a:r>
          </a:p>
          <a:p>
            <a:r>
              <a:rPr lang="en-US" dirty="0" smtClean="0"/>
              <a:t>the morning. The three students in charge will empty each baggie into a plastic pail as</a:t>
            </a:r>
          </a:p>
          <a:p>
            <a:r>
              <a:rPr lang="en-US" dirty="0" smtClean="0"/>
              <a:t>they identify the contents. After every ten baggies, sprinkle a little soil. When all</a:t>
            </a:r>
          </a:p>
          <a:p>
            <a:r>
              <a:rPr lang="en-US" dirty="0" smtClean="0"/>
              <a:t>materials are in the compost pail, ask students to predict what will happen to the peelings</a:t>
            </a:r>
          </a:p>
          <a:p>
            <a:r>
              <a:rPr lang="en-US" dirty="0" smtClean="0"/>
              <a:t>and grass (decomposing), and what it is turning into (soil for growing). Also note to</a:t>
            </a:r>
          </a:p>
          <a:p>
            <a:r>
              <a:rPr lang="en-US" dirty="0" smtClean="0"/>
              <a:t>students that soil is formed only by nature.</a:t>
            </a:r>
            <a:endParaRPr lang="en-US" dirty="0"/>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75000"/>
                    <a:lumOff val="25000"/>
                  </a:schemeClr>
                </a:solidFill>
              </a:rPr>
              <a:t>Science Classroom Rubric</a:t>
            </a:r>
            <a:endParaRPr lang="en-US" sz="4000" b="1" dirty="0">
              <a:solidFill>
                <a:schemeClr val="tx1">
                  <a:lumMod val="75000"/>
                  <a:lumOff val="25000"/>
                </a:schemeClr>
              </a:solidFill>
            </a:endParaRPr>
          </a:p>
        </p:txBody>
      </p:sp>
      <p:sp>
        <p:nvSpPr>
          <p:cNvPr id="3" name="Content Placeholder 2"/>
          <p:cNvSpPr>
            <a:spLocks noGrp="1"/>
          </p:cNvSpPr>
          <p:nvPr>
            <p:ph idx="1"/>
          </p:nvPr>
        </p:nvSpPr>
        <p:spPr>
          <a:xfrm>
            <a:off x="457200" y="1066800"/>
            <a:ext cx="8229600" cy="5486400"/>
          </a:xfrm>
        </p:spPr>
        <p:txBody>
          <a:bodyPr>
            <a:noAutofit/>
          </a:bodyPr>
          <a:lstStyle/>
          <a:p>
            <a:r>
              <a:rPr lang="en-US" sz="1100" b="1" dirty="0" smtClean="0"/>
              <a:t>• Today I discovered that……… I also learned that………The most interesting part of the</a:t>
            </a:r>
          </a:p>
          <a:p>
            <a:r>
              <a:rPr lang="en-US" sz="1100" b="1" dirty="0" smtClean="0"/>
              <a:t>experiment was……..I am still wondering………..</a:t>
            </a:r>
          </a:p>
          <a:p>
            <a:r>
              <a:rPr lang="en-US" sz="1100" b="1" dirty="0" smtClean="0"/>
              <a:t>• Today I experimented with……..My hypothesis was……..I concluded that……..My next</a:t>
            </a:r>
          </a:p>
          <a:p>
            <a:r>
              <a:rPr lang="en-US" sz="1100" b="1" dirty="0" smtClean="0"/>
              <a:t>experiment will be about…………..</a:t>
            </a:r>
          </a:p>
          <a:p>
            <a:r>
              <a:rPr lang="en-US" sz="1100" b="1" dirty="0" smtClean="0"/>
              <a:t>• Today I observed……..I predict that………I also measured…………I concluded that………….</a:t>
            </a:r>
          </a:p>
          <a:p>
            <a:r>
              <a:rPr lang="en-US" sz="1100" b="1" dirty="0" smtClean="0"/>
              <a:t>• Today I learned about (vocabulary word). I discovered that (vocabulary</a:t>
            </a:r>
          </a:p>
          <a:p>
            <a:r>
              <a:rPr lang="en-US" sz="1100" b="1" dirty="0" smtClean="0"/>
              <a:t>word)………………</a:t>
            </a:r>
          </a:p>
          <a:p>
            <a:r>
              <a:rPr lang="en-US" sz="1100" b="1" dirty="0" smtClean="0"/>
              <a:t>• Today I observed (topic). I now know what happened to ………….I am still unsure</a:t>
            </a:r>
          </a:p>
          <a:p>
            <a:r>
              <a:rPr lang="en-US" sz="1100" b="1" dirty="0" smtClean="0"/>
              <a:t>about………………</a:t>
            </a:r>
          </a:p>
          <a:p>
            <a:r>
              <a:rPr lang="en-US" sz="1100" b="1" dirty="0" smtClean="0"/>
              <a:t>• Today I conducted a science lab on (topic). I predicted that ………….I analyzed my</a:t>
            </a:r>
          </a:p>
          <a:p>
            <a:r>
              <a:rPr lang="en-US" sz="1100" b="1" dirty="0" smtClean="0"/>
              <a:t>results and concluded that…………Another question that I have is……………………</a:t>
            </a:r>
          </a:p>
          <a:p>
            <a:r>
              <a:rPr lang="en-US" sz="1100" b="1" dirty="0" smtClean="0"/>
              <a:t>Science Journal</a:t>
            </a:r>
          </a:p>
          <a:p>
            <a:r>
              <a:rPr lang="en-US" sz="1100" b="1" dirty="0" smtClean="0"/>
              <a:t>Scientist: _________________ Date: ______________</a:t>
            </a:r>
          </a:p>
          <a:p>
            <a:r>
              <a:rPr lang="en-US" sz="1100" b="1" dirty="0" smtClean="0"/>
              <a:t>Science Journal Rubric</a:t>
            </a:r>
          </a:p>
          <a:p>
            <a:r>
              <a:rPr lang="en-US" sz="1100" b="1" dirty="0" smtClean="0"/>
              <a:t>3 = Satisfactory 2 = Needs Improvement 1 = Unsatisfactory</a:t>
            </a:r>
          </a:p>
          <a:p>
            <a:r>
              <a:rPr lang="en-US" sz="1100" b="1" dirty="0" smtClean="0"/>
              <a:t>Standard:</a:t>
            </a:r>
          </a:p>
          <a:p>
            <a:r>
              <a:rPr lang="en-US" sz="1100" b="1" dirty="0" smtClean="0"/>
              <a:t>Completed journal and wrote down information accurately</a:t>
            </a:r>
          </a:p>
          <a:p>
            <a:r>
              <a:rPr lang="en-US" sz="1100" b="1" dirty="0" smtClean="0"/>
              <a:t>3 2 1</a:t>
            </a:r>
          </a:p>
          <a:p>
            <a:r>
              <a:rPr lang="en-US" sz="1100" b="1" dirty="0" smtClean="0"/>
              <a:t>Clearly showed knowledge learned</a:t>
            </a:r>
          </a:p>
          <a:p>
            <a:r>
              <a:rPr lang="en-US" sz="1100" b="1" dirty="0" smtClean="0"/>
              <a:t>3 2 1</a:t>
            </a:r>
          </a:p>
          <a:p>
            <a:r>
              <a:rPr lang="en-US" sz="1100" b="1" dirty="0" smtClean="0"/>
              <a:t>Provided detailed descriptions using scientific terms</a:t>
            </a:r>
          </a:p>
          <a:p>
            <a:r>
              <a:rPr lang="en-US" sz="1100" b="1" dirty="0" smtClean="0"/>
              <a:t>3 2 1</a:t>
            </a:r>
          </a:p>
          <a:p>
            <a:r>
              <a:rPr lang="en-US" sz="1100" b="1" dirty="0" smtClean="0"/>
              <a:t>Made correct conclusions</a:t>
            </a:r>
          </a:p>
          <a:p>
            <a:r>
              <a:rPr lang="en-US" sz="1100" b="1" dirty="0" smtClean="0"/>
              <a:t>3 2 1</a:t>
            </a:r>
          </a:p>
          <a:p>
            <a:r>
              <a:rPr lang="en-US" sz="1100" b="1" dirty="0" smtClean="0"/>
              <a:t>Total Points Earned: _____</a:t>
            </a:r>
          </a:p>
          <a:p>
            <a:r>
              <a:rPr lang="en-US" sz="1100" b="1" dirty="0" smtClean="0"/>
              <a:t>Total Points Possible: 12</a:t>
            </a:r>
            <a:endParaRPr lang="en-US" sz="1100" b="1" dirty="0"/>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to use with the lesson.</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62000" y="1143000"/>
            <a:ext cx="7086600" cy="3962401"/>
          </a:xfrm>
          <a:prstGeom prst="rect">
            <a:avLst/>
          </a:prstGeom>
          <a:noFill/>
          <a:ln w="9525">
            <a:noFill/>
            <a:miter lim="800000"/>
            <a:headEnd/>
            <a:tailEnd/>
          </a:ln>
        </p:spPr>
      </p:pic>
      <p:sp>
        <p:nvSpPr>
          <p:cNvPr id="5" name="Rectangle 4"/>
          <p:cNvSpPr/>
          <p:nvPr/>
        </p:nvSpPr>
        <p:spPr>
          <a:xfrm>
            <a:off x="685800" y="5334000"/>
            <a:ext cx="5334000" cy="923330"/>
          </a:xfrm>
          <a:prstGeom prst="rect">
            <a:avLst/>
          </a:prstGeom>
        </p:spPr>
        <p:txBody>
          <a:bodyPr wrap="square">
            <a:spAutoFit/>
          </a:bodyPr>
          <a:lstStyle/>
          <a:p>
            <a:r>
              <a:rPr lang="en-US" dirty="0" smtClean="0"/>
              <a:t>Source: http://www.westwood.k12.mi.us/buildingwebs/daly/PDF/Science%20Guiding%20Questions.pdf</a:t>
            </a:r>
            <a:endParaRPr lang="en-US" dirty="0"/>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2819400"/>
          </a:xfrm>
        </p:spPr>
        <p:txBody>
          <a:bodyPr>
            <a:normAutofit fontScale="90000"/>
          </a:bodyPr>
          <a:lstStyle/>
          <a:p>
            <a:r>
              <a:rPr lang="en-US" sz="3200" dirty="0" smtClean="0">
                <a:solidFill>
                  <a:schemeClr val="bg2">
                    <a:lumMod val="10000"/>
                  </a:schemeClr>
                </a:solidFill>
              </a:rPr>
              <a:t>        </a:t>
            </a:r>
            <a:br>
              <a:rPr lang="en-US" sz="3200" dirty="0" smtClean="0">
                <a:solidFill>
                  <a:schemeClr val="bg2">
                    <a:lumMod val="10000"/>
                  </a:schemeClr>
                </a:solidFill>
              </a:rPr>
            </a:br>
            <a:r>
              <a:rPr lang="en-US" sz="3200" dirty="0" smtClean="0">
                <a:solidFill>
                  <a:schemeClr val="bg2">
                    <a:lumMod val="10000"/>
                  </a:schemeClr>
                </a:solidFill>
                <a:latin typeface="Freefrm721 Blk BT" pitchFamily="66" charset="0"/>
              </a:rPr>
              <a:t>            Grade Level :</a:t>
            </a:r>
            <a:br>
              <a:rPr lang="en-US" sz="3200" dirty="0" smtClean="0">
                <a:solidFill>
                  <a:schemeClr val="bg2">
                    <a:lumMod val="10000"/>
                  </a:schemeClr>
                </a:solidFill>
                <a:latin typeface="Freefrm721 Blk BT" pitchFamily="66" charset="0"/>
              </a:rPr>
            </a:br>
            <a:r>
              <a:rPr lang="en-US" sz="3200" dirty="0" smtClean="0">
                <a:solidFill>
                  <a:schemeClr val="bg2">
                    <a:lumMod val="10000"/>
                  </a:schemeClr>
                </a:solidFill>
                <a:latin typeface="Freefrm721 Blk BT" pitchFamily="66" charset="0"/>
              </a:rPr>
              <a:t>            33 fifth grade  Students</a:t>
            </a:r>
            <a:br>
              <a:rPr lang="en-US" sz="3200" dirty="0" smtClean="0">
                <a:solidFill>
                  <a:schemeClr val="bg2">
                    <a:lumMod val="10000"/>
                  </a:schemeClr>
                </a:solidFill>
                <a:latin typeface="Freefrm721 Blk BT" pitchFamily="66" charset="0"/>
              </a:rPr>
            </a:br>
            <a:r>
              <a:rPr lang="en-US" dirty="0" smtClean="0">
                <a:solidFill>
                  <a:schemeClr val="bg2">
                    <a:lumMod val="10000"/>
                  </a:schemeClr>
                </a:solidFill>
                <a:latin typeface="Freefrm721 Blk BT" pitchFamily="66" charset="0"/>
              </a:rPr>
              <a:t/>
            </a:r>
            <a:br>
              <a:rPr lang="en-US" dirty="0" smtClean="0">
                <a:solidFill>
                  <a:schemeClr val="bg2">
                    <a:lumMod val="10000"/>
                  </a:schemeClr>
                </a:solidFill>
                <a:latin typeface="Freefrm721 Blk BT" pitchFamily="66" charset="0"/>
              </a:rPr>
            </a:br>
            <a:r>
              <a:rPr lang="en-US" sz="3200" dirty="0" smtClean="0">
                <a:solidFill>
                  <a:schemeClr val="bg2">
                    <a:lumMod val="10000"/>
                  </a:schemeClr>
                </a:solidFill>
                <a:latin typeface="Freefrm721 Blk BT" pitchFamily="66" charset="0"/>
              </a:rPr>
              <a:t>Topic of Focus: which soil will help plant growth faster. using both top  soil  and  organic  compost</a:t>
            </a:r>
            <a:r>
              <a:rPr lang="en-US" sz="3200" dirty="0" smtClean="0">
                <a:solidFill>
                  <a:schemeClr val="bg2">
                    <a:lumMod val="10000"/>
                  </a:schemeClr>
                </a:solidFill>
              </a:rPr>
              <a:t>.</a:t>
            </a:r>
            <a:r>
              <a:rPr lang="en-US" dirty="0" smtClean="0">
                <a:solidFill>
                  <a:schemeClr val="bg2">
                    <a:lumMod val="10000"/>
                  </a:schemeClr>
                </a:solidFill>
              </a:rPr>
              <a:t/>
            </a:r>
            <a:br>
              <a:rPr lang="en-US" dirty="0" smtClean="0">
                <a:solidFill>
                  <a:schemeClr val="bg2">
                    <a:lumMod val="10000"/>
                  </a:schemeClr>
                </a:solidFill>
              </a:rPr>
            </a:br>
            <a:endParaRPr lang="en-US" dirty="0">
              <a:solidFill>
                <a:schemeClr val="bg2">
                  <a:lumMod val="10000"/>
                </a:schemeClr>
              </a:solidFill>
            </a:endParaRPr>
          </a:p>
        </p:txBody>
      </p:sp>
      <p:sp>
        <p:nvSpPr>
          <p:cNvPr id="4" name="Rectangle 3"/>
          <p:cNvSpPr/>
          <p:nvPr/>
        </p:nvSpPr>
        <p:spPr>
          <a:xfrm>
            <a:off x="1371600" y="533400"/>
            <a:ext cx="6629400" cy="461665"/>
          </a:xfrm>
          <a:prstGeom prst="rect">
            <a:avLst/>
          </a:prstGeom>
        </p:spPr>
        <p:txBody>
          <a:bodyPr wrap="square">
            <a:spAutoFit/>
          </a:bodyPr>
          <a:lstStyle/>
          <a:p>
            <a:r>
              <a:rPr lang="en-US" sz="2400" dirty="0" smtClean="0">
                <a:latin typeface="Accent SF" pitchFamily="2" charset="0"/>
              </a:rPr>
              <a:t>Top Soil Versus Earthworm Compost</a:t>
            </a:r>
            <a:endParaRPr lang="en-US" sz="2400" dirty="0">
              <a:latin typeface="Accent SF" pitchFamily="2" charset="0"/>
            </a:endParaRPr>
          </a:p>
        </p:txBody>
      </p:sp>
      <p:pic>
        <p:nvPicPr>
          <p:cNvPr id="5" name="Picture 3" descr="C:\Users\einstein\Pictures\2010-03-10 Maria\Maria 140.JPG"/>
          <p:cNvPicPr>
            <a:picLocks noChangeAspect="1" noChangeArrowheads="1"/>
          </p:cNvPicPr>
          <p:nvPr/>
        </p:nvPicPr>
        <p:blipFill>
          <a:blip r:embed="rId2" cstate="print"/>
          <a:srcRect/>
          <a:stretch>
            <a:fillRect/>
          </a:stretch>
        </p:blipFill>
        <p:spPr bwMode="auto">
          <a:xfrm rot="5400000">
            <a:off x="3897086" y="1360714"/>
            <a:ext cx="1436915" cy="1915887"/>
          </a:xfrm>
          <a:prstGeom prst="rect">
            <a:avLst/>
          </a:prstGeom>
          <a:noFill/>
        </p:spPr>
      </p:pic>
      <p:pic>
        <p:nvPicPr>
          <p:cNvPr id="6" name="Picture 2" descr="C:\Users\einstein\Pictures\2010-03-10 Maria\Maria 135.JPG"/>
          <p:cNvPicPr>
            <a:picLocks noChangeAspect="1" noChangeArrowheads="1"/>
          </p:cNvPicPr>
          <p:nvPr/>
        </p:nvPicPr>
        <p:blipFill>
          <a:blip r:embed="rId3" cstate="print"/>
          <a:srcRect/>
          <a:stretch>
            <a:fillRect/>
          </a:stretch>
        </p:blipFill>
        <p:spPr bwMode="auto">
          <a:xfrm rot="5400000">
            <a:off x="6586783" y="1871417"/>
            <a:ext cx="1423105" cy="1795072"/>
          </a:xfrm>
          <a:prstGeom prst="rect">
            <a:avLst/>
          </a:prstGeom>
          <a:noFill/>
        </p:spPr>
      </p:pic>
      <p:cxnSp>
        <p:nvCxnSpPr>
          <p:cNvPr id="8" name="Straight Arrow Connector 7"/>
          <p:cNvCxnSpPr>
            <a:endCxn id="6" idx="1"/>
          </p:cNvCxnSpPr>
          <p:nvPr/>
        </p:nvCxnSpPr>
        <p:spPr>
          <a:xfrm rot="16200000" flipH="1">
            <a:off x="6430468" y="1189532"/>
            <a:ext cx="1295401" cy="440336"/>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a:off x="1524000" y="838200"/>
            <a:ext cx="2209800" cy="1143000"/>
          </a:xfrm>
          <a:prstGeom prst="curvedConnector3">
            <a:avLst>
              <a:gd name="adj1" fmla="val 50000"/>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25000"/>
                  </a:schemeClr>
                </a:solidFill>
                <a:latin typeface="LongIsland" pitchFamily="2" charset="0"/>
              </a:rPr>
              <a:t>Planting Soil Types</a:t>
            </a:r>
            <a:endParaRPr lang="en-US" b="1" dirty="0">
              <a:solidFill>
                <a:schemeClr val="bg2">
                  <a:lumMod val="25000"/>
                </a:schemeClr>
              </a:solidFill>
              <a:latin typeface="LongIsland" pitchFamily="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1295400"/>
            <a:ext cx="2286000" cy="1447800"/>
          </a:xfrm>
          <a:prstGeom prst="rect">
            <a:avLst/>
          </a:prstGeom>
          <a:noFill/>
          <a:ln w="9525">
            <a:noFill/>
            <a:miter lim="800000"/>
            <a:headEnd/>
            <a:tailEnd/>
          </a:ln>
        </p:spPr>
      </p:pic>
      <p:sp>
        <p:nvSpPr>
          <p:cNvPr id="6" name="TextBox 5"/>
          <p:cNvSpPr txBox="1"/>
          <p:nvPr/>
        </p:nvSpPr>
        <p:spPr>
          <a:xfrm>
            <a:off x="1143000" y="2895600"/>
            <a:ext cx="2201738" cy="646331"/>
          </a:xfrm>
          <a:prstGeom prst="rect">
            <a:avLst/>
          </a:prstGeom>
          <a:noFill/>
        </p:spPr>
        <p:txBody>
          <a:bodyPr wrap="square" rtlCol="0">
            <a:spAutoFit/>
          </a:bodyPr>
          <a:lstStyle/>
          <a:p>
            <a:r>
              <a:rPr lang="en-US" sz="3600" b="1" dirty="0" smtClean="0">
                <a:latin typeface="Aloe Extended" pitchFamily="2" charset="0"/>
              </a:rPr>
              <a:t>Top Soil</a:t>
            </a:r>
            <a:endParaRPr lang="en-US" sz="3600" b="1" dirty="0">
              <a:latin typeface="Aloe Extended" pitchFamily="2" charset="0"/>
            </a:endParaRPr>
          </a:p>
        </p:txBody>
      </p:sp>
      <p:sp>
        <p:nvSpPr>
          <p:cNvPr id="7" name="TextBox 6"/>
          <p:cNvSpPr txBox="1"/>
          <p:nvPr/>
        </p:nvSpPr>
        <p:spPr>
          <a:xfrm>
            <a:off x="4114800" y="2895600"/>
            <a:ext cx="4038600" cy="523220"/>
          </a:xfrm>
          <a:prstGeom prst="rect">
            <a:avLst/>
          </a:prstGeom>
          <a:noFill/>
        </p:spPr>
        <p:txBody>
          <a:bodyPr wrap="square" rtlCol="0">
            <a:spAutoFit/>
          </a:bodyPr>
          <a:lstStyle/>
          <a:p>
            <a:r>
              <a:rPr lang="en-US" sz="2800" dirty="0" smtClean="0">
                <a:latin typeface="Accord Heavy SF" pitchFamily="34" charset="0"/>
              </a:rPr>
              <a:t>Earthworm Compost</a:t>
            </a:r>
            <a:endParaRPr lang="en-US" sz="2800" dirty="0">
              <a:latin typeface="Accord Heavy SF"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2590800" y="3810000"/>
            <a:ext cx="2895600" cy="1809750"/>
          </a:xfrm>
          <a:prstGeom prst="rect">
            <a:avLst/>
          </a:prstGeom>
          <a:noFill/>
          <a:ln w="9525">
            <a:noFill/>
            <a:miter lim="800000"/>
            <a:headEnd/>
            <a:tailEnd/>
          </a:ln>
        </p:spPr>
      </p:pic>
      <p:sp>
        <p:nvSpPr>
          <p:cNvPr id="9" name="TextBox 8"/>
          <p:cNvSpPr txBox="1"/>
          <p:nvPr/>
        </p:nvSpPr>
        <p:spPr>
          <a:xfrm>
            <a:off x="152400" y="5638800"/>
            <a:ext cx="8351966" cy="523220"/>
          </a:xfrm>
          <a:prstGeom prst="rect">
            <a:avLst/>
          </a:prstGeom>
          <a:noFill/>
        </p:spPr>
        <p:txBody>
          <a:bodyPr wrap="none" rtlCol="0">
            <a:spAutoFit/>
          </a:bodyPr>
          <a:lstStyle/>
          <a:p>
            <a:r>
              <a:rPr lang="en-US" sz="2800" b="1" dirty="0" smtClean="0">
                <a:latin typeface="Accent SF" pitchFamily="2" charset="0"/>
              </a:rPr>
              <a:t>Earthworm compost and Top Soil Mixed</a:t>
            </a:r>
            <a:endParaRPr lang="en-US" sz="2800" b="1" dirty="0">
              <a:latin typeface="Accent SF" pitchFamily="2" charset="0"/>
            </a:endParaRPr>
          </a:p>
        </p:txBody>
      </p:sp>
      <p:pic>
        <p:nvPicPr>
          <p:cNvPr id="1029" name="Picture 5"/>
          <p:cNvPicPr>
            <a:picLocks noChangeAspect="1" noChangeArrowheads="1"/>
          </p:cNvPicPr>
          <p:nvPr/>
        </p:nvPicPr>
        <p:blipFill>
          <a:blip r:embed="rId4" cstate="print"/>
          <a:srcRect/>
          <a:stretch>
            <a:fillRect/>
          </a:stretch>
        </p:blipFill>
        <p:spPr bwMode="auto">
          <a:xfrm>
            <a:off x="5257800" y="1524000"/>
            <a:ext cx="1981200" cy="14859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LongIsland" pitchFamily="2" charset="0"/>
              </a:rPr>
              <a:t>Minnesota Science Standards</a:t>
            </a:r>
            <a:endParaRPr lang="en-US" sz="4400" dirty="0">
              <a:latin typeface="LongIsland" pitchFamily="2" charset="0"/>
            </a:endParaRPr>
          </a:p>
        </p:txBody>
      </p:sp>
      <p:sp>
        <p:nvSpPr>
          <p:cNvPr id="3" name="Content Placeholder 2"/>
          <p:cNvSpPr>
            <a:spLocks noGrp="1"/>
          </p:cNvSpPr>
          <p:nvPr>
            <p:ph idx="1"/>
          </p:nvPr>
        </p:nvSpPr>
        <p:spPr/>
        <p:txBody>
          <a:bodyPr>
            <a:normAutofit fontScale="47500" lnSpcReduction="20000"/>
          </a:bodyPr>
          <a:lstStyle/>
          <a:p>
            <a:r>
              <a:rPr lang="en-US" b="1" dirty="0" smtClean="0">
                <a:latin typeface="Adobe Garamond Pro Bold" pitchFamily="18" charset="0"/>
              </a:rPr>
              <a:t>1. Science is a way of knowing about the natural world, is done by individuals and groups, and is characterized by empirical criteria, logical argument and skeptical review. </a:t>
            </a:r>
          </a:p>
          <a:p>
            <a:endParaRPr lang="en-US" b="1" dirty="0" smtClean="0">
              <a:latin typeface="Adobe Garamond Pro Bold" pitchFamily="18" charset="0"/>
            </a:endParaRPr>
          </a:p>
          <a:p>
            <a:r>
              <a:rPr lang="en-US" b="1" i="1" dirty="0" smtClean="0"/>
              <a:t>2. </a:t>
            </a:r>
            <a:r>
              <a:rPr lang="en-US" b="1" dirty="0" smtClean="0"/>
              <a:t>The student will understand the process of scientific investigations. </a:t>
            </a:r>
          </a:p>
          <a:p>
            <a:endParaRPr lang="en-US" b="1" dirty="0" smtClean="0">
              <a:latin typeface="Adobe Garamond Pro Bold" pitchFamily="18" charset="0"/>
            </a:endParaRPr>
          </a:p>
          <a:p>
            <a:r>
              <a:rPr lang="en-US" b="1" dirty="0" smtClean="0"/>
              <a:t>3. The student will recognize that science and technology involve different kinds of work and engages men and women of all backgrounds. The student will explore the structures and functions of Earth systems. </a:t>
            </a:r>
          </a:p>
          <a:p>
            <a:endParaRPr lang="en-US" b="1" dirty="0" smtClean="0"/>
          </a:p>
          <a:p>
            <a:pPr>
              <a:buNone/>
            </a:pPr>
            <a:r>
              <a:rPr lang="en-US" dirty="0" smtClean="0">
                <a:latin typeface="Adobe Garamond Pro Bold" pitchFamily="18" charset="0"/>
              </a:rPr>
              <a:t>       </a:t>
            </a:r>
            <a:r>
              <a:rPr lang="en-US" b="1" dirty="0" smtClean="0">
                <a:latin typeface="Adobe Garamond Pro Bold" pitchFamily="18" charset="0"/>
              </a:rPr>
              <a:t>4. Scientific inquiry requires identification of assumptions, use of critical and logical thinking, and consideration of alternative explanations</a:t>
            </a:r>
          </a:p>
          <a:p>
            <a:endParaRPr lang="en-US" b="1" dirty="0" smtClean="0">
              <a:latin typeface="Adobe Garamond Pro Bold" pitchFamily="18" charset="0"/>
            </a:endParaRPr>
          </a:p>
          <a:p>
            <a:r>
              <a:rPr lang="en-US" b="1" dirty="0" smtClean="0">
                <a:latin typeface="Adobe Garamond Pro Bold" pitchFamily="18" charset="0"/>
              </a:rPr>
              <a:t>5. The surface of the Earth changes. Some changes are due to slow processes and some changes are due to rapid processes.</a:t>
            </a:r>
          </a:p>
          <a:p>
            <a:endParaRPr lang="en-US" b="1" dirty="0" smtClean="0">
              <a:latin typeface="Adobe Garamond Pro Bold" pitchFamily="18" charset="0"/>
            </a:endParaRPr>
          </a:p>
          <a:p>
            <a:r>
              <a:rPr lang="en-US" b="1" dirty="0" smtClean="0">
                <a:latin typeface="Adobe Garamond Pro Bold" pitchFamily="18" charset="0"/>
              </a:rPr>
              <a:t>6. Living things are diverse with many different characteristics that enable them to grow, reproduce and survive.</a:t>
            </a:r>
          </a:p>
          <a:p>
            <a:endParaRPr lang="en-US" b="1" dirty="0" smtClean="0">
              <a:latin typeface="Adobe Garamond Pro Bold" pitchFamily="18" charset="0"/>
            </a:endParaRPr>
          </a:p>
          <a:p>
            <a:r>
              <a:rPr lang="en-US" b="1" i="1" dirty="0" smtClean="0"/>
              <a:t>Students know plants are the primary source of matter and energy entering most food chains.</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Lesson Planning- A</a:t>
            </a:r>
            <a:endParaRPr lang="en-US" dirty="0"/>
          </a:p>
        </p:txBody>
      </p:sp>
      <p:sp>
        <p:nvSpPr>
          <p:cNvPr id="3" name="Content Placeholder 2"/>
          <p:cNvSpPr>
            <a:spLocks noGrp="1"/>
          </p:cNvSpPr>
          <p:nvPr>
            <p:ph idx="1"/>
          </p:nvPr>
        </p:nvSpPr>
        <p:spPr/>
        <p:txBody>
          <a:bodyPr>
            <a:noAutofit/>
          </a:bodyPr>
          <a:lstStyle/>
          <a:p>
            <a:r>
              <a:rPr lang="en-US" sz="1800" b="1" dirty="0" smtClean="0"/>
              <a:t>1. Each student will have their science notebooks to write down their findings and data.  </a:t>
            </a:r>
          </a:p>
          <a:p>
            <a:r>
              <a:rPr lang="en-US" sz="1800" b="1" dirty="0" smtClean="0"/>
              <a:t>2. Each student is assigned a plant name.  Each student will have their own seeds to observe.  The students will decide which soil they want to use. Options are: A. Top Soil    B. Earthworm compost C. Neighborhood Soil </a:t>
            </a:r>
          </a:p>
          <a:p>
            <a:r>
              <a:rPr lang="en-US" sz="1800" b="1" dirty="0" smtClean="0"/>
              <a:t>3. The students will take a small sample of their selected soil and place it on the stage of the microscope.  They will write down their findings daily. </a:t>
            </a:r>
          </a:p>
          <a:p>
            <a:r>
              <a:rPr lang="en-US" sz="1800" b="1" dirty="0" smtClean="0"/>
              <a:t>4.  They will plant the seeds into the soil preferred.  5. They will keep data on their seeds daily.</a:t>
            </a:r>
          </a:p>
          <a:p>
            <a:r>
              <a:rPr lang="en-US" sz="1800" b="1" dirty="0" smtClean="0"/>
              <a:t>5.  The students will make sure that they have read the seed packets to ensure proper growth of their seeds.</a:t>
            </a:r>
          </a:p>
          <a:p>
            <a:r>
              <a:rPr lang="en-US" sz="1800" b="1" dirty="0" smtClean="0"/>
              <a:t>6. Students are encourages to work cooperatively. Mainly, I will have six to seven groups.</a:t>
            </a:r>
            <a:endParaRPr lang="en-US" sz="1800" b="1"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Learning Groups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05200" y="4191000"/>
            <a:ext cx="2438400" cy="369332"/>
          </a:xfrm>
          <a:prstGeom prst="rect">
            <a:avLst/>
          </a:prstGeom>
          <a:noFill/>
        </p:spPr>
        <p:txBody>
          <a:bodyPr wrap="square" rtlCol="0">
            <a:spAutoFit/>
          </a:bodyPr>
          <a:lstStyle/>
          <a:p>
            <a:endParaRPr lang="en-US"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solidFill>
                  <a:schemeClr val="tx1">
                    <a:lumMod val="50000"/>
                    <a:lumOff val="50000"/>
                  </a:schemeClr>
                </a:solidFill>
              </a:rPr>
              <a:t>Science Learning Groups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fontScale="92500" lnSpcReduction="10000"/>
          </a:bodyPr>
          <a:lstStyle/>
          <a:p>
            <a:r>
              <a:rPr lang="en-US" sz="2400" b="1" dirty="0" smtClean="0"/>
              <a:t>Material Scientist</a:t>
            </a:r>
            <a:r>
              <a:rPr lang="en-US" sz="1800" b="1" dirty="0" smtClean="0"/>
              <a:t>: Collects and distributes materials using a checklist designed by the teacher.</a:t>
            </a:r>
          </a:p>
          <a:p>
            <a:r>
              <a:rPr lang="en-US" sz="2800" b="1" dirty="0" smtClean="0"/>
              <a:t>Discussion Scientist</a:t>
            </a:r>
            <a:r>
              <a:rPr lang="en-US" sz="1800" b="1" dirty="0" smtClean="0"/>
              <a:t>: Creates discussion questions.  Have the group members ahead time develop questions for discussions.  The scientist evaluate the questions. The discussions are within their groups.</a:t>
            </a:r>
          </a:p>
          <a:p>
            <a:r>
              <a:rPr lang="en-US" sz="2400" b="1" dirty="0" smtClean="0"/>
              <a:t>Notebook Scientist</a:t>
            </a:r>
            <a:r>
              <a:rPr lang="en-US" sz="1800" b="1" dirty="0" smtClean="0"/>
              <a:t>: Make sure that every student records the date and other necessary information into his/her notebook.  </a:t>
            </a:r>
          </a:p>
          <a:p>
            <a:r>
              <a:rPr lang="en-US" sz="2800" b="1" dirty="0" smtClean="0"/>
              <a:t>Rubric Scientist</a:t>
            </a:r>
            <a:r>
              <a:rPr lang="en-US" sz="1800" b="1" dirty="0" smtClean="0"/>
              <a:t>: Every group is given a rubric.  The rubric must be completed by the groups before and after lab work in order to ensure understanding about the task.</a:t>
            </a:r>
          </a:p>
          <a:p>
            <a:r>
              <a:rPr lang="en-US" b="1" dirty="0" smtClean="0"/>
              <a:t>Presenter Scientist</a:t>
            </a:r>
            <a:r>
              <a:rPr lang="en-US" sz="1800" b="1" dirty="0" smtClean="0"/>
              <a:t>:  Makes sure that every student in the group gives feedback in different  ways about their findings.  The presentation can be videotaped .  A calendar is given for them to sign up.  The presentations are 5 minutes only.  </a:t>
            </a:r>
            <a:endParaRPr lang="en-US" sz="1800" b="1"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Planning Time B</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Obtain several flowerpots, different types of soil, a record chart, several seeds. </a:t>
            </a:r>
          </a:p>
          <a:p>
            <a:r>
              <a:rPr lang="en-US" dirty="0" smtClean="0"/>
              <a:t>for each pot, and water.</a:t>
            </a:r>
          </a:p>
          <a:p>
            <a:r>
              <a:rPr lang="en-US" dirty="0" smtClean="0"/>
              <a:t>2.  Students will discover that plants take mineral nutrients from the soil. The minerals found in the</a:t>
            </a:r>
          </a:p>
          <a:p>
            <a:r>
              <a:rPr lang="en-US" dirty="0" smtClean="0"/>
              <a:t>soil depend mainly on what was in the rock the soil came from.</a:t>
            </a:r>
          </a:p>
          <a:p>
            <a:r>
              <a:rPr lang="en-US" dirty="0" smtClean="0"/>
              <a:t>3. Fill the flowerpots with soil from the following locations; Either topsoil from the neighborhood or Earthworm compost.</a:t>
            </a:r>
          </a:p>
          <a:p>
            <a:r>
              <a:rPr lang="en-US" dirty="0" smtClean="0"/>
              <a:t>4. Plant several seeds in each pot.</a:t>
            </a:r>
          </a:p>
          <a:p>
            <a:r>
              <a:rPr lang="en-US" dirty="0" smtClean="0"/>
              <a:t>5. Keep pots well watered and place them in a sunny location or artificial light. </a:t>
            </a:r>
          </a:p>
          <a:p>
            <a:r>
              <a:rPr lang="en-US" dirty="0" smtClean="0"/>
              <a:t>6. Compare the rate of growth using data sheet. </a:t>
            </a:r>
          </a:p>
          <a:p>
            <a:endParaRPr lang="en-US" dirty="0" smtClean="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students will be able to know which soil provides the nutrients the seed needs to grow.</a:t>
            </a:r>
          </a:p>
          <a:p>
            <a:r>
              <a:rPr lang="en-US" dirty="0" smtClean="0"/>
              <a:t>The students will classify soil by texture and particle size;</a:t>
            </a:r>
          </a:p>
          <a:p>
            <a:r>
              <a:rPr lang="en-US" dirty="0" smtClean="0"/>
              <a:t>The students will create a model of local soil layers.</a:t>
            </a:r>
          </a:p>
          <a:p>
            <a:r>
              <a:rPr lang="en-US" dirty="0" smtClean="0"/>
              <a:t>The students will use different measuring tools to verify their findings.</a:t>
            </a:r>
          </a:p>
          <a:p>
            <a:pPr>
              <a:buNone/>
            </a:pPr>
            <a:endParaRPr lang="en-US" dirty="0" smtClean="0"/>
          </a:p>
          <a:p>
            <a:endParaRPr lang="en-US" dirty="0"/>
          </a:p>
        </p:txBody>
      </p:sp>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spring flow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 flowers</Template>
  <TotalTime>3407</TotalTime>
  <Words>1302</Words>
  <Application>Microsoft Office PowerPoint</Application>
  <PresentationFormat>On-screen Show (4:3)</PresentationFormat>
  <Paragraphs>125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spring flowers</vt:lpstr>
      <vt:lpstr>Integrating science and literacy by Maria Singh </vt:lpstr>
      <vt:lpstr>                     Grade Level :             33 fifth grade  Students  Topic of Focus: which soil will help plant growth faster. using both top  soil  and  organic  compost. </vt:lpstr>
      <vt:lpstr>Planting Soil Types</vt:lpstr>
      <vt:lpstr>Minnesota Science Standards</vt:lpstr>
      <vt:lpstr>    Lesson Planning- A</vt:lpstr>
      <vt:lpstr>Science Learning Groups</vt:lpstr>
      <vt:lpstr>Science Learning Groups</vt:lpstr>
      <vt:lpstr>Lesson Planning Time B</vt:lpstr>
      <vt:lpstr>Objectives</vt:lpstr>
      <vt:lpstr>Snapshot of growing process as of March 24, 2010</vt:lpstr>
      <vt:lpstr>Lesson Objectives</vt:lpstr>
      <vt:lpstr>Website Learning Experiences Which integrates science and literacy</vt:lpstr>
      <vt:lpstr>Website Worksheets</vt:lpstr>
      <vt:lpstr>Ways to compost</vt:lpstr>
      <vt:lpstr>Science Classroom Rubric</vt:lpstr>
      <vt:lpstr>Guiding questions to use with the lesson.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Endeavor Science Lesson 2010</dc:title>
  <dc:creator>einstein</dc:creator>
  <cp:lastModifiedBy>einstein</cp:lastModifiedBy>
  <cp:revision>333</cp:revision>
  <dcterms:created xsi:type="dcterms:W3CDTF">2010-03-22T02:04:34Z</dcterms:created>
  <dcterms:modified xsi:type="dcterms:W3CDTF">2010-04-06T00:34:11Z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TC300025501033</vt:lpwstr>
  </property>
</Properties>
</file>