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81" r:id="rId5"/>
    <p:sldId id="282" r:id="rId6"/>
    <p:sldId id="285" r:id="rId7"/>
    <p:sldId id="264" r:id="rId8"/>
    <p:sldId id="286" r:id="rId9"/>
    <p:sldId id="265" r:id="rId10"/>
    <p:sldId id="271" r:id="rId11"/>
    <p:sldId id="287" r:id="rId12"/>
    <p:sldId id="289" r:id="rId13"/>
    <p:sldId id="290" r:id="rId14"/>
    <p:sldId id="275" r:id="rId15"/>
    <p:sldId id="288"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167621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2826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351267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262876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146826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422553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251436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228502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12885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140435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15EEB-9A97-413E-A3E2-2C044707B088}"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EA226-618E-4243-858B-E0F18E72D15A}" type="slidenum">
              <a:rPr lang="en-US" smtClean="0"/>
              <a:t>‹#›</a:t>
            </a:fld>
            <a:endParaRPr lang="en-US" dirty="0"/>
          </a:p>
        </p:txBody>
      </p:sp>
    </p:spTree>
    <p:extLst>
      <p:ext uri="{BB962C8B-B14F-4D97-AF65-F5344CB8AC3E}">
        <p14:creationId xmlns:p14="http://schemas.microsoft.com/office/powerpoint/2010/main" val="110240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15EEB-9A97-413E-A3E2-2C044707B088}" type="datetimeFigureOut">
              <a:rPr lang="en-US" smtClean="0"/>
              <a:t>10/17/2011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A226-618E-4243-858B-E0F18E72D15A}" type="slidenum">
              <a:rPr lang="en-US" smtClean="0"/>
              <a:t>‹#›</a:t>
            </a:fld>
            <a:endParaRPr lang="en-US" dirty="0"/>
          </a:p>
        </p:txBody>
      </p:sp>
    </p:spTree>
    <p:extLst>
      <p:ext uri="{BB962C8B-B14F-4D97-AF65-F5344CB8AC3E}">
        <p14:creationId xmlns:p14="http://schemas.microsoft.com/office/powerpoint/2010/main" val="40348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grc.nasa.gov/WWW/RT/2003/6000/6728doherty.html" TargetMode="External"/><Relationship Id="rId2" Type="http://schemas.openxmlformats.org/officeDocument/2006/relationships/hyperlink" Target="http://www.nasa.gov/mission_pages/station/research/experiments/EXPPCS.html" TargetMode="External"/><Relationship Id="rId1" Type="http://schemas.openxmlformats.org/officeDocument/2006/relationships/slideLayout" Target="../slideLayouts/slideLayout2.xml"/><Relationship Id="rId4" Type="http://schemas.openxmlformats.org/officeDocument/2006/relationships/hyperlink" Target="http://courses.washington.edu/overney/Colloids%20and%20Emulsion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Lucida Handwriting" pitchFamily="66" charset="0"/>
              </a:rPr>
              <a:t>Lucy Goes Zero G </a:t>
            </a:r>
            <a:br>
              <a:rPr lang="en-US" b="1" dirty="0" smtClean="0">
                <a:latin typeface="Lucida Handwriting" pitchFamily="66" charset="0"/>
              </a:rPr>
            </a:br>
            <a:r>
              <a:rPr lang="en-US" sz="3200" b="1" dirty="0" smtClean="0">
                <a:latin typeface="Lucida Handwriting" pitchFamily="66" charset="0"/>
              </a:rPr>
              <a:t>June 23</a:t>
            </a:r>
            <a:r>
              <a:rPr lang="en-US" sz="3200" b="1" baseline="30000" dirty="0" smtClean="0">
                <a:latin typeface="Lucida Handwriting" pitchFamily="66" charset="0"/>
              </a:rPr>
              <a:t>rd</a:t>
            </a:r>
            <a:r>
              <a:rPr lang="en-US" sz="3200" b="1" dirty="0" smtClean="0">
                <a:latin typeface="Lucida Handwriting" pitchFamily="66" charset="0"/>
              </a:rPr>
              <a:t> –July 3</a:t>
            </a:r>
            <a:r>
              <a:rPr lang="en-US" sz="3200" b="1" baseline="30000" dirty="0" smtClean="0">
                <a:latin typeface="Lucida Handwriting" pitchFamily="66" charset="0"/>
              </a:rPr>
              <a:t>rd</a:t>
            </a:r>
            <a:r>
              <a:rPr lang="en-US" sz="3200" b="1" dirty="0" smtClean="0">
                <a:latin typeface="Lucida Handwriting" pitchFamily="66" charset="0"/>
              </a:rPr>
              <a:t>, 2011</a:t>
            </a:r>
            <a:endParaRPr lang="en-US" b="1" dirty="0">
              <a:latin typeface="Lucida Handwriting" pitchFamily="66"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1600200"/>
            <a:ext cx="7848599" cy="4952999"/>
          </a:xfrm>
          <a:effectLst>
            <a:glow rad="228600">
              <a:schemeClr val="accent3">
                <a:satMod val="175000"/>
                <a:alpha val="40000"/>
              </a:schemeClr>
            </a:glow>
            <a:softEdge rad="63500"/>
          </a:effectLst>
        </p:spPr>
      </p:pic>
      <p:pic>
        <p:nvPicPr>
          <p:cNvPr id="3" name="I_Love_Luc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227618"/>
            <a:ext cx="609600" cy="609600"/>
          </a:xfrm>
          <a:prstGeom prst="rect">
            <a:avLst/>
          </a:prstGeom>
        </p:spPr>
      </p:pic>
    </p:spTree>
    <p:extLst>
      <p:ext uri="{BB962C8B-B14F-4D97-AF65-F5344CB8AC3E}">
        <p14:creationId xmlns:p14="http://schemas.microsoft.com/office/powerpoint/2010/main" val="867612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1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3009283"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21827" y="667561"/>
            <a:ext cx="4038600" cy="2685239"/>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736" y="3352800"/>
            <a:ext cx="5105400" cy="3268493"/>
          </a:xfrm>
          <a:prstGeom prst="rect">
            <a:avLst/>
          </a:prstGeom>
        </p:spPr>
      </p:pic>
      <p:sp>
        <p:nvSpPr>
          <p:cNvPr id="10" name="TextBox 9"/>
          <p:cNvSpPr txBox="1"/>
          <p:nvPr/>
        </p:nvSpPr>
        <p:spPr>
          <a:xfrm>
            <a:off x="76200" y="533400"/>
            <a:ext cx="5471944" cy="1077218"/>
          </a:xfrm>
          <a:prstGeom prst="rect">
            <a:avLst/>
          </a:prstGeom>
          <a:noFill/>
        </p:spPr>
        <p:txBody>
          <a:bodyPr wrap="square" rtlCol="0">
            <a:spAutoFit/>
          </a:bodyPr>
          <a:lstStyle/>
          <a:p>
            <a:r>
              <a:rPr lang="en-US" sz="3200" dirty="0" smtClean="0">
                <a:latin typeface="Lucida Handwriting" pitchFamily="66" charset="0"/>
              </a:rPr>
              <a:t>Ready for the flight</a:t>
            </a:r>
          </a:p>
          <a:p>
            <a:endParaRPr lang="en-US" sz="3200" dirty="0">
              <a:latin typeface="Lucida Handwriting" pitchFamily="66" charset="0"/>
            </a:endParaRPr>
          </a:p>
        </p:txBody>
      </p:sp>
    </p:spTree>
    <p:extLst>
      <p:ext uri="{BB962C8B-B14F-4D97-AF65-F5344CB8AC3E}">
        <p14:creationId xmlns:p14="http://schemas.microsoft.com/office/powerpoint/2010/main" val="147444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Flight Data:</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419600" cy="28956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0"/>
            <a:ext cx="5486400" cy="4114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95600"/>
            <a:ext cx="9144000" cy="4114800"/>
          </a:xfrm>
          <a:prstGeom prst="rect">
            <a:avLst/>
          </a:prstGeom>
        </p:spPr>
      </p:pic>
    </p:spTree>
    <p:extLst>
      <p:ext uri="{BB962C8B-B14F-4D97-AF65-F5344CB8AC3E}">
        <p14:creationId xmlns:p14="http://schemas.microsoft.com/office/powerpoint/2010/main" val="310316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Purpose Revisited:</a:t>
            </a:r>
            <a:endParaRPr lang="en-US" dirty="0"/>
          </a:p>
        </p:txBody>
      </p:sp>
      <p:sp>
        <p:nvSpPr>
          <p:cNvPr id="3" name="Content Placeholder 2"/>
          <p:cNvSpPr>
            <a:spLocks noGrp="1"/>
          </p:cNvSpPr>
          <p:nvPr>
            <p:ph idx="1"/>
          </p:nvPr>
        </p:nvSpPr>
        <p:spPr>
          <a:xfrm>
            <a:off x="457200" y="990600"/>
            <a:ext cx="8229600" cy="5135563"/>
          </a:xfrm>
        </p:spPr>
        <p:txBody>
          <a:bodyPr>
            <a:normAutofit fontScale="25000" lnSpcReduction="20000"/>
          </a:bodyPr>
          <a:lstStyle/>
          <a:p>
            <a:r>
              <a:rPr lang="en-US" dirty="0"/>
              <a:t> </a:t>
            </a:r>
            <a:r>
              <a:rPr lang="en-US" sz="8000" dirty="0"/>
              <a:t>The purpose of the project is to analyze how 4 different types of colloids will react in micro and heavy gravity situations.  The students chose 4 different types of Great Stuff.  The students ran the controls in the lab by setting up the experiment in the 1G environment.  5 tests were performed with each type of colloid.  The bottles were stabilized horizontally.  One student timed and another sprayed the colloid into the center of the bottle.  Each can comes with a thin spray nozzle allowing the students to spray directly into the center of the bottle.  The students sprayed the foam from the can for exactly 3 seconds and observed the results.  No lids are necessary due to the consistency of the colloidal foam.  The students repeated the experiment 5 times and continued to chart the results from each bottle.  This was done for each of the 4 types.  Once the colloidal foam was dry, the students were able to cut the clear bottles in order to analyze and measure the air pockets inside the colloid.  Each of the different types of colloidal foam had a different internal "bubble pattern".  Based on the research the class has done, they expect to see far different results in the expansion of the different colloids, as well as in the internal structure.  The internal structure analysis will be done by the students this summer in the lab unless time allows for us to "dissect" the foam while in Houston.  This project is a spin off from some of the work being done at JPL as can be seen in the bibliography.</a:t>
            </a:r>
          </a:p>
          <a:p>
            <a:endParaRPr lang="en-US" dirty="0"/>
          </a:p>
        </p:txBody>
      </p:sp>
    </p:spTree>
    <p:extLst>
      <p:ext uri="{BB962C8B-B14F-4D97-AF65-F5344CB8AC3E}">
        <p14:creationId xmlns:p14="http://schemas.microsoft.com/office/powerpoint/2010/main" val="217623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57200" y="838200"/>
            <a:ext cx="8229600" cy="5287963"/>
          </a:xfrm>
        </p:spPr>
        <p:txBody>
          <a:bodyPr>
            <a:noAutofit/>
          </a:bodyPr>
          <a:lstStyle/>
          <a:p>
            <a:r>
              <a:rPr lang="en-US" sz="2400" dirty="0" smtClean="0"/>
              <a:t>After analyzing the bottles after the flight, the students found that the inner structure of the cell size for all the colloids tested was less than half the size as those originally tested in the </a:t>
            </a:r>
            <a:r>
              <a:rPr lang="en-US" sz="2400" dirty="0" smtClean="0"/>
              <a:t>lab.  They also discovered that the foam seemed to crystallize within the bottles creating these hard amber like “rocks” (as they described them).  </a:t>
            </a:r>
            <a:r>
              <a:rPr lang="en-US" sz="2400" dirty="0" smtClean="0"/>
              <a:t>Given this data,  unfortunately, these particular colloids would not be ideal in the construction of a lunar base.  </a:t>
            </a:r>
            <a:endParaRPr lang="en-US" sz="2400" dirty="0" smtClean="0"/>
          </a:p>
          <a:p>
            <a:r>
              <a:rPr lang="en-US" sz="2400" dirty="0" smtClean="0"/>
              <a:t>The students  feel the discrepancy in the data is due to the 34 parabolic arcs and the constant change from microgravity to heavy gravity compressing the colloid foam before it had time to cure.</a:t>
            </a:r>
          </a:p>
          <a:p>
            <a:r>
              <a:rPr lang="en-US" sz="2400" dirty="0" smtClean="0"/>
              <a:t>Ideally, the foams should be tested utilizing a long term microgravity flight (ISS testing as an example) in order to truly assess the effectiveness of the colloids  as a basis for building materials for a lunar/space base.</a:t>
            </a:r>
            <a:endParaRPr lang="en-US" sz="2400" dirty="0"/>
          </a:p>
        </p:txBody>
      </p:sp>
    </p:spTree>
    <p:extLst>
      <p:ext uri="{BB962C8B-B14F-4D97-AF65-F5344CB8AC3E}">
        <p14:creationId xmlns:p14="http://schemas.microsoft.com/office/powerpoint/2010/main" val="350545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itchFamily="66" charset="0"/>
              </a:rPr>
              <a:t>Special Moment and Special Thanks..</a:t>
            </a:r>
            <a:endParaRPr lang="en-US" dirty="0">
              <a:latin typeface="Lucida Handwriting" pitchFamily="66"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524000"/>
            <a:ext cx="4038600" cy="26852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524000"/>
            <a:ext cx="4038600" cy="2685239"/>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114800"/>
            <a:ext cx="4724400" cy="2582693"/>
          </a:xfrm>
          <a:prstGeom prst="rect">
            <a:avLst/>
          </a:prstGeom>
        </p:spPr>
      </p:pic>
    </p:spTree>
    <p:extLst>
      <p:ext uri="{BB962C8B-B14F-4D97-AF65-F5344CB8AC3E}">
        <p14:creationId xmlns:p14="http://schemas.microsoft.com/office/powerpoint/2010/main" val="344890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lstStyle/>
          <a:p>
            <a:r>
              <a:rPr lang="en-US" dirty="0" smtClean="0"/>
              <a:t>Bibliography</a:t>
            </a:r>
            <a:endParaRPr lang="en-US" dirty="0"/>
          </a:p>
        </p:txBody>
      </p:sp>
      <p:sp>
        <p:nvSpPr>
          <p:cNvPr id="6" name="Content Placeholder 5"/>
          <p:cNvSpPr>
            <a:spLocks noGrp="1"/>
          </p:cNvSpPr>
          <p:nvPr>
            <p:ph idx="1"/>
          </p:nvPr>
        </p:nvSpPr>
        <p:spPr>
          <a:xfrm>
            <a:off x="457200" y="838200"/>
            <a:ext cx="8229600" cy="5715000"/>
          </a:xfrm>
        </p:spPr>
        <p:txBody>
          <a:bodyPr>
            <a:normAutofit fontScale="40000" lnSpcReduction="20000"/>
          </a:bodyPr>
          <a:lstStyle/>
          <a:p>
            <a:r>
              <a:rPr lang="en-US" sz="4000" b="1" u="sng" dirty="0"/>
              <a:t>Bibliography/Literature Search</a:t>
            </a:r>
            <a:endParaRPr lang="en-US" sz="4000" dirty="0"/>
          </a:p>
          <a:p>
            <a:r>
              <a:rPr lang="en-US" sz="4000" b="1" dirty="0"/>
              <a:t> </a:t>
            </a:r>
            <a:endParaRPr lang="en-US" sz="4000" dirty="0"/>
          </a:p>
          <a:p>
            <a:r>
              <a:rPr lang="en-US" sz="4000" b="1" u="sng" dirty="0"/>
              <a:t>Primary Literature Search and Research  Dr. </a:t>
            </a:r>
            <a:r>
              <a:rPr lang="en-US" sz="4000" b="1" u="sng" dirty="0"/>
              <a:t>DavidA</a:t>
            </a:r>
            <a:r>
              <a:rPr lang="en-US" sz="4000" b="1" u="sng" dirty="0"/>
              <a:t> </a:t>
            </a:r>
            <a:r>
              <a:rPr lang="en-US" sz="4000" b="1" u="sng" dirty="0"/>
              <a:t>Weitz</a:t>
            </a:r>
            <a:r>
              <a:rPr lang="en-US" sz="4000" b="1" u="sng" dirty="0"/>
              <a:t>, Harvard University:</a:t>
            </a:r>
            <a:endParaRPr lang="en-US" sz="4000" dirty="0"/>
          </a:p>
          <a:p>
            <a:r>
              <a:rPr lang="en-US" sz="4000" b="1" dirty="0"/>
              <a:t> </a:t>
            </a:r>
            <a:endParaRPr lang="en-US" sz="4000" dirty="0"/>
          </a:p>
          <a:p>
            <a:r>
              <a:rPr lang="en-US" sz="4000" dirty="0"/>
              <a:t>•"Universal gelation of particles with short-ranged attraction," Peter J. Lu, </a:t>
            </a:r>
            <a:r>
              <a:rPr lang="en-US" sz="4000" dirty="0"/>
              <a:t>Emanuela</a:t>
            </a:r>
            <a:r>
              <a:rPr lang="en-US" sz="4000" dirty="0"/>
              <a:t> </a:t>
            </a:r>
            <a:r>
              <a:rPr lang="en-US" sz="4000" dirty="0"/>
              <a:t>Zaccarelli</a:t>
            </a:r>
            <a:r>
              <a:rPr lang="en-US" sz="4000" dirty="0"/>
              <a:t>, Fabio </a:t>
            </a:r>
            <a:r>
              <a:rPr lang="en-US" sz="4000" dirty="0"/>
              <a:t>Ciulla</a:t>
            </a:r>
            <a:r>
              <a:rPr lang="en-US" sz="4000" dirty="0"/>
              <a:t>, Andrew, B. Schofield, Francesco </a:t>
            </a:r>
            <a:r>
              <a:rPr lang="en-US" sz="4000" dirty="0"/>
              <a:t>Sciortino</a:t>
            </a:r>
            <a:r>
              <a:rPr lang="en-US" sz="4000" dirty="0"/>
              <a:t>, and David A. </a:t>
            </a:r>
            <a:r>
              <a:rPr lang="en-US" sz="4000" dirty="0"/>
              <a:t>Weitz</a:t>
            </a:r>
            <a:r>
              <a:rPr lang="en-US" sz="4000" dirty="0"/>
              <a:t>, Nature, 453, 499-504 (2008).</a:t>
            </a:r>
          </a:p>
          <a:p>
            <a:r>
              <a:rPr lang="en-US" sz="4000" dirty="0"/>
              <a:t> </a:t>
            </a:r>
          </a:p>
          <a:p>
            <a:r>
              <a:rPr lang="en-US" sz="4000" dirty="0"/>
              <a:t>•"Designer emulsions using microfluidics," </a:t>
            </a:r>
            <a:r>
              <a:rPr lang="en-US" sz="4000" dirty="0"/>
              <a:t>Rhutesh</a:t>
            </a:r>
            <a:r>
              <a:rPr lang="en-US" sz="4000" dirty="0"/>
              <a:t> K. Shah, Ho Cheung Shum, Amy C. </a:t>
            </a:r>
            <a:r>
              <a:rPr lang="en-US" sz="4000" dirty="0"/>
              <a:t>Rowat</a:t>
            </a:r>
            <a:r>
              <a:rPr lang="en-US" sz="4000" dirty="0"/>
              <a:t>, </a:t>
            </a:r>
            <a:r>
              <a:rPr lang="en-US" sz="4000" dirty="0"/>
              <a:t>Daeyeon</a:t>
            </a:r>
            <a:r>
              <a:rPr lang="en-US" sz="4000" dirty="0"/>
              <a:t> Lee, Jeremy J. </a:t>
            </a:r>
            <a:r>
              <a:rPr lang="en-US" sz="4000" dirty="0"/>
              <a:t>Agresti</a:t>
            </a:r>
            <a:r>
              <a:rPr lang="en-US" sz="4000" dirty="0"/>
              <a:t>, Andrew S. </a:t>
            </a:r>
            <a:r>
              <a:rPr lang="en-US" sz="4000" dirty="0"/>
              <a:t>Utada</a:t>
            </a:r>
            <a:r>
              <a:rPr lang="en-US" sz="4000" dirty="0"/>
              <a:t>, Liang-Yin Chu, Jin-</a:t>
            </a:r>
            <a:r>
              <a:rPr lang="en-US" sz="4000" dirty="0"/>
              <a:t>Woong</a:t>
            </a:r>
            <a:r>
              <a:rPr lang="en-US" sz="4000" dirty="0"/>
              <a:t> Kim, Alberto Fernandez-Nieves, Carlos J. Martinez, and David A. </a:t>
            </a:r>
            <a:r>
              <a:rPr lang="en-US" sz="4000" dirty="0"/>
              <a:t>Weitz</a:t>
            </a:r>
            <a:r>
              <a:rPr lang="en-US" sz="4000" dirty="0"/>
              <a:t>, Materials Today 11 18-27 (2008).</a:t>
            </a:r>
          </a:p>
          <a:p>
            <a:r>
              <a:rPr lang="en-US" sz="4000" dirty="0"/>
              <a:t> </a:t>
            </a:r>
          </a:p>
          <a:p>
            <a:r>
              <a:rPr lang="en-US" sz="4000" dirty="0"/>
              <a:t>•"Structural Rearrangements that Govern Flow in Colloidal Glasses," Peter </a:t>
            </a:r>
            <a:r>
              <a:rPr lang="en-US" sz="4000" dirty="0"/>
              <a:t>Schall</a:t>
            </a:r>
            <a:r>
              <a:rPr lang="en-US" sz="4000" dirty="0"/>
              <a:t>, David A. </a:t>
            </a:r>
            <a:r>
              <a:rPr lang="en-US" sz="4000" dirty="0"/>
              <a:t>Weitz</a:t>
            </a:r>
            <a:r>
              <a:rPr lang="en-US" sz="4000" dirty="0"/>
              <a:t> and </a:t>
            </a:r>
            <a:r>
              <a:rPr lang="en-US" sz="4000" dirty="0"/>
              <a:t>Frans</a:t>
            </a:r>
            <a:r>
              <a:rPr lang="en-US" sz="4000" dirty="0"/>
              <a:t> </a:t>
            </a:r>
            <a:r>
              <a:rPr lang="en-US" sz="4000" dirty="0"/>
              <a:t>Spaepen</a:t>
            </a:r>
            <a:r>
              <a:rPr lang="en-US" sz="4000" dirty="0"/>
              <a:t>, Science, 318, 1895 (2007).</a:t>
            </a:r>
          </a:p>
          <a:p>
            <a:r>
              <a:rPr lang="en-US" sz="4000" dirty="0"/>
              <a:t> </a:t>
            </a:r>
          </a:p>
          <a:p>
            <a:r>
              <a:rPr lang="en-US" sz="4000" dirty="0"/>
              <a:t>•"Dripping, Jetting, Drops, and Wetting: The Magic of Microfluidics," </a:t>
            </a:r>
            <a:r>
              <a:rPr lang="en-US" sz="4000" dirty="0"/>
              <a:t>A.S.Utada</a:t>
            </a:r>
            <a:r>
              <a:rPr lang="en-US" sz="4000" dirty="0"/>
              <a:t>, L.-</a:t>
            </a:r>
            <a:r>
              <a:rPr lang="en-US" sz="4000" dirty="0"/>
              <a:t>Y.Chu</a:t>
            </a:r>
            <a:r>
              <a:rPr lang="en-US" sz="4000" dirty="0"/>
              <a:t>, A. Fernandez-Nieves, D.R. Link, </a:t>
            </a:r>
            <a:r>
              <a:rPr lang="en-US" sz="4000" dirty="0"/>
              <a:t>C.Holtze</a:t>
            </a:r>
            <a:r>
              <a:rPr lang="en-US" sz="4000" dirty="0"/>
              <a:t>, and </a:t>
            </a:r>
            <a:r>
              <a:rPr lang="en-US" sz="4000" dirty="0"/>
              <a:t>D.A.Weitz</a:t>
            </a:r>
            <a:r>
              <a:rPr lang="en-US" sz="4000" dirty="0"/>
              <a:t>, MRS Bulletin, 32, 704 (2007).</a:t>
            </a:r>
          </a:p>
          <a:p>
            <a:r>
              <a:rPr lang="en-US" sz="4000" dirty="0"/>
              <a:t> </a:t>
            </a:r>
            <a:endParaRPr lang="en-US" sz="4000" dirty="0">
              <a:solidFill>
                <a:srgbClr val="FF0000"/>
              </a:solidFill>
            </a:endParaRPr>
          </a:p>
          <a:p>
            <a:r>
              <a:rPr lang="en-US" sz="4000" u="sng" dirty="0">
                <a:solidFill>
                  <a:srgbClr val="FF0000"/>
                </a:solidFill>
                <a:hlinkClick r:id="rId2"/>
              </a:rPr>
              <a:t>http://www.nasa.gov/mission_pages/station/research/experiments/EXPPCS.html</a:t>
            </a:r>
            <a:r>
              <a:rPr lang="en-US" sz="4000" dirty="0">
                <a:solidFill>
                  <a:srgbClr val="FF0000"/>
                </a:solidFill>
              </a:rPr>
              <a:t>  </a:t>
            </a:r>
          </a:p>
          <a:p>
            <a:r>
              <a:rPr lang="en-US" sz="4000" dirty="0">
                <a:solidFill>
                  <a:srgbClr val="FF0000"/>
                </a:solidFill>
              </a:rPr>
              <a:t> </a:t>
            </a:r>
          </a:p>
          <a:p>
            <a:r>
              <a:rPr lang="en-US" sz="4000" u="sng" dirty="0">
                <a:solidFill>
                  <a:srgbClr val="FF0000"/>
                </a:solidFill>
                <a:hlinkClick r:id="rId3"/>
              </a:rPr>
              <a:t>http://www.grc.nasa.gov/WWW/RT/2003/6000/6728doherty.html</a:t>
            </a:r>
            <a:endParaRPr lang="en-US" sz="4000" dirty="0">
              <a:solidFill>
                <a:srgbClr val="FF0000"/>
              </a:solidFill>
            </a:endParaRPr>
          </a:p>
          <a:p>
            <a:r>
              <a:rPr lang="en-US" sz="4000" dirty="0">
                <a:solidFill>
                  <a:srgbClr val="FF0000"/>
                </a:solidFill>
              </a:rPr>
              <a:t> </a:t>
            </a:r>
          </a:p>
          <a:p>
            <a:r>
              <a:rPr lang="en-US" sz="4000" u="sng" dirty="0">
                <a:solidFill>
                  <a:srgbClr val="FF0000"/>
                </a:solidFill>
                <a:hlinkClick r:id="rId4"/>
              </a:rPr>
              <a:t>http://courses.washington.edu/overney/Colloids%20and%20Emulsions.pdf</a:t>
            </a:r>
            <a:endParaRPr lang="en-US" sz="4000" dirty="0">
              <a:solidFill>
                <a:srgbClr val="FF0000"/>
              </a:solidFill>
            </a:endParaRPr>
          </a:p>
          <a:p>
            <a:r>
              <a:rPr lang="en-US" dirty="0"/>
              <a:t> </a:t>
            </a:r>
          </a:p>
          <a:p>
            <a:endParaRPr lang="en-US" dirty="0"/>
          </a:p>
        </p:txBody>
      </p:sp>
    </p:spTree>
    <p:extLst>
      <p:ext uri="{BB962C8B-B14F-4D97-AF65-F5344CB8AC3E}">
        <p14:creationId xmlns:p14="http://schemas.microsoft.com/office/powerpoint/2010/main" val="27605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r>
              <a:rPr lang="en-US" sz="3200" dirty="0" smtClean="0">
                <a:latin typeface="Lucida Handwriting" pitchFamily="66" charset="0"/>
              </a:rPr>
              <a:t>Thank you for the time of our lives..</a:t>
            </a:r>
            <a:br>
              <a:rPr lang="en-US" sz="3200" dirty="0" smtClean="0">
                <a:latin typeface="Lucida Handwriting" pitchFamily="66" charset="0"/>
              </a:rPr>
            </a:br>
            <a:r>
              <a:rPr lang="en-US" sz="3200" dirty="0">
                <a:latin typeface="Lucida Handwriting" pitchFamily="66" charset="0"/>
              </a:rPr>
              <a:t/>
            </a:r>
            <a:br>
              <a:rPr lang="en-US" sz="3200" dirty="0">
                <a:latin typeface="Lucida Handwriting" pitchFamily="66" charset="0"/>
              </a:rPr>
            </a:br>
            <a:r>
              <a:rPr lang="en-US" sz="3100" dirty="0" smtClean="0">
                <a:latin typeface="Lucida Handwriting" pitchFamily="66" charset="0"/>
              </a:rPr>
              <a:t>Reduced Gravity Office</a:t>
            </a:r>
            <a:br>
              <a:rPr lang="en-US" sz="3100" dirty="0" smtClean="0">
                <a:latin typeface="Lucida Handwriting" pitchFamily="66" charset="0"/>
              </a:rPr>
            </a:br>
            <a:r>
              <a:rPr lang="en-US" sz="3100" dirty="0" smtClean="0">
                <a:latin typeface="Lucida Handwriting" pitchFamily="66" charset="0"/>
              </a:rPr>
              <a:t>NASA</a:t>
            </a:r>
            <a:br>
              <a:rPr lang="en-US" sz="3100" dirty="0" smtClean="0">
                <a:latin typeface="Lucida Handwriting" pitchFamily="66" charset="0"/>
              </a:rPr>
            </a:br>
            <a:r>
              <a:rPr lang="en-US" sz="3100" dirty="0" smtClean="0">
                <a:latin typeface="Lucida Handwriting" pitchFamily="66" charset="0"/>
              </a:rPr>
              <a:t>Johnson Space Center</a:t>
            </a:r>
            <a:br>
              <a:rPr lang="en-US" sz="3100" dirty="0" smtClean="0">
                <a:latin typeface="Lucida Handwriting" pitchFamily="66" charset="0"/>
              </a:rPr>
            </a:br>
            <a:r>
              <a:rPr lang="en-US" sz="3100" dirty="0" smtClean="0">
                <a:latin typeface="Lucida Handwriting" pitchFamily="66" charset="0"/>
              </a:rPr>
              <a:t>Zero G Crew (Love </a:t>
            </a:r>
            <a:r>
              <a:rPr lang="en-US" sz="3100" dirty="0" smtClean="0">
                <a:latin typeface="Lucida Handwriting" pitchFamily="66" charset="0"/>
              </a:rPr>
              <a:t>Ya</a:t>
            </a:r>
            <a:r>
              <a:rPr lang="en-US" sz="3100" dirty="0" smtClean="0">
                <a:latin typeface="Lucida Handwriting" pitchFamily="66" charset="0"/>
              </a:rPr>
              <a:t>, Tim)</a:t>
            </a:r>
            <a:br>
              <a:rPr lang="en-US" sz="3100" dirty="0" smtClean="0">
                <a:latin typeface="Lucida Handwriting" pitchFamily="66" charset="0"/>
              </a:rPr>
            </a:br>
            <a:r>
              <a:rPr lang="en-US" sz="3100" dirty="0" smtClean="0">
                <a:latin typeface="Lucida Handwriting" pitchFamily="66" charset="0"/>
              </a:rPr>
              <a:t>Sara Malloy</a:t>
            </a:r>
            <a:br>
              <a:rPr lang="en-US" sz="3100" dirty="0" smtClean="0">
                <a:latin typeface="Lucida Handwriting" pitchFamily="66" charset="0"/>
              </a:rPr>
            </a:br>
            <a:r>
              <a:rPr lang="en-US" sz="3100" dirty="0" smtClean="0">
                <a:latin typeface="Lucida Handwriting" pitchFamily="66" charset="0"/>
              </a:rPr>
              <a:t>Becky Kamas</a:t>
            </a:r>
            <a:br>
              <a:rPr lang="en-US" sz="3100" dirty="0" smtClean="0">
                <a:latin typeface="Lucida Handwriting" pitchFamily="66" charset="0"/>
              </a:rPr>
            </a:br>
            <a:r>
              <a:rPr lang="en-US" sz="3100" dirty="0" smtClean="0">
                <a:latin typeface="Lucida Handwriting" pitchFamily="66" charset="0"/>
              </a:rPr>
              <a:t>Dom Del </a:t>
            </a:r>
            <a:r>
              <a:rPr lang="en-US" sz="3100" dirty="0" smtClean="0">
                <a:latin typeface="Lucida Handwriting" pitchFamily="66" charset="0"/>
              </a:rPr>
              <a:t>Rosso</a:t>
            </a:r>
            <a:r>
              <a:rPr lang="en-US" sz="3100" dirty="0" smtClean="0">
                <a:latin typeface="Lucida Handwriting" pitchFamily="66" charset="0"/>
              </a:rPr>
              <a:t/>
            </a:r>
            <a:br>
              <a:rPr lang="en-US" sz="3100" dirty="0" smtClean="0">
                <a:latin typeface="Lucida Handwriting" pitchFamily="66" charset="0"/>
              </a:rPr>
            </a:br>
            <a:r>
              <a:rPr lang="en-US" sz="3100" dirty="0" smtClean="0">
                <a:latin typeface="Lucida Handwriting" pitchFamily="66" charset="0"/>
              </a:rPr>
              <a:t>Doug </a:t>
            </a:r>
            <a:r>
              <a:rPr lang="en-US" sz="3100" dirty="0" smtClean="0">
                <a:latin typeface="Lucida Handwriting" pitchFamily="66" charset="0"/>
              </a:rPr>
              <a:t>Goforth</a:t>
            </a:r>
            <a:r>
              <a:rPr lang="en-US" sz="3100" dirty="0" smtClean="0">
                <a:latin typeface="Lucida Handwriting" pitchFamily="66" charset="0"/>
              </a:rPr>
              <a:t/>
            </a:r>
            <a:br>
              <a:rPr lang="en-US" sz="3100" dirty="0" smtClean="0">
                <a:latin typeface="Lucida Handwriting" pitchFamily="66" charset="0"/>
              </a:rPr>
            </a:br>
            <a:r>
              <a:rPr lang="en-US" sz="3100" dirty="0" smtClean="0">
                <a:latin typeface="Lucida Handwriting" pitchFamily="66" charset="0"/>
              </a:rPr>
              <a:t>Rachel Kraft</a:t>
            </a:r>
            <a:br>
              <a:rPr lang="en-US" sz="3100" dirty="0" smtClean="0">
                <a:latin typeface="Lucida Handwriting" pitchFamily="66" charset="0"/>
              </a:rPr>
            </a:br>
            <a:r>
              <a:rPr lang="en-US" sz="3100" dirty="0" smtClean="0">
                <a:latin typeface="Lucida Handwriting" pitchFamily="66" charset="0"/>
              </a:rPr>
              <a:t>Terry Lee</a:t>
            </a:r>
            <a:br>
              <a:rPr lang="en-US" sz="3100" dirty="0" smtClean="0">
                <a:latin typeface="Lucida Handwriting" pitchFamily="66" charset="0"/>
              </a:rPr>
            </a:br>
            <a:r>
              <a:rPr lang="en-US" sz="3100" dirty="0" smtClean="0">
                <a:latin typeface="Lucida Handwriting" pitchFamily="66" charset="0"/>
              </a:rPr>
              <a:t>Robert Trevino</a:t>
            </a:r>
            <a:br>
              <a:rPr lang="en-US" sz="3100" dirty="0" smtClean="0">
                <a:latin typeface="Lucida Handwriting" pitchFamily="66" charset="0"/>
              </a:rPr>
            </a:br>
            <a:r>
              <a:rPr lang="en-US" sz="3100" dirty="0" smtClean="0">
                <a:latin typeface="Lucida Handwriting" pitchFamily="66" charset="0"/>
              </a:rPr>
              <a:t/>
            </a:r>
            <a:br>
              <a:rPr lang="en-US" sz="3100" dirty="0" smtClean="0">
                <a:latin typeface="Lucida Handwriting" pitchFamily="66" charset="0"/>
              </a:rPr>
            </a:br>
            <a:r>
              <a:rPr lang="en-US" sz="3100" dirty="0" smtClean="0">
                <a:latin typeface="Lucida Handwriting" pitchFamily="66" charset="0"/>
              </a:rPr>
              <a:t>and the entire team that made our dreams a reality</a:t>
            </a:r>
            <a:endParaRPr lang="en-US" sz="3100" dirty="0">
              <a:latin typeface="Lucida Handwriting" pitchFamily="66" charset="0"/>
            </a:endParaRPr>
          </a:p>
        </p:txBody>
      </p:sp>
    </p:spTree>
    <p:extLst>
      <p:ext uri="{BB962C8B-B14F-4D97-AF65-F5344CB8AC3E}">
        <p14:creationId xmlns:p14="http://schemas.microsoft.com/office/powerpoint/2010/main" val="851827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5162"/>
          </a:xfrm>
        </p:spPr>
        <p:txBody>
          <a:bodyPr>
            <a:normAutofit fontScale="90000"/>
          </a:bodyPr>
          <a:lstStyle/>
          <a:p>
            <a:r>
              <a:rPr lang="en-US" dirty="0" smtClean="0">
                <a:latin typeface="Lucida Handwriting" pitchFamily="66" charset="0"/>
              </a:rPr>
              <a:t>We will never forget you…</a:t>
            </a:r>
            <a:br>
              <a:rPr lang="en-US" dirty="0" smtClean="0">
                <a:latin typeface="Lucida Handwriting" pitchFamily="66" charset="0"/>
              </a:rPr>
            </a:br>
            <a:r>
              <a:rPr lang="en-US" sz="3200" dirty="0" smtClean="0">
                <a:latin typeface="Lucida Handwriting" pitchFamily="66" charset="0"/>
              </a:rPr>
              <a:t>Love, Ricky (George), Lucy (Lori), Little Ricky (Ana), Ethel (Joyce) and Fred (Ernie)</a:t>
            </a:r>
            <a:endParaRPr lang="en-US" dirty="0">
              <a:latin typeface="Lucida Handwriting" pitchFamily="66" charset="0"/>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400" y="2286000"/>
            <a:ext cx="7848600" cy="4191000"/>
          </a:xfrm>
        </p:spPr>
      </p:pic>
      <p:pic>
        <p:nvPicPr>
          <p:cNvPr id="2" name="I_Love_Luc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8711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itchFamily="66" charset="0"/>
              </a:rPr>
              <a:t>Starring…</a:t>
            </a:r>
            <a:endParaRPr lang="en-US" dirty="0">
              <a:latin typeface="Lucida Handwriting"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19200"/>
            <a:ext cx="6807048" cy="4525963"/>
          </a:xfrm>
          <a:effectLst>
            <a:softEdge rad="63500"/>
          </a:effectLst>
        </p:spPr>
      </p:pic>
      <p:sp>
        <p:nvSpPr>
          <p:cNvPr id="6" name="TextBox 5"/>
          <p:cNvSpPr txBox="1"/>
          <p:nvPr/>
        </p:nvSpPr>
        <p:spPr>
          <a:xfrm>
            <a:off x="-6188" y="6019800"/>
            <a:ext cx="9188733" cy="923330"/>
          </a:xfrm>
          <a:prstGeom prst="rect">
            <a:avLst/>
          </a:prstGeom>
          <a:noFill/>
        </p:spPr>
        <p:txBody>
          <a:bodyPr wrap="none" rtlCol="0">
            <a:spAutoFit/>
          </a:bodyPr>
          <a:lstStyle/>
          <a:p>
            <a:pPr algn="ctr"/>
            <a:r>
              <a:rPr lang="en-US" dirty="0" smtClean="0">
                <a:latin typeface="Lucida Handwriting" pitchFamily="66" charset="0"/>
              </a:rPr>
              <a:t>George </a:t>
            </a:r>
            <a:r>
              <a:rPr lang="en-US" dirty="0" smtClean="0">
                <a:latin typeface="Lucida Handwriting" pitchFamily="66" charset="0"/>
              </a:rPr>
              <a:t>Bartuska</a:t>
            </a:r>
            <a:r>
              <a:rPr lang="en-US" dirty="0" smtClean="0">
                <a:latin typeface="Lucida Handwriting" pitchFamily="66" charset="0"/>
              </a:rPr>
              <a:t>, Lori </a:t>
            </a:r>
            <a:r>
              <a:rPr lang="en-US" dirty="0" smtClean="0">
                <a:latin typeface="Lucida Handwriting" pitchFamily="66" charset="0"/>
              </a:rPr>
              <a:t>Bradner</a:t>
            </a:r>
            <a:r>
              <a:rPr lang="en-US" dirty="0" smtClean="0">
                <a:latin typeface="Lucida Handwriting" pitchFamily="66" charset="0"/>
              </a:rPr>
              <a:t>, Joyce Sanborn, Ana </a:t>
            </a:r>
            <a:r>
              <a:rPr lang="en-US" dirty="0" smtClean="0">
                <a:latin typeface="Lucida Handwriting" pitchFamily="66" charset="0"/>
              </a:rPr>
              <a:t>Cecchin</a:t>
            </a:r>
            <a:endParaRPr lang="en-US" dirty="0" smtClean="0">
              <a:latin typeface="Lucida Handwriting" pitchFamily="66" charset="0"/>
            </a:endParaRPr>
          </a:p>
          <a:p>
            <a:pPr algn="ctr"/>
            <a:r>
              <a:rPr lang="en-US" dirty="0" smtClean="0">
                <a:latin typeface="Lucida Handwriting" pitchFamily="66" charset="0"/>
              </a:rPr>
              <a:t>And Ernie Sanborn from the CENTRAL FLORIDA AEROSPACEACADEMY </a:t>
            </a:r>
            <a:br>
              <a:rPr lang="en-US" dirty="0" smtClean="0">
                <a:latin typeface="Lucida Handwriting" pitchFamily="66" charset="0"/>
              </a:rPr>
            </a:br>
            <a:r>
              <a:rPr lang="en-US" dirty="0" smtClean="0">
                <a:latin typeface="Lucida Handwriting" pitchFamily="66" charset="0"/>
              </a:rPr>
              <a:t>OF KATHLEEN HIGH SCHOOL, FLORIDA AIR MUSEUM and HARVARD</a:t>
            </a:r>
            <a:endParaRPr lang="en-US" dirty="0">
              <a:latin typeface="Lucida Handwriting" pitchFamily="66" charset="0"/>
            </a:endParaRPr>
          </a:p>
        </p:txBody>
      </p:sp>
    </p:spTree>
    <p:extLst>
      <p:ext uri="{BB962C8B-B14F-4D97-AF65-F5344CB8AC3E}">
        <p14:creationId xmlns:p14="http://schemas.microsoft.com/office/powerpoint/2010/main" val="975051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And…the students from CFAA</a:t>
            </a:r>
            <a:br>
              <a:rPr lang="en-US" dirty="0" smtClean="0"/>
            </a:br>
            <a:r>
              <a:rPr lang="en-US" dirty="0" smtClean="0"/>
              <a:t>(The real stars of the show)</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Tree>
    <p:extLst>
      <p:ext uri="{BB962C8B-B14F-4D97-AF65-F5344CB8AC3E}">
        <p14:creationId xmlns:p14="http://schemas.microsoft.com/office/powerpoint/2010/main" val="399247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continuation with the research already done with colloidal polymer mixtures on the Russian Space Station Mir, the STS 95 and the current research being conducted on the ISS, the students </a:t>
            </a:r>
            <a:r>
              <a:rPr lang="en-US" dirty="0" smtClean="0"/>
              <a:t>desired </a:t>
            </a:r>
            <a:r>
              <a:rPr lang="en-US" dirty="0"/>
              <a:t>to study the reaction of common colloidal polymer mixtures in the micro gravity and high gravity environment offered by parabolic flight. The experiment addresses the concepts of the physics of colloids in spaces, states of matter, and fluid dynamics.</a:t>
            </a:r>
          </a:p>
        </p:txBody>
      </p:sp>
    </p:spTree>
    <p:extLst>
      <p:ext uri="{BB962C8B-B14F-4D97-AF65-F5344CB8AC3E}">
        <p14:creationId xmlns:p14="http://schemas.microsoft.com/office/powerpoint/2010/main" val="104731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Hypothesis: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polyurethane polymer colloidal when sprayed in a microgravity environment will maintain a uniform spherical shape in the Plexiglas container due to the microgravity environment and equal pressure exerted on the colloid suspension on all sides given the free fall nature of the parabolic flight.  The high gravity 2G portion of the flight will force the suspension to one side of the container allowing it to adhere to the Plexiglas glove box given that the polymer is still in the semi liquid state and has not yet begun to harden in the time between the micro gravity and high gravity portion of the flight.  Although the polymer colloidal can be used as insulation and to fill gaps in a “normal gravity” environment, this same suspension will not spread to fill gaps or insulate the box due to the lack of gravitational pull.  The students believe that all 5 polymer colloids will react the same under the conditions in micro gravity and high gravity despite the chemical and dispersion differences.</a:t>
            </a:r>
          </a:p>
        </p:txBody>
      </p:sp>
    </p:spTree>
    <p:extLst>
      <p:ext uri="{BB962C8B-B14F-4D97-AF65-F5344CB8AC3E}">
        <p14:creationId xmlns:p14="http://schemas.microsoft.com/office/powerpoint/2010/main" val="342222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Equipment:</a:t>
            </a:r>
            <a:endParaRPr lang="en-US" dirty="0"/>
          </a:p>
        </p:txBody>
      </p:sp>
      <p:sp>
        <p:nvSpPr>
          <p:cNvPr id="6" name="Content Placeholder 5"/>
          <p:cNvSpPr>
            <a:spLocks noGrp="1"/>
          </p:cNvSpPr>
          <p:nvPr>
            <p:ph idx="1"/>
          </p:nvPr>
        </p:nvSpPr>
        <p:spPr>
          <a:xfrm>
            <a:off x="457200" y="838200"/>
            <a:ext cx="8229600" cy="5791200"/>
          </a:xfrm>
        </p:spPr>
        <p:txBody>
          <a:bodyPr>
            <a:normAutofit fontScale="25000" lnSpcReduction="20000"/>
          </a:bodyPr>
          <a:lstStyle/>
          <a:p>
            <a:r>
              <a:rPr lang="en-US" sz="7200" b="1" u="sng" dirty="0"/>
              <a:t>Equipment Description</a:t>
            </a:r>
            <a:endParaRPr lang="en-US" sz="7200" dirty="0"/>
          </a:p>
          <a:p>
            <a:r>
              <a:rPr lang="en-US" sz="7200" dirty="0"/>
              <a:t>50 clear plastic 2 liter bottles with lids labeled A, B, C, D, </a:t>
            </a:r>
          </a:p>
          <a:p>
            <a:r>
              <a:rPr lang="en-US" sz="7200" dirty="0"/>
              <a:t>Lids may be configured with small vent/valve straws if laboratory controls show unexpected increase of pressure inside the bottles.</a:t>
            </a:r>
          </a:p>
          <a:p>
            <a:r>
              <a:rPr lang="en-US" sz="7200" dirty="0"/>
              <a:t>8 containers of Dow Chemical Great Stuff polyurethane sealant.</a:t>
            </a:r>
          </a:p>
          <a:p>
            <a:r>
              <a:rPr lang="en-US" sz="7200" dirty="0"/>
              <a:t>(2 of each of the following:  Big Gap, Fire Block, Gaps &amp; Cracks, Windows &amp; Walls)  </a:t>
            </a:r>
            <a:r>
              <a:rPr lang="en-US" sz="7200" i="1" dirty="0"/>
              <a:t>Class 2-controlled storage per MSDS temperatures no greater than 120F due to contents under pressure</a:t>
            </a:r>
            <a:endParaRPr lang="en-US" sz="7200" dirty="0"/>
          </a:p>
          <a:p>
            <a:r>
              <a:rPr lang="en-US" sz="7200" dirty="0"/>
              <a:t> </a:t>
            </a:r>
          </a:p>
          <a:p>
            <a:r>
              <a:rPr lang="en-US" sz="7200" dirty="0"/>
              <a:t>Graph paper to cover backs of 2 liter bottles for quantitative measure</a:t>
            </a:r>
          </a:p>
          <a:p>
            <a:r>
              <a:rPr lang="en-US" sz="7200" dirty="0"/>
              <a:t> </a:t>
            </a:r>
          </a:p>
          <a:p>
            <a:r>
              <a:rPr lang="en-US" sz="7200" dirty="0"/>
              <a:t>Metric rulers for measuring</a:t>
            </a:r>
          </a:p>
          <a:p>
            <a:r>
              <a:rPr lang="en-US" sz="7200" dirty="0"/>
              <a:t> </a:t>
            </a:r>
          </a:p>
          <a:p>
            <a:r>
              <a:rPr lang="en-US" sz="7200" dirty="0"/>
              <a:t>Markers or grease pencils to note expansion on outside of bottle</a:t>
            </a:r>
          </a:p>
          <a:p>
            <a:r>
              <a:rPr lang="en-US" sz="7200" dirty="0"/>
              <a:t> </a:t>
            </a:r>
          </a:p>
          <a:p>
            <a:r>
              <a:rPr lang="en-US" sz="7200" dirty="0"/>
              <a:t>Stop watch to calculate time of spray, expansion, curing and adhesion</a:t>
            </a:r>
          </a:p>
          <a:p>
            <a:r>
              <a:rPr lang="en-US" sz="7200" dirty="0"/>
              <a:t> </a:t>
            </a:r>
          </a:p>
          <a:p>
            <a:r>
              <a:rPr lang="en-US" sz="7200" dirty="0"/>
              <a:t>5 single video/flip cameras for continual filming during flight</a:t>
            </a:r>
          </a:p>
          <a:p>
            <a:r>
              <a:rPr lang="en-US" sz="7200" dirty="0"/>
              <a:t> </a:t>
            </a:r>
          </a:p>
          <a:p>
            <a:r>
              <a:rPr lang="en-US" sz="7200" dirty="0"/>
              <a:t>Mounting bracket to hold 5 liter bottles, separate camera for each bottle and spray can container holder next to corresponding bottle</a:t>
            </a:r>
          </a:p>
          <a:p>
            <a:r>
              <a:rPr lang="en-US" sz="7200" i="1" dirty="0"/>
              <a:t>Class 3-no special requirements</a:t>
            </a:r>
            <a:endParaRPr lang="en-US" sz="7200" dirty="0"/>
          </a:p>
          <a:p>
            <a:endParaRPr lang="en-US" dirty="0"/>
          </a:p>
        </p:txBody>
      </p:sp>
    </p:spTree>
    <p:extLst>
      <p:ext uri="{BB962C8B-B14F-4D97-AF65-F5344CB8AC3E}">
        <p14:creationId xmlns:p14="http://schemas.microsoft.com/office/powerpoint/2010/main" val="409437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Lucida Handwriting" pitchFamily="66" charset="0"/>
              </a:rPr>
              <a:t>Locked and Loaded</a:t>
            </a:r>
            <a:endParaRPr lang="en-US" dirty="0">
              <a:latin typeface="Lucida Handwriting" pitchFamily="66"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Tree>
    <p:extLst>
      <p:ext uri="{BB962C8B-B14F-4D97-AF65-F5344CB8AC3E}">
        <p14:creationId xmlns:p14="http://schemas.microsoft.com/office/powerpoint/2010/main" val="1640371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55373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latin typeface="Lucida Handwriting" pitchFamily="66" charset="0"/>
              </a:rPr>
              <a:t>The first flight for the CFAA-A-Team </a:t>
            </a:r>
            <a:br>
              <a:rPr lang="en-US" dirty="0" smtClean="0">
                <a:latin typeface="Lucida Handwriting" pitchFamily="66" charset="0"/>
              </a:rPr>
            </a:br>
            <a:r>
              <a:rPr lang="en-US" dirty="0" smtClean="0">
                <a:latin typeface="Lucida Handwriting" pitchFamily="66" charset="0"/>
              </a:rPr>
              <a:t> </a:t>
            </a:r>
            <a:r>
              <a:rPr lang="en-US" sz="3600" dirty="0" smtClean="0">
                <a:latin typeface="Lucida Handwriting" pitchFamily="66" charset="0"/>
              </a:rPr>
              <a:t>June 28, 2011</a:t>
            </a:r>
            <a:endParaRPr lang="en-US" dirty="0">
              <a:latin typeface="Lucida Handwriting"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2133600"/>
            <a:ext cx="6807048" cy="4525963"/>
          </a:xfrm>
        </p:spPr>
      </p:pic>
    </p:spTree>
    <p:extLst>
      <p:ext uri="{BB962C8B-B14F-4D97-AF65-F5344CB8AC3E}">
        <p14:creationId xmlns:p14="http://schemas.microsoft.com/office/powerpoint/2010/main" val="173251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609</Words>
  <Application>Microsoft Office PowerPoint</Application>
  <PresentationFormat>On-screen Show (4:3)</PresentationFormat>
  <Paragraphs>61</Paragraphs>
  <Slides>17</Slides>
  <Notes>0</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Lucy Goes Zero G  June 23rd –July 3rd, 2011</vt:lpstr>
      <vt:lpstr>Starring…</vt:lpstr>
      <vt:lpstr>And…the students from CFAA (The real stars of the show)</vt:lpstr>
      <vt:lpstr>The experiment:</vt:lpstr>
      <vt:lpstr>The Hypothesis:</vt:lpstr>
      <vt:lpstr>Equipment:</vt:lpstr>
      <vt:lpstr>Locked and Loaded</vt:lpstr>
      <vt:lpstr>Initial Data:</vt:lpstr>
      <vt:lpstr>The first flight for the CFAA-A-Team   June 28, 2011</vt:lpstr>
      <vt:lpstr>PowerPoint Presentation</vt:lpstr>
      <vt:lpstr>Flight Data:</vt:lpstr>
      <vt:lpstr>Purpose Revisited:</vt:lpstr>
      <vt:lpstr>Conclusion:</vt:lpstr>
      <vt:lpstr>Special Moment and Special Thanks..</vt:lpstr>
      <vt:lpstr>Bibliography</vt:lpstr>
      <vt:lpstr>Thank you for the time of our lives..  Reduced Gravity Office NASA Johnson Space Center Zero G Crew (Love Ya, Tim) Sara Malloy Becky Kamas Dom Del Rosso Doug Goforth Rachel Kraft Terry Lee Robert Trevino  and the entire team that made our dreams a reality</vt:lpstr>
      <vt:lpstr>We will never forget you… Love, Ricky (George), Lucy (Lori), Little Ricky (Ana), Ethel (Joyce) and Fred (Ernie)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Lucy Goes Zero G  June 23rd –July 3rd, 2011</dc:title>
  <dc:creator>Lori Beth Bradner</dc:creator>
  <cp:lastModifiedBy>Lori Beth Bradner</cp:lastModifiedBy>
  <cp:revision>23</cp:revision>
  <dcterms:created xsi:type="dcterms:W3CDTF">2011-06-30T19:37:07Z</dcterms:created>
  <dcterms:modified xsi:type="dcterms:W3CDTF">2011-10-18T02:14:19Z</dcterms:modified>
</cp:coreProperties>
</file>