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68" r:id="rId2"/>
    <p:sldId id="256" r:id="rId3"/>
    <p:sldId id="265" r:id="rId4"/>
    <p:sldId id="266" r:id="rId5"/>
    <p:sldId id="257" r:id="rId6"/>
    <p:sldId id="258" r:id="rId7"/>
    <p:sldId id="263" r:id="rId8"/>
    <p:sldId id="264" r:id="rId9"/>
    <p:sldId id="259" r:id="rId10"/>
    <p:sldId id="260" r:id="rId11"/>
    <p:sldId id="267" r:id="rId12"/>
    <p:sldId id="261" r:id="rId13"/>
    <p:sldId id="26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84444" autoAdjust="0"/>
  </p:normalViewPr>
  <p:slideViewPr>
    <p:cSldViewPr>
      <p:cViewPr>
        <p:scale>
          <a:sx n="60" d="100"/>
          <a:sy n="60" d="100"/>
        </p:scale>
        <p:origin x="-1116" y="-3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BCD87D-9E55-4CF4-A801-B2560A4950DE}" type="datetimeFigureOut">
              <a:rPr lang="en-US" smtClean="0"/>
              <a:pPr/>
              <a:t>11/30/2010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80B689-166D-450F-8D9C-BFF29BDB882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working on lesson 4 of the Biosphere Unit of study, I had the students create a PowerPoint to evaluate their knowledge of the steps of fossil formation.  The students were required to create a comic strip that illustrates how a fossil is formed.  Students used a variety of programs and technology to create the comic strip.  Paint.net, clip art, Google Images, digital cameras, and scanners are examples of some of the programs and technology that the students used.  This artifact was chosen because students were so motivated to do this activity that they asked to work on this assignment on their own time, not class time.</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Unfortunately</a:t>
            </a:r>
            <a:r>
              <a:rPr lang="en-US" baseline="0" dirty="0" smtClean="0"/>
              <a:t> my students have not begun any units that use real-time scientific data.  </a:t>
            </a:r>
            <a:r>
              <a:rPr lang="en-US" sz="1200" kern="1200" dirty="0" smtClean="0">
                <a:solidFill>
                  <a:schemeClr val="tx1"/>
                </a:solidFill>
                <a:latin typeface="+mn-lt"/>
                <a:ea typeface="+mn-ea"/>
                <a:cs typeface="+mn-cs"/>
              </a:rPr>
              <a:t>At the beginning of the school year I needed to begin lessons on the scientific processes.  </a:t>
            </a:r>
            <a:r>
              <a:rPr lang="en-US" sz="1200" kern="1200" baseline="0" dirty="0" smtClean="0">
                <a:solidFill>
                  <a:schemeClr val="tx1"/>
                </a:solidFill>
                <a:latin typeface="+mn-lt"/>
                <a:ea typeface="+mn-ea"/>
                <a:cs typeface="+mn-cs"/>
              </a:rPr>
              <a:t>Then </a:t>
            </a:r>
            <a:r>
              <a:rPr lang="en-US" baseline="0" dirty="0" smtClean="0"/>
              <a:t>I began teaching </a:t>
            </a:r>
            <a:r>
              <a:rPr lang="en-US" sz="1200" kern="1200" dirty="0" smtClean="0">
                <a:solidFill>
                  <a:schemeClr val="tx1"/>
                </a:solidFill>
                <a:latin typeface="+mn-lt"/>
                <a:ea typeface="+mn-ea"/>
                <a:cs typeface="+mn-cs"/>
              </a:rPr>
              <a:t>Unit 3: Bios</a:t>
            </a:r>
            <a:r>
              <a:rPr lang="en-US" sz="1100" kern="1200" dirty="0" smtClean="0">
                <a:solidFill>
                  <a:schemeClr val="tx1"/>
                </a:solidFill>
                <a:latin typeface="+mn-lt"/>
                <a:ea typeface="+mn-ea"/>
                <a:cs typeface="+mn-cs"/>
              </a:rPr>
              <a:t>phere</a:t>
            </a:r>
            <a:r>
              <a:rPr lang="en-US" sz="1100" kern="1200" baseline="0" dirty="0" smtClean="0">
                <a:solidFill>
                  <a:schemeClr val="tx1"/>
                </a:solidFill>
                <a:latin typeface="+mn-lt"/>
                <a:ea typeface="+mn-ea"/>
                <a:cs typeface="+mn-cs"/>
              </a:rPr>
              <a:t> because it covers the </a:t>
            </a:r>
            <a:r>
              <a:rPr lang="en-US" sz="1200" kern="1200" dirty="0" smtClean="0">
                <a:solidFill>
                  <a:schemeClr val="tx1"/>
                </a:solidFill>
                <a:latin typeface="+mn-lt"/>
                <a:ea typeface="+mn-ea"/>
                <a:cs typeface="+mn-cs"/>
              </a:rPr>
              <a:t>concepts that are to be covered according to my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fifth grade curriculum</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map.</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After teaching this unit, I plan to begin Unit 1: Lithosphere.  The Lithosphere unit replaces my district’s second unit that is titled </a:t>
            </a:r>
            <a:r>
              <a:rPr lang="en-US" sz="1200" i="1" kern="1200" dirty="0" smtClean="0">
                <a:solidFill>
                  <a:schemeClr val="tx1"/>
                </a:solidFill>
                <a:latin typeface="+mn-lt"/>
                <a:ea typeface="+mn-ea"/>
                <a:cs typeface="+mn-cs"/>
              </a:rPr>
              <a:t>The Changing Earth</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During the teaching of this unit there are several real-time scientific data sites that my students will access.  The first site my students will use is the “Weekly Volcano Map.”  Another site that my students will use is the “Weekly Earthquake Map.”</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Lesson 3,</a:t>
            </a:r>
            <a:r>
              <a:rPr lang="en-US" baseline="0" dirty="0" smtClean="0"/>
              <a:t> “DNA &amp; Body Structures,” was taught by me in two different ways.  </a:t>
            </a:r>
            <a:r>
              <a:rPr lang="en-US" dirty="0" smtClean="0"/>
              <a:t>After completing</a:t>
            </a:r>
            <a:r>
              <a:rPr lang="en-US" baseline="0" dirty="0" smtClean="0"/>
              <a:t> the VENN-Diagram for the whale, shark, and human, students chose the two organisms that they felt were the most closely related.  The first time I taught the lesson I had groups of students talk about making a case for the two that they felt were most closely related and then share their case with the class.  The second time I taught the lesson I had the students talk about their ideas and then create a Four Square to plan their case.  (A Four Square is a planning tool that the students are familiar with using when planning a writing piece.)  The students were required to have an introduction to their case, three reasons that the two organisms they chose are more related, a detail to go along with each reason, and a wrap-up to their case.  Students then used a Flip video camera to record their case for which two of the three organisms were most closely related.  The Flip video cameras are a new piece of technology available for the students to use this year.  The students truly enjoyed creating, recording, and sharing their videos with the class.  They found that the technology was easy to use and are looking forward to another opportunity to use it again.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video was selected as an artifact because it shows creativity and organization.  This is another video that three of my students created using the Flip Video Camera to share their case for which two of the three organisms were most closely related.  The students truly enjoyed creating, recording, and sharing their videos with the class.  This group’s case that the whale and the human are more related was correct.  Most groups created a case for two organisms that were not more closely related.  Those students were so proud of their work that they were not extremely disappointed that they were incorrect.    The activity and its purpose did impact them.  The common misconception that this lesson aims to dispel has been dispelled in our science class. </a:t>
            </a:r>
            <a:endParaRPr lang="en-US" dirty="0" smtClean="0"/>
          </a:p>
          <a:p>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preparation for their poster presentations, the students completed research in order to learn more about the different branches of the Tree of Life.  This planning page helped the students gather their information.  It also was used as a checklist to ensure that all of the information for Part B of the student project was included on their posters.  This project aided students with identifying and applying information that was learned in previous lessons.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artifact</a:t>
            </a:r>
            <a:r>
              <a:rPr lang="en-US" baseline="0" dirty="0" smtClean="0"/>
              <a:t> is taken from lesson one of the Introduction Unit,  “Spheres of the Earth.”  Students l</a:t>
            </a:r>
            <a:r>
              <a:rPr lang="en-US" dirty="0" smtClean="0"/>
              <a:t>ooked</a:t>
            </a:r>
            <a:r>
              <a:rPr lang="en-US" baseline="0" dirty="0" smtClean="0"/>
              <a:t> at the Sphere </a:t>
            </a:r>
            <a:r>
              <a:rPr lang="en-US" baseline="0" dirty="0" err="1" smtClean="0"/>
              <a:t>Stereophotographs</a:t>
            </a:r>
            <a:r>
              <a:rPr lang="en-US" baseline="0" dirty="0" smtClean="0"/>
              <a:t> in order to identify the spheres, identify the specific interactions between spheres, and tell how energy is transferred.  Once the students got going on this activity, they were thinking of interactions that I had not thought of.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one of my science classes was reading “Rocks and Fossils” from “Lesson 4-Life in the Past: Fossils,”  a student named Jack shared with the class his connection to an earlier lesson.  He recalled the lesson titled “Spheres of the Earth.”  He described a sphere-sphere interaction between the lithosphere and the biosphere.  “An organism, which is part of the biosphere, dies and is covered with sediment.  The atmosphere is working to cover the organism.  The sediments harden into rock, which is part of the lithosphere, “ recalled Jack.</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common</a:t>
            </a:r>
            <a:r>
              <a:rPr lang="en-US" baseline="0" dirty="0" smtClean="0"/>
              <a:t> misconception that I found to be true among fifth graders is that if something moves, it is alive.  During this lesson, a student addresses her learning concerning this misconception when she answers questions two and three pictured above.  She clearly explains that she understands the seven characteristics for something to be considered alive.  She also explains her ideas for tools to use so that she can test to see if the unusual thing is alive or not.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misconception</a:t>
            </a:r>
            <a:r>
              <a:rPr lang="en-US" baseline="0" dirty="0" smtClean="0"/>
              <a:t> that arose during my teaching was the misconception that fossils are the actual remains of the organism.  This note card that two students completed before beginning the lesson titled “Life in the Past: Fossils,” addresses the misconception in their definition of a fossil and each of their questions concerning fossils.  This artifact was chosen because I too believed that a fossil is the actual remains of the organism.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“When can we put on our 3D glasses?”  </a:t>
            </a:r>
            <a:r>
              <a:rPr lang="en-US" dirty="0" smtClean="0"/>
              <a:t>Students used</a:t>
            </a:r>
            <a:r>
              <a:rPr lang="en-US" baseline="0" dirty="0" smtClean="0"/>
              <a:t> the 3D technology in the 3D Cell Virtual Tour to explore the cell structures and complete the above chart.  Students were very motivated to put on their 3D glasses and locate the information.  They were much more motivated compared to last year when my students read about the cell in a book and wrote down the information on a study guide.  </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accessed the Project 3-D VIEW program</a:t>
            </a:r>
            <a:r>
              <a:rPr lang="en-US" baseline="0" dirty="0" smtClean="0"/>
              <a:t> to view the </a:t>
            </a:r>
            <a:r>
              <a:rPr lang="en-US" i="1" baseline="0" dirty="0" smtClean="0"/>
              <a:t>NASA Biosphere Animation.  </a:t>
            </a:r>
            <a:r>
              <a:rPr lang="en-US" i="0" baseline="0" dirty="0" smtClean="0"/>
              <a:t>Viewing the Earth’s vegetation and chlorophyll, as seen from Space, on our classroom’s 52 inch plasma television screen was not enough.  Students wanted to be able to see it and work with the slider themselves on their own laptops.  This was not a surprise because the </a:t>
            </a:r>
            <a:r>
              <a:rPr lang="en-US" i="1" baseline="0" dirty="0" smtClean="0"/>
              <a:t>NASA Biosphere Animation </a:t>
            </a:r>
            <a:r>
              <a:rPr lang="en-US" i="0" baseline="0" dirty="0" smtClean="0"/>
              <a:t>has so much to view.  Time was allowed for students to discover all the features of this animation.  </a:t>
            </a:r>
            <a:endParaRPr lang="en-US" i="1"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Unfortunately</a:t>
            </a:r>
            <a:r>
              <a:rPr lang="en-US" baseline="0" dirty="0" smtClean="0"/>
              <a:t> my students have not begun any units that use real-time scientific data.  </a:t>
            </a:r>
            <a:r>
              <a:rPr lang="en-US" sz="1200" kern="1200" dirty="0" smtClean="0">
                <a:solidFill>
                  <a:schemeClr val="tx1"/>
                </a:solidFill>
                <a:latin typeface="+mn-lt"/>
                <a:ea typeface="+mn-ea"/>
                <a:cs typeface="+mn-cs"/>
              </a:rPr>
              <a:t>At the beginning of the school year I needed to begin lessons on the scientific processes.  </a:t>
            </a:r>
            <a:r>
              <a:rPr lang="en-US" sz="1200" kern="1200" baseline="0" dirty="0" smtClean="0">
                <a:solidFill>
                  <a:schemeClr val="tx1"/>
                </a:solidFill>
                <a:latin typeface="+mn-lt"/>
                <a:ea typeface="+mn-ea"/>
                <a:cs typeface="+mn-cs"/>
              </a:rPr>
              <a:t>Then </a:t>
            </a:r>
            <a:r>
              <a:rPr lang="en-US" baseline="0" dirty="0" smtClean="0"/>
              <a:t>I began teaching </a:t>
            </a:r>
            <a:r>
              <a:rPr lang="en-US" sz="1200" kern="1200" dirty="0" smtClean="0">
                <a:solidFill>
                  <a:schemeClr val="tx1"/>
                </a:solidFill>
                <a:latin typeface="+mn-lt"/>
                <a:ea typeface="+mn-ea"/>
                <a:cs typeface="+mn-cs"/>
              </a:rPr>
              <a:t>Unit 3: Bios</a:t>
            </a:r>
            <a:r>
              <a:rPr lang="en-US" sz="1100" kern="1200" dirty="0" smtClean="0">
                <a:solidFill>
                  <a:schemeClr val="tx1"/>
                </a:solidFill>
                <a:latin typeface="+mn-lt"/>
                <a:ea typeface="+mn-ea"/>
                <a:cs typeface="+mn-cs"/>
              </a:rPr>
              <a:t>phere</a:t>
            </a:r>
            <a:r>
              <a:rPr lang="en-US" sz="1100" kern="1200" baseline="0" dirty="0" smtClean="0">
                <a:solidFill>
                  <a:schemeClr val="tx1"/>
                </a:solidFill>
                <a:latin typeface="+mn-lt"/>
                <a:ea typeface="+mn-ea"/>
                <a:cs typeface="+mn-cs"/>
              </a:rPr>
              <a:t> because it covers the </a:t>
            </a:r>
            <a:r>
              <a:rPr lang="en-US" sz="1200" kern="1200" dirty="0" smtClean="0">
                <a:solidFill>
                  <a:schemeClr val="tx1"/>
                </a:solidFill>
                <a:latin typeface="+mn-lt"/>
                <a:ea typeface="+mn-ea"/>
                <a:cs typeface="+mn-cs"/>
              </a:rPr>
              <a:t>concepts that are to be covered according to my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fifth grade curriculum</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map.</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After teaching this unit, I plan to begin Unit 1: Lithosphere.  The Lithosphere unit replaces my district’s second unit that is titled </a:t>
            </a:r>
            <a:r>
              <a:rPr lang="en-US" sz="1200" i="1" kern="1200" dirty="0" smtClean="0">
                <a:solidFill>
                  <a:schemeClr val="tx1"/>
                </a:solidFill>
                <a:latin typeface="+mn-lt"/>
                <a:ea typeface="+mn-ea"/>
                <a:cs typeface="+mn-cs"/>
              </a:rPr>
              <a:t>The Changing Earth</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During the teaching of this unit there are several real-time scientific data sites that my students will access.  The first site my students will use is the “Weekly Volcano Map.”  Another site that my students will use is the “Weekly Earthquake Map.”</a:t>
            </a:r>
            <a:endParaRPr lang="en-US" dirty="0"/>
          </a:p>
        </p:txBody>
      </p:sp>
      <p:sp>
        <p:nvSpPr>
          <p:cNvPr id="4" name="Slide Number Placeholder 3"/>
          <p:cNvSpPr>
            <a:spLocks noGrp="1"/>
          </p:cNvSpPr>
          <p:nvPr>
            <p:ph type="sldNum" sz="quarter" idx="10"/>
          </p:nvPr>
        </p:nvSpPr>
        <p:spPr/>
        <p:txBody>
          <a:bodyPr/>
          <a:lstStyle/>
          <a:p>
            <a:fld id="{7080B689-166D-450F-8D9C-BFF29BDB8825}"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B1F0445-4B00-4272-865C-1E410583CA67}" type="datetime1">
              <a:rPr lang="en-US" smtClean="0"/>
              <a:pPr/>
              <a:t>11/30/2010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0EA5319-0EE5-4F30-BA3D-76E2C3E7EBC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626A852-2276-488D-B498-EE299D842788}" type="datetime1">
              <a:rPr lang="en-US" smtClean="0"/>
              <a:pPr/>
              <a:t>11/30/2010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EA5319-0EE5-4F30-BA3D-76E2C3E7EBC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23CE4E8-92FD-48D2-98DF-C5A8EA25812F}" type="datetime1">
              <a:rPr lang="en-US" smtClean="0"/>
              <a:pPr/>
              <a:t>11/30/2010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EA5319-0EE5-4F30-BA3D-76E2C3E7EBC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F87E48-787A-48F6-8EFD-C2E0407B4669}" type="datetime1">
              <a:rPr lang="en-US" smtClean="0"/>
              <a:pPr/>
              <a:t>11/30/2010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EA5319-0EE5-4F30-BA3D-76E2C3E7EBC8}"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EB74F81-4E17-47D8-A946-C96926A98A53}" type="datetime1">
              <a:rPr lang="en-US" smtClean="0"/>
              <a:pPr/>
              <a:t>11/30/2010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EA5319-0EE5-4F30-BA3D-76E2C3E7EBC8}"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470DFC3-4D4A-410F-9232-5B6419883F97}" type="datetime1">
              <a:rPr lang="en-US" smtClean="0"/>
              <a:pPr/>
              <a:t>11/30/2010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0EA5319-0EE5-4F30-BA3D-76E2C3E7EBC8}"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C7DF135-C016-4F5B-9A38-FF58ED8982D1}" type="datetime1">
              <a:rPr lang="en-US" smtClean="0"/>
              <a:pPr/>
              <a:t>11/30/2010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0EA5319-0EE5-4F30-BA3D-76E2C3E7EBC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AE8419E-82AA-48A9-9A6C-22AD6AA1EFB9}" type="datetime1">
              <a:rPr lang="en-US" smtClean="0"/>
              <a:pPr/>
              <a:t>11/30/2010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0EA5319-0EE5-4F30-BA3D-76E2C3E7EBC8}"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36A772B-36BB-4E3B-968A-EDF4C6BAEF28}" type="datetime1">
              <a:rPr lang="en-US" smtClean="0"/>
              <a:pPr/>
              <a:t>11/30/2010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0EA5319-0EE5-4F30-BA3D-76E2C3E7EBC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CB26D64-76C7-45AA-B403-C3C81CA19875}" type="datetime1">
              <a:rPr lang="en-US" smtClean="0"/>
              <a:pPr/>
              <a:t>11/30/2010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0EA5319-0EE5-4F30-BA3D-76E2C3E7EBC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EC92840-2DD2-4B76-A5B6-66405351757F}" type="datetime1">
              <a:rPr lang="en-US" smtClean="0"/>
              <a:pPr/>
              <a:t>11/30/2010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0EA5319-0EE5-4F30-BA3D-76E2C3E7EBC8}"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FAFCAC2-025F-4A07-9E43-44E54C1C9702}" type="datetime1">
              <a:rPr lang="en-US" smtClean="0"/>
              <a:pPr/>
              <a:t>11/30/2010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0EA5319-0EE5-4F30-BA3D-76E2C3E7EBC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file:///C:\Documents%20and%20Settings\ilgensan\Desktop\WMV\Video%204_WMV%20V9.wmv"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file:///C:\Documents%20and%20Settings\ilgensan\Desktop\WMV\video%201%20WMV.wmv"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package" Target="../embeddings/Microsoft_Office_PowerPoint_Presentation1.pptx"/></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1"/>
            <a:ext cx="7772400" cy="2744162"/>
          </a:xfrm>
        </p:spPr>
        <p:txBody>
          <a:bodyPr>
            <a:normAutofit/>
          </a:bodyPr>
          <a:lstStyle/>
          <a:p>
            <a:r>
              <a:rPr lang="en-US" dirty="0" smtClean="0"/>
              <a:t>Project 3-D VIEW </a:t>
            </a:r>
            <a:br>
              <a:rPr lang="en-US" dirty="0" smtClean="0"/>
            </a:br>
            <a:r>
              <a:rPr lang="en-US" dirty="0" smtClean="0"/>
              <a:t>Electronic Portfolio</a:t>
            </a:r>
            <a:br>
              <a:rPr lang="en-US" dirty="0" smtClean="0"/>
            </a:br>
            <a:endParaRPr lang="en-US" dirty="0"/>
          </a:p>
        </p:txBody>
      </p:sp>
      <p:sp>
        <p:nvSpPr>
          <p:cNvPr id="3" name="Subtitle 2"/>
          <p:cNvSpPr>
            <a:spLocks noGrp="1"/>
          </p:cNvSpPr>
          <p:nvPr>
            <p:ph type="subTitle" idx="1"/>
          </p:nvPr>
        </p:nvSpPr>
        <p:spPr>
          <a:xfrm>
            <a:off x="1371600" y="4495800"/>
            <a:ext cx="7772400" cy="1199704"/>
          </a:xfrm>
        </p:spPr>
        <p:txBody>
          <a:bodyPr/>
          <a:lstStyle/>
          <a:p>
            <a:r>
              <a:rPr lang="en-US" dirty="0" smtClean="0"/>
              <a:t>Sandi Ilgenfritz</a:t>
            </a:r>
            <a:endParaRPr lang="en-US" dirty="0"/>
          </a:p>
        </p:txBody>
      </p:sp>
      <p:sp>
        <p:nvSpPr>
          <p:cNvPr id="4" name="Slide Number Placeholder 3"/>
          <p:cNvSpPr>
            <a:spLocks noGrp="1"/>
          </p:cNvSpPr>
          <p:nvPr>
            <p:ph type="sldNum" sz="quarter" idx="12"/>
          </p:nvPr>
        </p:nvSpPr>
        <p:spPr/>
        <p:txBody>
          <a:bodyPr/>
          <a:lstStyle/>
          <a:p>
            <a:fld id="{50EA5319-0EE5-4F30-BA3D-76E2C3E7EBC8}" type="slidenum">
              <a:rPr lang="en-US" smtClean="0"/>
              <a:pPr/>
              <a:t>1</a:t>
            </a:fld>
            <a:endParaRPr lang="en-US"/>
          </a:p>
        </p:txBody>
      </p:sp>
      <p:sp>
        <p:nvSpPr>
          <p:cNvPr id="5" name="TextBox 4"/>
          <p:cNvSpPr txBox="1"/>
          <p:nvPr/>
        </p:nvSpPr>
        <p:spPr>
          <a:xfrm>
            <a:off x="2590800" y="5867400"/>
            <a:ext cx="5715000" cy="584775"/>
          </a:xfrm>
          <a:prstGeom prst="rect">
            <a:avLst/>
          </a:prstGeom>
          <a:noFill/>
        </p:spPr>
        <p:txBody>
          <a:bodyPr wrap="square" rtlCol="0">
            <a:spAutoFit/>
          </a:bodyPr>
          <a:lstStyle/>
          <a:p>
            <a:pPr algn="ctr"/>
            <a:r>
              <a:rPr lang="en-US" sz="1600" dirty="0" smtClean="0"/>
              <a:t>Make sure to view the project out of slide show mode so that the notes are able to be seen.</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EA5319-0EE5-4F30-BA3D-76E2C3E7EBC8}" type="slidenum">
              <a:rPr lang="en-US" smtClean="0"/>
              <a:pPr/>
              <a:t>10</a:t>
            </a:fld>
            <a:endParaRPr lang="en-US"/>
          </a:p>
        </p:txBody>
      </p:sp>
      <p:sp>
        <p:nvSpPr>
          <p:cNvPr id="2" name="Title 1"/>
          <p:cNvSpPr>
            <a:spLocks noGrp="1"/>
          </p:cNvSpPr>
          <p:nvPr>
            <p:ph type="title"/>
          </p:nvPr>
        </p:nvSpPr>
        <p:spPr>
          <a:xfrm>
            <a:off x="457200" y="274638"/>
            <a:ext cx="8229600" cy="944562"/>
          </a:xfrm>
          <a:ln>
            <a:solidFill>
              <a:schemeClr val="bg2">
                <a:lumMod val="50000"/>
              </a:schemeClr>
            </a:solidFill>
          </a:ln>
        </p:spPr>
        <p:txBody>
          <a:bodyPr>
            <a:normAutofit fontScale="90000"/>
          </a:bodyPr>
          <a:lstStyle/>
          <a:p>
            <a:pPr algn="ctr"/>
            <a:r>
              <a:rPr lang="en-US" sz="2400" dirty="0"/>
              <a:t/>
            </a:r>
            <a:br>
              <a:rPr lang="en-US" sz="2400" dirty="0"/>
            </a:br>
            <a:r>
              <a:rPr lang="en-US" sz="1800" dirty="0"/>
              <a:t>Access and utilize real-time scientific data from various sources and apply them to the study of Earth systems. </a:t>
            </a:r>
          </a:p>
        </p:txBody>
      </p:sp>
      <p:grpSp>
        <p:nvGrpSpPr>
          <p:cNvPr id="5" name="Group 4"/>
          <p:cNvGrpSpPr/>
          <p:nvPr/>
        </p:nvGrpSpPr>
        <p:grpSpPr>
          <a:xfrm>
            <a:off x="7391400" y="9906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pic>
        <p:nvPicPr>
          <p:cNvPr id="18434" name="Picture 2" descr="C:\TEMP\Temporary Internet Files\Content.IE5\XRHENHX4\MC900282924[1].wmf"/>
          <p:cNvPicPr>
            <a:picLocks noChangeAspect="1" noChangeArrowheads="1"/>
          </p:cNvPicPr>
          <p:nvPr/>
        </p:nvPicPr>
        <p:blipFill>
          <a:blip r:embed="rId3"/>
          <a:srcRect/>
          <a:stretch>
            <a:fillRect/>
          </a:stretch>
        </p:blipFill>
        <p:spPr bwMode="auto">
          <a:xfrm>
            <a:off x="3664915" y="2721711"/>
            <a:ext cx="1814170" cy="141457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0EA5319-0EE5-4F30-BA3D-76E2C3E7EBC8}" type="slidenum">
              <a:rPr lang="en-US" smtClean="0"/>
              <a:pPr/>
              <a:t>11</a:t>
            </a:fld>
            <a:endParaRPr lang="en-US"/>
          </a:p>
        </p:txBody>
      </p:sp>
      <p:sp>
        <p:nvSpPr>
          <p:cNvPr id="5" name="Title 1"/>
          <p:cNvSpPr>
            <a:spLocks noGrp="1"/>
          </p:cNvSpPr>
          <p:nvPr>
            <p:ph type="title"/>
          </p:nvPr>
        </p:nvSpPr>
        <p:spPr>
          <a:xfrm>
            <a:off x="457200" y="274638"/>
            <a:ext cx="8229600" cy="944562"/>
          </a:xfrm>
          <a:ln>
            <a:solidFill>
              <a:schemeClr val="bg2">
                <a:lumMod val="50000"/>
              </a:schemeClr>
            </a:solidFill>
          </a:ln>
        </p:spPr>
        <p:txBody>
          <a:bodyPr>
            <a:normAutofit fontScale="90000"/>
          </a:bodyPr>
          <a:lstStyle/>
          <a:p>
            <a:pPr algn="ctr"/>
            <a:r>
              <a:rPr lang="en-US" sz="2400" dirty="0"/>
              <a:t/>
            </a:r>
            <a:br>
              <a:rPr lang="en-US" sz="2400" dirty="0"/>
            </a:br>
            <a:r>
              <a:rPr lang="en-US" sz="1800" dirty="0"/>
              <a:t>Access and utilize real-time scientific data from various sources and apply them to the study of Earth systems. </a:t>
            </a:r>
          </a:p>
        </p:txBody>
      </p:sp>
      <p:grpSp>
        <p:nvGrpSpPr>
          <p:cNvPr id="6" name="Group 5"/>
          <p:cNvGrpSpPr/>
          <p:nvPr/>
        </p:nvGrpSpPr>
        <p:grpSpPr>
          <a:xfrm>
            <a:off x="7315200" y="914400"/>
            <a:ext cx="990600" cy="1066800"/>
            <a:chOff x="7315200" y="1981200"/>
            <a:chExt cx="990600" cy="1066800"/>
          </a:xfrm>
        </p:grpSpPr>
        <p:sp>
          <p:nvSpPr>
            <p:cNvPr id="7" name="7-Point Star 6"/>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pic>
        <p:nvPicPr>
          <p:cNvPr id="19458" name="Picture 2" descr="C:\TEMP\Temporary Internet Files\Content.IE5\97Y8EWS5\MC900104976[1].wmf"/>
          <p:cNvPicPr>
            <a:picLocks noChangeAspect="1" noChangeArrowheads="1"/>
          </p:cNvPicPr>
          <p:nvPr/>
        </p:nvPicPr>
        <p:blipFill>
          <a:blip r:embed="rId3"/>
          <a:srcRect/>
          <a:stretch>
            <a:fillRect/>
          </a:stretch>
        </p:blipFill>
        <p:spPr bwMode="auto">
          <a:xfrm>
            <a:off x="3658971" y="2515971"/>
            <a:ext cx="1826057" cy="182605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EA5319-0EE5-4F30-BA3D-76E2C3E7EBC8}" type="slidenum">
              <a:rPr lang="en-US" smtClean="0"/>
              <a:pPr/>
              <a:t>12</a:t>
            </a:fld>
            <a:endParaRPr lang="en-US"/>
          </a:p>
        </p:txBody>
      </p:sp>
      <p:sp>
        <p:nvSpPr>
          <p:cNvPr id="2" name="Title 1"/>
          <p:cNvSpPr>
            <a:spLocks noGrp="1"/>
          </p:cNvSpPr>
          <p:nvPr>
            <p:ph type="title"/>
          </p:nvPr>
        </p:nvSpPr>
        <p:spPr>
          <a:xfrm>
            <a:off x="457200" y="457200"/>
            <a:ext cx="8229600" cy="1143000"/>
          </a:xfrm>
          <a:ln>
            <a:solidFill>
              <a:schemeClr val="bg2">
                <a:lumMod val="50000"/>
              </a:schemeClr>
            </a:solidFill>
          </a:ln>
        </p:spPr>
        <p:txBody>
          <a:bodyPr>
            <a:normAutofit/>
          </a:bodyPr>
          <a:lstStyle/>
          <a:p>
            <a:pPr algn="ctr"/>
            <a:r>
              <a:rPr lang="en-US" sz="1600" dirty="0"/>
              <a:t/>
            </a:r>
            <a:br>
              <a:rPr lang="en-US" sz="1600" dirty="0"/>
            </a:br>
            <a:r>
              <a:rPr lang="en-US" sz="1600" dirty="0"/>
              <a:t>Adopt new and innovative inquiry and technology-based teaching and learning strategies. </a:t>
            </a:r>
            <a:br>
              <a:rPr lang="en-US" sz="1600" dirty="0"/>
            </a:br>
            <a:endParaRPr lang="en-US" sz="1600" dirty="0"/>
          </a:p>
        </p:txBody>
      </p:sp>
      <p:grpSp>
        <p:nvGrpSpPr>
          <p:cNvPr id="5" name="Group 4"/>
          <p:cNvGrpSpPr/>
          <p:nvPr/>
        </p:nvGrpSpPr>
        <p:grpSpPr>
          <a:xfrm>
            <a:off x="7239000" y="12192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pic>
        <p:nvPicPr>
          <p:cNvPr id="8" name="Video 4_WMV V9.wmv">
            <a:hlinkClick r:id="" action="ppaction://media"/>
          </p:cNvPr>
          <p:cNvPicPr>
            <a:picLocks noRot="1" noChangeAspect="1"/>
          </p:cNvPicPr>
          <p:nvPr>
            <a:videoFile r:link="rId1"/>
          </p:nvPr>
        </p:nvPicPr>
        <p:blipFill>
          <a:blip r:embed="rId4"/>
          <a:stretch>
            <a:fillRect/>
          </a:stretch>
        </p:blipFill>
        <p:spPr>
          <a:xfrm>
            <a:off x="3048000" y="2286000"/>
            <a:ext cx="3048000" cy="2286000"/>
          </a:xfrm>
          <a:prstGeom prst="rect">
            <a:avLst/>
          </a:prstGeom>
        </p:spPr>
      </p:pic>
      <p:sp>
        <p:nvSpPr>
          <p:cNvPr id="11" name="TextBox 10"/>
          <p:cNvSpPr txBox="1"/>
          <p:nvPr/>
        </p:nvSpPr>
        <p:spPr>
          <a:xfrm>
            <a:off x="2590800" y="4724400"/>
            <a:ext cx="4038600" cy="369332"/>
          </a:xfrm>
          <a:prstGeom prst="rect">
            <a:avLst/>
          </a:prstGeom>
          <a:noFill/>
        </p:spPr>
        <p:txBody>
          <a:bodyPr wrap="square" rtlCol="0">
            <a:spAutoFit/>
          </a:bodyPr>
          <a:lstStyle/>
          <a:p>
            <a:pPr algn="ctr"/>
            <a:r>
              <a:rPr lang="en-US" dirty="0" smtClean="0"/>
              <a:t>Click on the picture for the video.</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2971800" y="1371600"/>
            <a:ext cx="3295650" cy="3295650"/>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50EA5319-0EE5-4F30-BA3D-76E2C3E7EBC8}" type="slidenum">
              <a:rPr lang="en-US" smtClean="0"/>
              <a:pPr/>
              <a:t>13</a:t>
            </a:fld>
            <a:endParaRPr lang="en-US"/>
          </a:p>
        </p:txBody>
      </p:sp>
      <p:sp>
        <p:nvSpPr>
          <p:cNvPr id="4" name="Title 1"/>
          <p:cNvSpPr>
            <a:spLocks noGrp="1"/>
          </p:cNvSpPr>
          <p:nvPr>
            <p:ph type="title"/>
          </p:nvPr>
        </p:nvSpPr>
        <p:spPr>
          <a:xfrm>
            <a:off x="457200" y="457200"/>
            <a:ext cx="8229600" cy="1143000"/>
          </a:xfrm>
          <a:ln>
            <a:solidFill>
              <a:schemeClr val="bg2">
                <a:lumMod val="50000"/>
              </a:schemeClr>
            </a:solidFill>
          </a:ln>
        </p:spPr>
        <p:txBody>
          <a:bodyPr>
            <a:normAutofit/>
          </a:bodyPr>
          <a:lstStyle/>
          <a:p>
            <a:pPr algn="ctr"/>
            <a:r>
              <a:rPr lang="en-US" sz="1600" dirty="0"/>
              <a:t/>
            </a:r>
            <a:br>
              <a:rPr lang="en-US" sz="1600" dirty="0"/>
            </a:br>
            <a:r>
              <a:rPr lang="en-US" sz="1600" dirty="0"/>
              <a:t>Adopt new and innovative inquiry and technology-based teaching and learning strategies. </a:t>
            </a:r>
            <a:br>
              <a:rPr lang="en-US" sz="1600" dirty="0"/>
            </a:br>
            <a:endParaRPr lang="en-US" sz="1600" dirty="0"/>
          </a:p>
        </p:txBody>
      </p:sp>
      <p:grpSp>
        <p:nvGrpSpPr>
          <p:cNvPr id="5" name="Group 4"/>
          <p:cNvGrpSpPr/>
          <p:nvPr/>
        </p:nvGrpSpPr>
        <p:grpSpPr>
          <a:xfrm>
            <a:off x="7391400" y="11430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sp>
        <p:nvSpPr>
          <p:cNvPr id="8" name="TextBox 7"/>
          <p:cNvSpPr txBox="1"/>
          <p:nvPr/>
        </p:nvSpPr>
        <p:spPr>
          <a:xfrm>
            <a:off x="2286000" y="4800600"/>
            <a:ext cx="4419600" cy="646331"/>
          </a:xfrm>
          <a:prstGeom prst="rect">
            <a:avLst/>
          </a:prstGeom>
          <a:noFill/>
        </p:spPr>
        <p:txBody>
          <a:bodyPr wrap="square" rtlCol="0">
            <a:spAutoFit/>
          </a:bodyPr>
          <a:lstStyle/>
          <a:p>
            <a:pPr algn="ctr"/>
            <a:r>
              <a:rPr lang="en-US" dirty="0" smtClean="0"/>
              <a:t>Click on the picture for the video.</a:t>
            </a:r>
          </a:p>
          <a:p>
            <a:endParaRPr lang="en-US" dirty="0"/>
          </a:p>
        </p:txBody>
      </p:sp>
      <p:pic>
        <p:nvPicPr>
          <p:cNvPr id="9" name="video 1 WMV.wmv">
            <a:hlinkClick r:id="" action="ppaction://media"/>
          </p:cNvPr>
          <p:cNvPicPr>
            <a:picLocks noRot="1" noChangeAspect="1"/>
          </p:cNvPicPr>
          <p:nvPr>
            <a:videoFile r:link="rId1"/>
          </p:nvPr>
        </p:nvPicPr>
        <p:blipFill>
          <a:blip r:embed="rId5"/>
          <a:stretch>
            <a:fillRect/>
          </a:stretch>
        </p:blipFill>
        <p:spPr>
          <a:xfrm>
            <a:off x="3048000" y="2286000"/>
            <a:ext cx="3048000" cy="2286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838199"/>
          </a:xfrm>
          <a:ln>
            <a:solidFill>
              <a:schemeClr val="bg2">
                <a:lumMod val="50000"/>
              </a:schemeClr>
            </a:solidFill>
          </a:ln>
        </p:spPr>
        <p:txBody>
          <a:bodyPr>
            <a:normAutofit fontScale="90000"/>
          </a:bodyPr>
          <a:lstStyle/>
          <a:p>
            <a:pPr algn="ctr"/>
            <a:r>
              <a:rPr lang="en-US" dirty="0"/>
              <a:t/>
            </a:r>
            <a:br>
              <a:rPr lang="en-US" dirty="0"/>
            </a:br>
            <a:r>
              <a:rPr lang="en-US" sz="1800" dirty="0"/>
              <a:t>Demonstrate content knowledge in each of </a:t>
            </a:r>
            <a:r>
              <a:rPr lang="en-US" sz="1800" dirty="0" smtClean="0"/>
              <a:t>Earth’s </a:t>
            </a:r>
            <a:r>
              <a:rPr lang="en-US" sz="1800" dirty="0"/>
              <a:t>spheres through activities, discussions, and presentations. </a:t>
            </a:r>
            <a:br>
              <a:rPr lang="en-US" sz="1800" dirty="0"/>
            </a:br>
            <a:endParaRPr lang="en-US" sz="1800" dirty="0"/>
          </a:p>
        </p:txBody>
      </p:sp>
      <p:sp>
        <p:nvSpPr>
          <p:cNvPr id="5" name="Slide Number Placeholder 4"/>
          <p:cNvSpPr>
            <a:spLocks noGrp="1"/>
          </p:cNvSpPr>
          <p:nvPr>
            <p:ph type="sldNum" sz="quarter" idx="12"/>
          </p:nvPr>
        </p:nvSpPr>
        <p:spPr/>
        <p:txBody>
          <a:bodyPr/>
          <a:lstStyle/>
          <a:p>
            <a:fld id="{50EA5319-0EE5-4F30-BA3D-76E2C3E7EBC8}" type="slidenum">
              <a:rPr lang="en-US" smtClean="0"/>
              <a:pPr/>
              <a:t>2</a:t>
            </a:fld>
            <a:endParaRPr lang="en-US"/>
          </a:p>
        </p:txBody>
      </p:sp>
      <p:graphicFrame>
        <p:nvGraphicFramePr>
          <p:cNvPr id="1026" name="Object 2"/>
          <p:cNvGraphicFramePr>
            <a:graphicFrameLocks noChangeAspect="1"/>
          </p:cNvGraphicFramePr>
          <p:nvPr/>
        </p:nvGraphicFramePr>
        <p:xfrm>
          <a:off x="2362200" y="1828801"/>
          <a:ext cx="4570413" cy="3124200"/>
        </p:xfrm>
        <a:graphic>
          <a:graphicData uri="http://schemas.openxmlformats.org/presentationml/2006/ole">
            <p:oleObj spid="_x0000_s1026" name="Presentation" r:id="rId4" imgW="4160572" imgH="3119712" progId="PowerPoint.Show.12">
              <p:embed/>
            </p:oleObj>
          </a:graphicData>
        </a:graphic>
      </p:graphicFrame>
      <p:grpSp>
        <p:nvGrpSpPr>
          <p:cNvPr id="10" name="Group 9"/>
          <p:cNvGrpSpPr/>
          <p:nvPr/>
        </p:nvGrpSpPr>
        <p:grpSpPr>
          <a:xfrm>
            <a:off x="7239000" y="7620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sp>
        <p:nvSpPr>
          <p:cNvPr id="8" name="TextBox 7"/>
          <p:cNvSpPr txBox="1"/>
          <p:nvPr/>
        </p:nvSpPr>
        <p:spPr>
          <a:xfrm>
            <a:off x="2514600" y="5715000"/>
            <a:ext cx="4343400" cy="646331"/>
          </a:xfrm>
          <a:prstGeom prst="rect">
            <a:avLst/>
          </a:prstGeom>
          <a:noFill/>
        </p:spPr>
        <p:txBody>
          <a:bodyPr wrap="square" rtlCol="0">
            <a:spAutoFit/>
          </a:bodyPr>
          <a:lstStyle/>
          <a:p>
            <a:pPr algn="ctr"/>
            <a:r>
              <a:rPr lang="en-US" dirty="0" smtClean="0"/>
              <a:t>Click on the above picture for the PowerPoint.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0EA5319-0EE5-4F30-BA3D-76E2C3E7EBC8}" type="slidenum">
              <a:rPr lang="en-US" smtClean="0"/>
              <a:pPr/>
              <a:t>3</a:t>
            </a:fld>
            <a:endParaRPr lang="en-US"/>
          </a:p>
        </p:txBody>
      </p:sp>
      <p:sp>
        <p:nvSpPr>
          <p:cNvPr id="5" name="Title 1"/>
          <p:cNvSpPr txBox="1">
            <a:spLocks/>
          </p:cNvSpPr>
          <p:nvPr/>
        </p:nvSpPr>
        <p:spPr>
          <a:xfrm>
            <a:off x="685800" y="228600"/>
            <a:ext cx="7772400" cy="1143000"/>
          </a:xfrm>
          <a:prstGeom prst="rect">
            <a:avLst/>
          </a:prstGeom>
          <a:ln>
            <a:solidFill>
              <a:schemeClr val="bg2">
                <a:lumMod val="50000"/>
              </a:schemeClr>
            </a:solidFill>
          </a:ln>
        </p:spPr>
        <p:txBody>
          <a:bodyPr vert="horz" rtlCol="0" anchor="ctr">
            <a:normAutofit fontScale="97500"/>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r>
            <a:b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Demonstrate content knowledge in each of Earth’s </a:t>
            </a:r>
            <a:r>
              <a:rPr lang="en-US" sz="1600" b="1" dirty="0" smtClean="0">
                <a:solidFill>
                  <a:schemeClr val="tx2"/>
                </a:solidFill>
                <a:effectLst>
                  <a:outerShdw blurRad="31750" dist="25400" dir="5400000" algn="tl" rotWithShape="0">
                    <a:srgbClr val="000000">
                      <a:alpha val="25000"/>
                    </a:srgbClr>
                  </a:outerShdw>
                </a:effectLst>
                <a:latin typeface="+mj-lt"/>
                <a:ea typeface="+mj-ea"/>
                <a:cs typeface="+mj-cs"/>
              </a:rPr>
              <a:t>s</a:t>
            </a:r>
            <a:r>
              <a:rPr kumimoji="0" lang="en-US" sz="1600" b="1" i="0" u="none" strike="noStrike" kern="1200" cap="none" spc="0" normalizeH="0" baseline="0" noProof="0" dirty="0" err="1"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pheres</a:t>
            </a: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through activities, discussions, and presentations. </a:t>
            </a:r>
            <a:b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endParaRPr kumimoji="0" lang="en-US" sz="16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grpSp>
        <p:nvGrpSpPr>
          <p:cNvPr id="8" name="Group 7"/>
          <p:cNvGrpSpPr/>
          <p:nvPr/>
        </p:nvGrpSpPr>
        <p:grpSpPr>
          <a:xfrm>
            <a:off x="7391400" y="914400"/>
            <a:ext cx="990600" cy="1066800"/>
            <a:chOff x="7315200" y="1981200"/>
            <a:chExt cx="990600" cy="1066800"/>
          </a:xfrm>
        </p:grpSpPr>
        <p:sp>
          <p:nvSpPr>
            <p:cNvPr id="9" name="7-Point Star 8"/>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graphicFrame>
        <p:nvGraphicFramePr>
          <p:cNvPr id="16387" name="Object 3"/>
          <p:cNvGraphicFramePr>
            <a:graphicFrameLocks noChangeAspect="1"/>
          </p:cNvGraphicFramePr>
          <p:nvPr/>
        </p:nvGraphicFramePr>
        <p:xfrm>
          <a:off x="4648200" y="2057400"/>
          <a:ext cx="3368675" cy="4495800"/>
        </p:xfrm>
        <a:graphic>
          <a:graphicData uri="http://schemas.openxmlformats.org/presentationml/2006/ole">
            <p:oleObj spid="_x0000_s16387" name="Acrobat Document" r:id="rId4" imgW="6885000" imgH="8910000" progId="AcroExch.Document.7">
              <p:embed/>
            </p:oleObj>
          </a:graphicData>
        </a:graphic>
      </p:graphicFrame>
      <p:graphicFrame>
        <p:nvGraphicFramePr>
          <p:cNvPr id="16388" name="Object 4"/>
          <p:cNvGraphicFramePr>
            <a:graphicFrameLocks noChangeAspect="1"/>
          </p:cNvGraphicFramePr>
          <p:nvPr/>
        </p:nvGraphicFramePr>
        <p:xfrm>
          <a:off x="1143000" y="1600200"/>
          <a:ext cx="3429000" cy="4572000"/>
        </p:xfrm>
        <a:graphic>
          <a:graphicData uri="http://schemas.openxmlformats.org/presentationml/2006/ole">
            <p:oleObj spid="_x0000_s16388" name="Acrobat Document" r:id="rId5" imgW="6885000" imgH="8910000" progId="AcroExch.Document.7">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0EA5319-0EE5-4F30-BA3D-76E2C3E7EBC8}" type="slidenum">
              <a:rPr lang="en-US" smtClean="0"/>
              <a:pPr/>
              <a:t>4</a:t>
            </a:fld>
            <a:endParaRPr lang="en-US"/>
          </a:p>
        </p:txBody>
      </p:sp>
      <p:sp>
        <p:nvSpPr>
          <p:cNvPr id="9" name="Title 1"/>
          <p:cNvSpPr>
            <a:spLocks noGrp="1"/>
          </p:cNvSpPr>
          <p:nvPr>
            <p:ph type="title"/>
          </p:nvPr>
        </p:nvSpPr>
        <p:spPr>
          <a:xfrm>
            <a:off x="457200" y="304800"/>
            <a:ext cx="8229600" cy="944562"/>
          </a:xfrm>
          <a:ln>
            <a:solidFill>
              <a:schemeClr val="bg2">
                <a:lumMod val="50000"/>
              </a:schemeClr>
            </a:solidFill>
          </a:ln>
        </p:spPr>
        <p:txBody>
          <a:bodyPr>
            <a:normAutofit fontScale="90000"/>
          </a:bodyPr>
          <a:lstStyle/>
          <a:p>
            <a:pPr algn="ctr"/>
            <a:r>
              <a:rPr lang="en-US" dirty="0"/>
              <a:t/>
            </a:r>
            <a:br>
              <a:rPr lang="en-US" dirty="0"/>
            </a:br>
            <a:r>
              <a:rPr lang="en-US" sz="1800" dirty="0"/>
              <a:t>Understand the interconnectedness of </a:t>
            </a:r>
            <a:r>
              <a:rPr lang="en-US" sz="1800" dirty="0" smtClean="0"/>
              <a:t>Earth’s </a:t>
            </a:r>
            <a:r>
              <a:rPr lang="en-US" sz="1800" dirty="0"/>
              <a:t>spheres. </a:t>
            </a:r>
            <a:br>
              <a:rPr lang="en-US" sz="1800" dirty="0"/>
            </a:br>
            <a:endParaRPr lang="en-US" sz="1800" dirty="0"/>
          </a:p>
        </p:txBody>
      </p:sp>
      <p:pic>
        <p:nvPicPr>
          <p:cNvPr id="11" name="Picture 10" descr="Spheres of the Earth.jpg"/>
          <p:cNvPicPr>
            <a:picLocks noChangeAspect="1"/>
          </p:cNvPicPr>
          <p:nvPr/>
        </p:nvPicPr>
        <p:blipFill>
          <a:blip r:embed="rId3" cstate="print"/>
          <a:stretch>
            <a:fillRect/>
          </a:stretch>
        </p:blipFill>
        <p:spPr>
          <a:xfrm>
            <a:off x="609600" y="1371600"/>
            <a:ext cx="7543800" cy="4572000"/>
          </a:xfrm>
          <a:prstGeom prst="rect">
            <a:avLst/>
          </a:prstGeom>
        </p:spPr>
      </p:pic>
      <p:grpSp>
        <p:nvGrpSpPr>
          <p:cNvPr id="5" name="Group 4"/>
          <p:cNvGrpSpPr/>
          <p:nvPr/>
        </p:nvGrpSpPr>
        <p:grpSpPr>
          <a:xfrm>
            <a:off x="7315200" y="9144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EA5319-0EE5-4F30-BA3D-76E2C3E7EBC8}" type="slidenum">
              <a:rPr lang="en-US" smtClean="0"/>
              <a:pPr/>
              <a:t>5</a:t>
            </a:fld>
            <a:endParaRPr lang="en-US"/>
          </a:p>
        </p:txBody>
      </p:sp>
      <p:sp>
        <p:nvSpPr>
          <p:cNvPr id="2" name="Title 1"/>
          <p:cNvSpPr>
            <a:spLocks noGrp="1"/>
          </p:cNvSpPr>
          <p:nvPr>
            <p:ph type="title"/>
          </p:nvPr>
        </p:nvSpPr>
        <p:spPr>
          <a:xfrm>
            <a:off x="457200" y="304800"/>
            <a:ext cx="8229600" cy="944562"/>
          </a:xfrm>
          <a:ln>
            <a:solidFill>
              <a:schemeClr val="bg2">
                <a:lumMod val="50000"/>
              </a:schemeClr>
            </a:solidFill>
          </a:ln>
        </p:spPr>
        <p:txBody>
          <a:bodyPr>
            <a:normAutofit fontScale="90000"/>
          </a:bodyPr>
          <a:lstStyle/>
          <a:p>
            <a:pPr algn="ctr"/>
            <a:r>
              <a:rPr lang="en-US" dirty="0"/>
              <a:t/>
            </a:r>
            <a:br>
              <a:rPr lang="en-US" dirty="0"/>
            </a:br>
            <a:r>
              <a:rPr lang="en-US" sz="1800" dirty="0"/>
              <a:t>Understand the interconnectedness of </a:t>
            </a:r>
            <a:r>
              <a:rPr lang="en-US" sz="1800" dirty="0" smtClean="0"/>
              <a:t>Earth’s </a:t>
            </a:r>
            <a:r>
              <a:rPr lang="en-US" sz="1800" dirty="0"/>
              <a:t>spheres. </a:t>
            </a:r>
            <a:br>
              <a:rPr lang="en-US" sz="1800" dirty="0"/>
            </a:br>
            <a:endParaRPr lang="en-US" sz="1800" dirty="0"/>
          </a:p>
        </p:txBody>
      </p:sp>
      <p:grpSp>
        <p:nvGrpSpPr>
          <p:cNvPr id="5" name="Group 4"/>
          <p:cNvGrpSpPr/>
          <p:nvPr/>
        </p:nvGrpSpPr>
        <p:grpSpPr>
          <a:xfrm>
            <a:off x="7239000" y="9144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pic>
        <p:nvPicPr>
          <p:cNvPr id="8" name="Picture 7" descr="DSCN0095.jpg"/>
          <p:cNvPicPr>
            <a:picLocks noChangeAspect="1"/>
          </p:cNvPicPr>
          <p:nvPr/>
        </p:nvPicPr>
        <p:blipFill>
          <a:blip r:embed="rId3" cstate="print"/>
          <a:stretch>
            <a:fillRect/>
          </a:stretch>
        </p:blipFill>
        <p:spPr>
          <a:xfrm rot="5400000">
            <a:off x="1866900" y="1714500"/>
            <a:ext cx="5524500" cy="43815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0EA5319-0EE5-4F30-BA3D-76E2C3E7EBC8}" type="slidenum">
              <a:rPr lang="en-US" smtClean="0"/>
              <a:pPr/>
              <a:t>6</a:t>
            </a:fld>
            <a:endParaRPr lang="en-US"/>
          </a:p>
        </p:txBody>
      </p:sp>
      <p:sp>
        <p:nvSpPr>
          <p:cNvPr id="2" name="Title 1"/>
          <p:cNvSpPr>
            <a:spLocks noGrp="1"/>
          </p:cNvSpPr>
          <p:nvPr>
            <p:ph type="title"/>
          </p:nvPr>
        </p:nvSpPr>
        <p:spPr>
          <a:xfrm>
            <a:off x="457200" y="274639"/>
            <a:ext cx="8229600" cy="1173162"/>
          </a:xfrm>
          <a:ln>
            <a:solidFill>
              <a:schemeClr val="bg2">
                <a:lumMod val="50000"/>
              </a:schemeClr>
            </a:solidFill>
          </a:ln>
        </p:spPr>
        <p:txBody>
          <a:bodyPr>
            <a:normAutofit fontScale="90000"/>
          </a:bodyPr>
          <a:lstStyle/>
          <a:p>
            <a:pPr algn="ctr"/>
            <a:r>
              <a:rPr lang="en-US" dirty="0"/>
              <a:t/>
            </a:r>
            <a:br>
              <a:rPr lang="en-US" dirty="0"/>
            </a:br>
            <a:r>
              <a:rPr lang="en-US" sz="1800" dirty="0"/>
              <a:t>Identify common misconceptions within the content topics with students, and learn to facilitate activities intended to dispel these myths. </a:t>
            </a:r>
            <a:br>
              <a:rPr lang="en-US" sz="1800" dirty="0"/>
            </a:br>
            <a:endParaRPr lang="en-US" sz="1800" dirty="0"/>
          </a:p>
        </p:txBody>
      </p:sp>
      <p:pic>
        <p:nvPicPr>
          <p:cNvPr id="2051" name="Picture 3" descr="C:\Documents and Settings\ilgensan\Desktop\NASA Endeavor Class\3-D Picture folder\DSCN0087.jpg"/>
          <p:cNvPicPr>
            <a:picLocks noChangeAspect="1" noChangeArrowheads="1"/>
          </p:cNvPicPr>
          <p:nvPr/>
        </p:nvPicPr>
        <p:blipFill>
          <a:blip r:embed="rId3" cstate="print"/>
          <a:srcRect/>
          <a:stretch>
            <a:fillRect/>
          </a:stretch>
        </p:blipFill>
        <p:spPr bwMode="auto">
          <a:xfrm>
            <a:off x="762000" y="1752600"/>
            <a:ext cx="1828800" cy="1524000"/>
          </a:xfrm>
          <a:prstGeom prst="rect">
            <a:avLst/>
          </a:prstGeom>
          <a:noFill/>
        </p:spPr>
      </p:pic>
      <p:pic>
        <p:nvPicPr>
          <p:cNvPr id="7" name="Picture 6" descr="Lesson 1 Alive.jpg"/>
          <p:cNvPicPr>
            <a:picLocks noChangeAspect="1"/>
          </p:cNvPicPr>
          <p:nvPr/>
        </p:nvPicPr>
        <p:blipFill>
          <a:blip r:embed="rId4" cstate="print"/>
          <a:stretch>
            <a:fillRect/>
          </a:stretch>
        </p:blipFill>
        <p:spPr>
          <a:xfrm>
            <a:off x="2438400" y="1295400"/>
            <a:ext cx="3962400" cy="5562600"/>
          </a:xfrm>
          <a:prstGeom prst="rect">
            <a:avLst/>
          </a:prstGeom>
        </p:spPr>
      </p:pic>
      <p:grpSp>
        <p:nvGrpSpPr>
          <p:cNvPr id="8" name="Group 7"/>
          <p:cNvGrpSpPr/>
          <p:nvPr/>
        </p:nvGrpSpPr>
        <p:grpSpPr>
          <a:xfrm>
            <a:off x="7467600" y="1143000"/>
            <a:ext cx="990600" cy="1066800"/>
            <a:chOff x="7315200" y="1981200"/>
            <a:chExt cx="990600" cy="1066800"/>
          </a:xfrm>
        </p:grpSpPr>
        <p:sp>
          <p:nvSpPr>
            <p:cNvPr id="9" name="7-Point Star 8"/>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pic>
        <p:nvPicPr>
          <p:cNvPr id="2052" name="Picture 4" descr="C:\Documents and Settings\ilgensan\Desktop\NASA Endeavor Class\3-D Picture folder\DSCN0085.jpg"/>
          <p:cNvPicPr>
            <a:picLocks noChangeAspect="1" noChangeArrowheads="1"/>
          </p:cNvPicPr>
          <p:nvPr/>
        </p:nvPicPr>
        <p:blipFill>
          <a:blip r:embed="rId5" cstate="print"/>
          <a:srcRect/>
          <a:stretch>
            <a:fillRect/>
          </a:stretch>
        </p:blipFill>
        <p:spPr bwMode="auto">
          <a:xfrm>
            <a:off x="6248400" y="2209800"/>
            <a:ext cx="2438400" cy="23622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ssil misconception and two questions about fossils.jpg"/>
          <p:cNvPicPr>
            <a:picLocks noChangeAspect="1"/>
          </p:cNvPicPr>
          <p:nvPr/>
        </p:nvPicPr>
        <p:blipFill>
          <a:blip r:embed="rId3" cstate="print"/>
          <a:stretch>
            <a:fillRect/>
          </a:stretch>
        </p:blipFill>
        <p:spPr>
          <a:xfrm>
            <a:off x="1752600" y="1371600"/>
            <a:ext cx="5516880" cy="3645408"/>
          </a:xfrm>
          <a:prstGeom prst="rect">
            <a:avLst/>
          </a:prstGeom>
        </p:spPr>
      </p:pic>
      <p:sp>
        <p:nvSpPr>
          <p:cNvPr id="3" name="Slide Number Placeholder 2"/>
          <p:cNvSpPr>
            <a:spLocks noGrp="1"/>
          </p:cNvSpPr>
          <p:nvPr>
            <p:ph type="sldNum" sz="quarter" idx="12"/>
          </p:nvPr>
        </p:nvSpPr>
        <p:spPr/>
        <p:txBody>
          <a:bodyPr/>
          <a:lstStyle/>
          <a:p>
            <a:fld id="{50EA5319-0EE5-4F30-BA3D-76E2C3E7EBC8}" type="slidenum">
              <a:rPr lang="en-US" smtClean="0"/>
              <a:pPr/>
              <a:t>7</a:t>
            </a:fld>
            <a:endParaRPr lang="en-US"/>
          </a:p>
        </p:txBody>
      </p:sp>
      <p:grpSp>
        <p:nvGrpSpPr>
          <p:cNvPr id="5" name="Group 4"/>
          <p:cNvGrpSpPr/>
          <p:nvPr/>
        </p:nvGrpSpPr>
        <p:grpSpPr>
          <a:xfrm>
            <a:off x="7391400" y="1143000"/>
            <a:ext cx="990600" cy="1066800"/>
            <a:chOff x="7315200" y="1981200"/>
            <a:chExt cx="990600" cy="1066800"/>
          </a:xfrm>
        </p:grpSpPr>
        <p:sp>
          <p:nvSpPr>
            <p:cNvPr id="6" name="7-Point Star 5"/>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sp>
        <p:nvSpPr>
          <p:cNvPr id="9" name="Title 1"/>
          <p:cNvSpPr>
            <a:spLocks noGrp="1"/>
          </p:cNvSpPr>
          <p:nvPr>
            <p:ph type="title"/>
          </p:nvPr>
        </p:nvSpPr>
        <p:spPr>
          <a:xfrm>
            <a:off x="457200" y="274639"/>
            <a:ext cx="8229600" cy="1173162"/>
          </a:xfrm>
          <a:ln>
            <a:solidFill>
              <a:schemeClr val="bg2">
                <a:lumMod val="50000"/>
              </a:schemeClr>
            </a:solidFill>
          </a:ln>
        </p:spPr>
        <p:txBody>
          <a:bodyPr>
            <a:normAutofit fontScale="90000"/>
          </a:bodyPr>
          <a:lstStyle/>
          <a:p>
            <a:pPr algn="ctr"/>
            <a:r>
              <a:rPr lang="en-US" dirty="0"/>
              <a:t/>
            </a:r>
            <a:br>
              <a:rPr lang="en-US" dirty="0"/>
            </a:br>
            <a:r>
              <a:rPr lang="en-US" sz="1800" dirty="0"/>
              <a:t>Identify common misconceptions within the content topics with students, and learn to facilitate activities intended to dispel these myths. </a:t>
            </a:r>
            <a:br>
              <a:rPr lang="en-US" sz="1800" dirty="0"/>
            </a:br>
            <a:endParaRPr lang="en-US"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sson 2 Cells.jpg"/>
          <p:cNvPicPr>
            <a:picLocks noChangeAspect="1"/>
          </p:cNvPicPr>
          <p:nvPr/>
        </p:nvPicPr>
        <p:blipFill>
          <a:blip r:embed="rId3" cstate="print"/>
          <a:stretch>
            <a:fillRect/>
          </a:stretch>
        </p:blipFill>
        <p:spPr>
          <a:xfrm>
            <a:off x="2057400" y="838200"/>
            <a:ext cx="4343400" cy="6019800"/>
          </a:xfrm>
          <a:prstGeom prst="rect">
            <a:avLst/>
          </a:prstGeom>
        </p:spPr>
      </p:pic>
      <p:sp>
        <p:nvSpPr>
          <p:cNvPr id="3" name="Slide Number Placeholder 2"/>
          <p:cNvSpPr>
            <a:spLocks noGrp="1"/>
          </p:cNvSpPr>
          <p:nvPr>
            <p:ph type="sldNum" sz="quarter" idx="12"/>
          </p:nvPr>
        </p:nvSpPr>
        <p:spPr/>
        <p:txBody>
          <a:bodyPr/>
          <a:lstStyle/>
          <a:p>
            <a:fld id="{50EA5319-0EE5-4F30-BA3D-76E2C3E7EBC8}" type="slidenum">
              <a:rPr lang="en-US" smtClean="0"/>
              <a:pPr/>
              <a:t>8</a:t>
            </a:fld>
            <a:endParaRPr lang="en-US"/>
          </a:p>
        </p:txBody>
      </p:sp>
      <p:sp>
        <p:nvSpPr>
          <p:cNvPr id="5" name="Title 1"/>
          <p:cNvSpPr>
            <a:spLocks noGrp="1"/>
          </p:cNvSpPr>
          <p:nvPr>
            <p:ph type="title"/>
          </p:nvPr>
        </p:nvSpPr>
        <p:spPr>
          <a:xfrm>
            <a:off x="304800" y="152400"/>
            <a:ext cx="8229600" cy="838200"/>
          </a:xfrm>
          <a:ln>
            <a:solidFill>
              <a:schemeClr val="bg2">
                <a:lumMod val="50000"/>
              </a:schemeClr>
            </a:solidFill>
          </a:ln>
        </p:spPr>
        <p:txBody>
          <a:bodyPr>
            <a:normAutofit fontScale="90000"/>
          </a:bodyPr>
          <a:lstStyle/>
          <a:p>
            <a:pPr algn="ctr"/>
            <a:r>
              <a:rPr lang="en-US" dirty="0" smtClean="0"/>
              <a:t/>
            </a:r>
            <a:br>
              <a:rPr lang="en-US" dirty="0" smtClean="0"/>
            </a:br>
            <a:r>
              <a:rPr lang="en-US" sz="1800" dirty="0" smtClean="0"/>
              <a:t>Become familiar with a variety of 3D technologies and instructional tools and be able to implement them in the classroom. </a:t>
            </a:r>
            <a:r>
              <a:rPr lang="en-US" sz="2700" dirty="0" smtClean="0"/>
              <a:t/>
            </a:r>
            <a:br>
              <a:rPr lang="en-US" sz="2700" dirty="0" smtClean="0"/>
            </a:br>
            <a:endParaRPr lang="en-US" sz="2700" dirty="0"/>
          </a:p>
        </p:txBody>
      </p:sp>
      <p:grpSp>
        <p:nvGrpSpPr>
          <p:cNvPr id="6" name="Group 5"/>
          <p:cNvGrpSpPr/>
          <p:nvPr/>
        </p:nvGrpSpPr>
        <p:grpSpPr>
          <a:xfrm>
            <a:off x="7315200" y="762000"/>
            <a:ext cx="990600" cy="1066800"/>
            <a:chOff x="7315200" y="1981200"/>
            <a:chExt cx="990600" cy="1066800"/>
          </a:xfrm>
        </p:grpSpPr>
        <p:sp>
          <p:nvSpPr>
            <p:cNvPr id="7" name="7-Point Star 6"/>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391400" y="2438400"/>
              <a:ext cx="914400" cy="246221"/>
            </a:xfrm>
            <a:prstGeom prst="rect">
              <a:avLst/>
            </a:prstGeom>
            <a:noFill/>
          </p:spPr>
          <p:txBody>
            <a:bodyPr wrap="square" rtlCol="0">
              <a:spAutoFit/>
            </a:bodyPr>
            <a:lstStyle/>
            <a:p>
              <a:pPr algn="ctr"/>
              <a:r>
                <a:rPr lang="en-US" sz="1000" dirty="0" smtClean="0"/>
                <a:t>artifact 2</a:t>
              </a:r>
              <a:endParaRPr lang="en-US" sz="1000" dirty="0"/>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962400"/>
            <a:ext cx="8229600" cy="2163763"/>
          </a:xfrm>
        </p:spPr>
        <p:txBody>
          <a:bodyPr/>
          <a:lstStyle/>
          <a:p>
            <a:pPr>
              <a:buNone/>
            </a:pPr>
            <a:endParaRPr lang="en-US" dirty="0" smtClean="0"/>
          </a:p>
          <a:p>
            <a:pPr>
              <a:buNone/>
            </a:pPr>
            <a:endParaRPr lang="en-US" dirty="0"/>
          </a:p>
        </p:txBody>
      </p:sp>
      <p:sp>
        <p:nvSpPr>
          <p:cNvPr id="6" name="Slide Number Placeholder 5"/>
          <p:cNvSpPr>
            <a:spLocks noGrp="1"/>
          </p:cNvSpPr>
          <p:nvPr>
            <p:ph type="sldNum" sz="quarter" idx="12"/>
          </p:nvPr>
        </p:nvSpPr>
        <p:spPr/>
        <p:txBody>
          <a:bodyPr/>
          <a:lstStyle/>
          <a:p>
            <a:fld id="{50EA5319-0EE5-4F30-BA3D-76E2C3E7EBC8}" type="slidenum">
              <a:rPr lang="en-US" smtClean="0"/>
              <a:pPr/>
              <a:t>9</a:t>
            </a:fld>
            <a:endParaRPr lang="en-US"/>
          </a:p>
        </p:txBody>
      </p:sp>
      <p:sp>
        <p:nvSpPr>
          <p:cNvPr id="2" name="Title 1"/>
          <p:cNvSpPr>
            <a:spLocks noGrp="1"/>
          </p:cNvSpPr>
          <p:nvPr>
            <p:ph type="title"/>
          </p:nvPr>
        </p:nvSpPr>
        <p:spPr>
          <a:xfrm>
            <a:off x="457200" y="274638"/>
            <a:ext cx="8229600" cy="1173162"/>
          </a:xfrm>
          <a:ln>
            <a:solidFill>
              <a:schemeClr val="bg2">
                <a:lumMod val="50000"/>
              </a:schemeClr>
            </a:solidFill>
          </a:ln>
        </p:spPr>
        <p:txBody>
          <a:bodyPr>
            <a:normAutofit fontScale="90000"/>
          </a:bodyPr>
          <a:lstStyle/>
          <a:p>
            <a:pPr algn="ctr"/>
            <a:r>
              <a:rPr lang="en-US" dirty="0"/>
              <a:t/>
            </a:r>
            <a:br>
              <a:rPr lang="en-US" dirty="0"/>
            </a:br>
            <a:r>
              <a:rPr lang="en-US" sz="1800" dirty="0"/>
              <a:t>Become familiar with a variety of 3D technologies and instructional tools and be able to implement them in the classroom. </a:t>
            </a:r>
            <a:r>
              <a:rPr lang="en-US" sz="2700" dirty="0"/>
              <a:t/>
            </a:r>
            <a:br>
              <a:rPr lang="en-US" sz="2700" dirty="0"/>
            </a:br>
            <a:endParaRPr lang="en-US" sz="2700" dirty="0"/>
          </a:p>
        </p:txBody>
      </p:sp>
      <p:pic>
        <p:nvPicPr>
          <p:cNvPr id="1026" name="Picture 2" descr="C:\Documents and Settings\ilgensan\Desktop\NASA Endeavor Class\3-D Picture folder\DSCN0075.jpg"/>
          <p:cNvPicPr>
            <a:picLocks noChangeAspect="1" noChangeArrowheads="1"/>
          </p:cNvPicPr>
          <p:nvPr/>
        </p:nvPicPr>
        <p:blipFill>
          <a:blip r:embed="rId3" cstate="print"/>
          <a:srcRect/>
          <a:stretch>
            <a:fillRect/>
          </a:stretch>
        </p:blipFill>
        <p:spPr bwMode="auto">
          <a:xfrm>
            <a:off x="1143000" y="1600200"/>
            <a:ext cx="2819400" cy="2590800"/>
          </a:xfrm>
          <a:prstGeom prst="rect">
            <a:avLst/>
          </a:prstGeom>
          <a:noFill/>
        </p:spPr>
      </p:pic>
      <p:pic>
        <p:nvPicPr>
          <p:cNvPr id="1027" name="Picture 3" descr="C:\Documents and Settings\ilgensan\Desktop\NASA Endeavor Class\3-D Picture folder\DSCN0076.jpg"/>
          <p:cNvPicPr>
            <a:picLocks noChangeAspect="1" noChangeArrowheads="1"/>
          </p:cNvPicPr>
          <p:nvPr/>
        </p:nvPicPr>
        <p:blipFill>
          <a:blip r:embed="rId4" cstate="print"/>
          <a:srcRect/>
          <a:stretch>
            <a:fillRect/>
          </a:stretch>
        </p:blipFill>
        <p:spPr bwMode="auto">
          <a:xfrm>
            <a:off x="4876800" y="1600200"/>
            <a:ext cx="2819400" cy="2514600"/>
          </a:xfrm>
          <a:prstGeom prst="rect">
            <a:avLst/>
          </a:prstGeom>
          <a:noFill/>
        </p:spPr>
      </p:pic>
      <p:grpSp>
        <p:nvGrpSpPr>
          <p:cNvPr id="7" name="Group 6"/>
          <p:cNvGrpSpPr/>
          <p:nvPr/>
        </p:nvGrpSpPr>
        <p:grpSpPr>
          <a:xfrm>
            <a:off x="7696200" y="1143000"/>
            <a:ext cx="990600" cy="1066800"/>
            <a:chOff x="7315200" y="1981200"/>
            <a:chExt cx="990600" cy="1066800"/>
          </a:xfrm>
        </p:grpSpPr>
        <p:sp>
          <p:nvSpPr>
            <p:cNvPr id="8" name="7-Point Star 7"/>
            <p:cNvSpPr/>
            <p:nvPr/>
          </p:nvSpPr>
          <p:spPr>
            <a:xfrm>
              <a:off x="7315200" y="1981200"/>
              <a:ext cx="990600" cy="1066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391400" y="2438400"/>
              <a:ext cx="914400" cy="246221"/>
            </a:xfrm>
            <a:prstGeom prst="rect">
              <a:avLst/>
            </a:prstGeom>
            <a:noFill/>
          </p:spPr>
          <p:txBody>
            <a:bodyPr wrap="square" rtlCol="0">
              <a:spAutoFit/>
            </a:bodyPr>
            <a:lstStyle/>
            <a:p>
              <a:pPr algn="ctr"/>
              <a:r>
                <a:rPr lang="en-US" sz="1000" dirty="0" smtClean="0"/>
                <a:t>artifact 1</a:t>
              </a:r>
              <a:endParaRPr lang="en-US" sz="1000" dirty="0"/>
            </a:p>
          </p:txBody>
        </p:sp>
      </p:gr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578</TotalTime>
  <Words>1441</Words>
  <Application>Microsoft Office PowerPoint</Application>
  <PresentationFormat>On-screen Show (4:3)</PresentationFormat>
  <Paragraphs>67</Paragraphs>
  <Slides>13</Slides>
  <Notes>12</Notes>
  <HiddenSlides>0</HiddenSlides>
  <MMClips>2</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13</vt:i4>
      </vt:variant>
    </vt:vector>
  </HeadingPairs>
  <TitlesOfParts>
    <vt:vector size="16" baseType="lpstr">
      <vt:lpstr>Concourse</vt:lpstr>
      <vt:lpstr>Presentation</vt:lpstr>
      <vt:lpstr>Acrobat Document</vt:lpstr>
      <vt:lpstr>Project 3-D VIEW  Electronic Portfolio </vt:lpstr>
      <vt:lpstr> Demonstrate content knowledge in each of Earth’s spheres through activities, discussions, and presentations.  </vt:lpstr>
      <vt:lpstr>Slide 3</vt:lpstr>
      <vt:lpstr> Understand the interconnectedness of Earth’s spheres.  </vt:lpstr>
      <vt:lpstr> Understand the interconnectedness of Earth’s spheres.  </vt:lpstr>
      <vt:lpstr> Identify common misconceptions within the content topics with students, and learn to facilitate activities intended to dispel these myths.  </vt:lpstr>
      <vt:lpstr> Identify common misconceptions within the content topics with students, and learn to facilitate activities intended to dispel these myths.  </vt:lpstr>
      <vt:lpstr> Become familiar with a variety of 3D technologies and instructional tools and be able to implement them in the classroom.  </vt:lpstr>
      <vt:lpstr> Become familiar with a variety of 3D technologies and instructional tools and be able to implement them in the classroom.  </vt:lpstr>
      <vt:lpstr> Access and utilize real-time scientific data from various sources and apply them to the study of Earth systems. </vt:lpstr>
      <vt:lpstr> Access and utilize real-time scientific data from various sources and apply them to the study of Earth systems. </vt:lpstr>
      <vt:lpstr> Adopt new and innovative inquiry and technology-based teaching and learning strategies.  </vt:lpstr>
      <vt:lpstr> Adopt new and innovative inquiry and technology-based teaching and learning strategies.  </vt:lpstr>
    </vt:vector>
  </TitlesOfParts>
  <Company>Dallastown Area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Demonstrate content knowledge in each of Earth‟s spheres through activities, discussions, and presentations.  </dc:title>
  <dc:creator>DASD</dc:creator>
  <cp:lastModifiedBy>DASD</cp:lastModifiedBy>
  <cp:revision>94</cp:revision>
  <dcterms:created xsi:type="dcterms:W3CDTF">2010-10-28T00:42:07Z</dcterms:created>
  <dcterms:modified xsi:type="dcterms:W3CDTF">2010-11-30T19:13:16Z</dcterms:modified>
</cp:coreProperties>
</file>