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compatMode="1" saveSubsetFonts="1">
  <p:sldMasterIdLst>
    <p:sldMasterId id="2147484127" r:id="rId1"/>
  </p:sldMasterIdLst>
  <p:notesMasterIdLst>
    <p:notesMasterId r:id="rId27"/>
  </p:notesMasterIdLst>
  <p:sldIdLst>
    <p:sldId id="256" r:id="rId2"/>
    <p:sldId id="267" r:id="rId3"/>
    <p:sldId id="276" r:id="rId4"/>
    <p:sldId id="274" r:id="rId5"/>
    <p:sldId id="277" r:id="rId6"/>
    <p:sldId id="258" r:id="rId7"/>
    <p:sldId id="288" r:id="rId8"/>
    <p:sldId id="265" r:id="rId9"/>
    <p:sldId id="275" r:id="rId10"/>
    <p:sldId id="290" r:id="rId11"/>
    <p:sldId id="281" r:id="rId12"/>
    <p:sldId id="289" r:id="rId13"/>
    <p:sldId id="282" r:id="rId14"/>
    <p:sldId id="283" r:id="rId15"/>
    <p:sldId id="269" r:id="rId16"/>
    <p:sldId id="270" r:id="rId17"/>
    <p:sldId id="262" r:id="rId18"/>
    <p:sldId id="264" r:id="rId19"/>
    <p:sldId id="287" r:id="rId20"/>
    <p:sldId id="266" r:id="rId21"/>
    <p:sldId id="285" r:id="rId22"/>
    <p:sldId id="263" r:id="rId23"/>
    <p:sldId id="271" r:id="rId24"/>
    <p:sldId id="272" r:id="rId25"/>
    <p:sldId id="291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6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4D47F7F-1B1D-9548-96A3-7F1897E31CB0}" type="datetimeFigureOut">
              <a:rPr lang="en-US"/>
              <a:pPr>
                <a:defRPr/>
              </a:pPr>
              <a:t>4/24/13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4D2AD4D-4524-DC4B-A332-6314CD5ED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05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fld id="{69298F75-BED5-C148-9DBA-1654AC23D936}" type="slidenum">
              <a:rPr lang="en-US" sz="1200"/>
              <a:pPr eaLnBrk="1" hangingPunct="1"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fld id="{9FC8D0F2-FAAE-6740-A17E-B177C79F809C}" type="slidenum">
              <a:rPr lang="en-US" sz="1200"/>
              <a:pPr eaLnBrk="1" hangingPunct="1"/>
              <a:t>20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5" name="Group 8"/>
          <p:cNvGrpSpPr>
            <a:grpSpLocks/>
          </p:cNvGrpSpPr>
          <p:nvPr/>
        </p:nvGrpSpPr>
        <p:grpSpPr bwMode="auto">
          <a:xfrm rot="-1066324">
            <a:off x="617538" y="3922713"/>
            <a:ext cx="2509837" cy="2527300"/>
            <a:chOff x="494947" y="417279"/>
            <a:chExt cx="2417578" cy="2421351"/>
          </a:xfrm>
        </p:grpSpPr>
        <p:sp>
          <p:nvSpPr>
            <p:cNvPr id="6" name="Freeform 5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90646" y="417140"/>
              <a:ext cx="2321242" cy="2320968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8" name="Picture 11" descr="stickie-shadow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56" y="436040"/>
              <a:ext cx="404704" cy="46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2" descr="stickie-shadow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37932" y="2282410"/>
              <a:ext cx="404704" cy="46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3" descr="TitleCar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346">
            <a:off x="2855913" y="2587625"/>
            <a:ext cx="5773737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613" y="5060950"/>
            <a:ext cx="1968500" cy="534988"/>
          </a:xfrm>
        </p:spPr>
        <p:txBody>
          <a:bodyPr anchor="t"/>
          <a:lstStyle>
            <a:lvl1pPr algn="ctr">
              <a:defRPr sz="22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39A658A-E01D-CA4C-B087-F8D81DB20D37}" type="datetime4">
              <a:rPr lang="en-US"/>
              <a:pPr>
                <a:defRPr/>
              </a:pPr>
              <a:t>April 24, 2013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700" y="4135438"/>
            <a:ext cx="2085975" cy="835025"/>
          </a:xfrm>
        </p:spPr>
        <p:txBody>
          <a:bodyPr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200" y="5510213"/>
            <a:ext cx="738188" cy="425450"/>
          </a:xfrm>
        </p:spPr>
        <p:txBody>
          <a:bodyPr/>
          <a:lstStyle>
            <a:lvl1pPr algn="r">
              <a:defRPr smtClean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3A9AB159-51F6-1345-B5F3-CDA1733F8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6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ADC83-8619-6547-8CDF-0654389B4165}" type="datetime4">
              <a:rPr lang="en-US"/>
              <a:pPr>
                <a:defRPr/>
              </a:pPr>
              <a:t>April 24,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39E21-BEDE-5A49-87AC-DB6B2884A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48171-0D86-6948-ABF1-EE66414AB148}" type="datetime4">
              <a:rPr lang="en-US"/>
              <a:pPr>
                <a:defRPr/>
              </a:pPr>
              <a:t>April 24,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A6502-96AB-2D48-803B-2BF9B997A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6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0D265-6679-C24E-845E-47214F69C8EE}" type="datetime4">
              <a:rPr lang="en-US"/>
              <a:pPr>
                <a:defRPr/>
              </a:pPr>
              <a:t>April 24,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772C0-C394-9E48-BB67-5D3F9D793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29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DA91B-10A5-F749-B5EF-0F4709E1E3DE}" type="datetime4">
              <a:rPr lang="en-US"/>
              <a:pPr>
                <a:defRPr/>
              </a:pPr>
              <a:t>April 24,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66231-B8F1-0E45-B06A-680DA75C8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0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91BDC-F49F-4F48-89EF-A243214B5477}" type="datetime4">
              <a:rPr lang="en-US"/>
              <a:pPr>
                <a:defRPr/>
              </a:pPr>
              <a:t>April 24, 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46D6E-D836-A14E-92C9-35F909A88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8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2"/>
          <p:cNvSpPr>
            <a:spLocks/>
          </p:cNvSpPr>
          <p:nvPr/>
        </p:nvSpPr>
        <p:spPr bwMode="auto">
          <a:xfrm rot="20274567">
            <a:off x="3933825" y="4281488"/>
            <a:ext cx="1289050" cy="722312"/>
          </a:xfrm>
          <a:custGeom>
            <a:avLst/>
            <a:gdLst>
              <a:gd name="T0" fmla="*/ 338412 w 1288494"/>
              <a:gd name="T1" fmla="*/ 443436 h 722529"/>
              <a:gd name="T2" fmla="*/ 457051 w 1288494"/>
              <a:gd name="T3" fmla="*/ 488168 h 722529"/>
              <a:gd name="T4" fmla="*/ 141977 w 1288494"/>
              <a:gd name="T5" fmla="*/ 301459 h 722529"/>
              <a:gd name="T6" fmla="*/ 1075528 w 1288494"/>
              <a:gd name="T7" fmla="*/ 637925 h 722529"/>
              <a:gd name="T8" fmla="*/ 35008 w 1288494"/>
              <a:gd name="T9" fmla="*/ 156564 h 722529"/>
              <a:gd name="T10" fmla="*/ 26256 w 1288494"/>
              <a:gd name="T11" fmla="*/ 137115 h 722529"/>
              <a:gd name="T12" fmla="*/ 1235982 w 1288494"/>
              <a:gd name="T13" fmla="*/ 670016 h 722529"/>
              <a:gd name="T14" fmla="*/ 1229174 w 1288494"/>
              <a:gd name="T15" fmla="*/ 655429 h 722529"/>
              <a:gd name="T16" fmla="*/ 1048299 w 1288494"/>
              <a:gd name="T17" fmla="*/ 592221 h 722529"/>
              <a:gd name="T18" fmla="*/ 1234036 w 1288494"/>
              <a:gd name="T19" fmla="*/ 618476 h 722529"/>
              <a:gd name="T20" fmla="*/ 14587 w 1288494"/>
              <a:gd name="T21" fmla="*/ 105024 h 722529"/>
              <a:gd name="T22" fmla="*/ 2917 w 1288494"/>
              <a:gd name="T23" fmla="*/ 9724 h 722529"/>
              <a:gd name="T24" fmla="*/ 9725 w 1288494"/>
              <a:gd name="T25" fmla="*/ 44732 h 722529"/>
              <a:gd name="T26" fmla="*/ 23339 w 1288494"/>
              <a:gd name="T27" fmla="*/ 100162 h 722529"/>
              <a:gd name="T28" fmla="*/ 59319 w 1288494"/>
              <a:gd name="T29" fmla="*/ 179902 h 722529"/>
              <a:gd name="T30" fmla="*/ 142950 w 1288494"/>
              <a:gd name="T31" fmla="*/ 282982 h 722529"/>
              <a:gd name="T32" fmla="*/ 220746 w 1288494"/>
              <a:gd name="T33" fmla="*/ 352026 h 722529"/>
              <a:gd name="T34" fmla="*/ 282010 w 1288494"/>
              <a:gd name="T35" fmla="*/ 393841 h 722529"/>
              <a:gd name="T36" fmla="*/ 414263 w 1288494"/>
              <a:gd name="T37" fmla="*/ 467747 h 722529"/>
              <a:gd name="T38" fmla="*/ 480389 w 1288494"/>
              <a:gd name="T39" fmla="*/ 499838 h 722529"/>
              <a:gd name="T40" fmla="*/ 565965 w 1288494"/>
              <a:gd name="T41" fmla="*/ 532901 h 722529"/>
              <a:gd name="T42" fmla="*/ 684604 w 1288494"/>
              <a:gd name="T43" fmla="*/ 565964 h 722529"/>
              <a:gd name="T44" fmla="*/ 969531 w 1288494"/>
              <a:gd name="T45" fmla="*/ 621394 h 722529"/>
              <a:gd name="T46" fmla="*/ 1243275 w 1288494"/>
              <a:gd name="T47" fmla="*/ 638898 h 722529"/>
              <a:gd name="T48" fmla="*/ 1106646 w 1288494"/>
              <a:gd name="T49" fmla="*/ 640843 h 722529"/>
              <a:gd name="T50" fmla="*/ 1028850 w 1288494"/>
              <a:gd name="T51" fmla="*/ 635008 h 722529"/>
              <a:gd name="T52" fmla="*/ 949110 w 1288494"/>
              <a:gd name="T53" fmla="*/ 628201 h 722529"/>
              <a:gd name="T54" fmla="*/ 908267 w 1288494"/>
              <a:gd name="T55" fmla="*/ 623339 h 722529"/>
              <a:gd name="T56" fmla="*/ 814912 w 1288494"/>
              <a:gd name="T57" fmla="*/ 605834 h 722529"/>
              <a:gd name="T58" fmla="*/ 781848 w 1288494"/>
              <a:gd name="T59" fmla="*/ 599027 h 722529"/>
              <a:gd name="T60" fmla="*/ 727392 w 1288494"/>
              <a:gd name="T61" fmla="*/ 588331 h 722529"/>
              <a:gd name="T62" fmla="*/ 682659 w 1288494"/>
              <a:gd name="T63" fmla="*/ 574716 h 722529"/>
              <a:gd name="T64" fmla="*/ 641816 w 1288494"/>
              <a:gd name="T65" fmla="*/ 564992 h 722529"/>
              <a:gd name="T66" fmla="*/ 595139 w 1288494"/>
              <a:gd name="T67" fmla="*/ 553323 h 722529"/>
              <a:gd name="T68" fmla="*/ 554296 w 1288494"/>
              <a:gd name="T69" fmla="*/ 538735 h 722529"/>
              <a:gd name="T70" fmla="*/ 526095 w 1288494"/>
              <a:gd name="T71" fmla="*/ 529011 h 722529"/>
              <a:gd name="T72" fmla="*/ 494004 w 1288494"/>
              <a:gd name="T73" fmla="*/ 517342 h 722529"/>
              <a:gd name="T74" fmla="*/ 448299 w 1288494"/>
              <a:gd name="T75" fmla="*/ 498865 h 722529"/>
              <a:gd name="T76" fmla="*/ 423015 w 1288494"/>
              <a:gd name="T77" fmla="*/ 486223 h 722529"/>
              <a:gd name="T78" fmla="*/ 391897 w 1288494"/>
              <a:gd name="T79" fmla="*/ 469692 h 722529"/>
              <a:gd name="T80" fmla="*/ 353971 w 1288494"/>
              <a:gd name="T81" fmla="*/ 450243 h 722529"/>
              <a:gd name="T82" fmla="*/ 327715 w 1288494"/>
              <a:gd name="T83" fmla="*/ 436628 h 722529"/>
              <a:gd name="T84" fmla="*/ 293679 w 1288494"/>
              <a:gd name="T85" fmla="*/ 415235 h 722529"/>
              <a:gd name="T86" fmla="*/ 241167 w 1288494"/>
              <a:gd name="T87" fmla="*/ 380227 h 722529"/>
              <a:gd name="T88" fmla="*/ 211021 w 1288494"/>
              <a:gd name="T89" fmla="*/ 360777 h 722529"/>
              <a:gd name="T90" fmla="*/ 148785 w 1288494"/>
              <a:gd name="T91" fmla="*/ 308265 h 722529"/>
              <a:gd name="T92" fmla="*/ 135170 w 1288494"/>
              <a:gd name="T93" fmla="*/ 292706 h 722529"/>
              <a:gd name="T94" fmla="*/ 132253 w 1288494"/>
              <a:gd name="T95" fmla="*/ 287844 h 722529"/>
              <a:gd name="T96" fmla="*/ 122529 w 1288494"/>
              <a:gd name="T97" fmla="*/ 279092 h 722529"/>
              <a:gd name="T98" fmla="*/ 108914 w 1288494"/>
              <a:gd name="T99" fmla="*/ 266451 h 722529"/>
              <a:gd name="T100" fmla="*/ 91410 w 1288494"/>
              <a:gd name="T101" fmla="*/ 243111 h 722529"/>
              <a:gd name="T102" fmla="*/ 84603 w 1288494"/>
              <a:gd name="T103" fmla="*/ 234359 h 722529"/>
              <a:gd name="T104" fmla="*/ 70016 w 1288494"/>
              <a:gd name="T105" fmla="*/ 215883 h 722529"/>
              <a:gd name="T106" fmla="*/ 63209 w 1288494"/>
              <a:gd name="T107" fmla="*/ 199351 h 722529"/>
              <a:gd name="T108" fmla="*/ 46678 w 1288494"/>
              <a:gd name="T109" fmla="*/ 175040 h 722529"/>
              <a:gd name="T110" fmla="*/ 36953 w 1288494"/>
              <a:gd name="T111" fmla="*/ 160453 h 722529"/>
              <a:gd name="T112" fmla="*/ 34036 w 1288494"/>
              <a:gd name="T113" fmla="*/ 143921 h 722529"/>
              <a:gd name="T114" fmla="*/ 16532 w 1288494"/>
              <a:gd name="T115" fmla="*/ 101134 h 722529"/>
              <a:gd name="T116" fmla="*/ 4863 w 1288494"/>
              <a:gd name="T117" fmla="*/ 50566 h 722529"/>
              <a:gd name="T118" fmla="*/ 1884 w 1288494"/>
              <a:gd name="T119" fmla="*/ 3039 h 722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lnTo>
                  <a:pt x="547489" y="536791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lnTo>
                  <a:pt x="338413" y="443436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lnTo>
                  <a:pt x="337440" y="442463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lnTo>
                  <a:pt x="334522" y="440518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4733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lnTo>
                  <a:pt x="457051" y="488168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3112" y="383144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lnTo>
                  <a:pt x="781848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lnTo>
                  <a:pt x="242140" y="366612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lnTo>
                  <a:pt x="141978" y="301458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lnTo>
                  <a:pt x="142950" y="301458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lnTo>
                  <a:pt x="979256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lnTo>
                  <a:pt x="93355" y="247974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lnTo>
                  <a:pt x="1075528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lnTo>
                  <a:pt x="47650" y="177958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lnTo>
                  <a:pt x="35008" y="156564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lnTo>
                  <a:pt x="25284" y="133225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lnTo>
                  <a:pt x="1277796" y="622366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lnTo>
                  <a:pt x="13614" y="101134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lnTo>
                  <a:pt x="5835" y="22366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lnTo>
                  <a:pt x="3890" y="14586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lnTo>
                  <a:pt x="1884" y="3039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lnTo>
                  <a:pt x="97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33"/>
          <p:cNvSpPr>
            <a:spLocks/>
          </p:cNvSpPr>
          <p:nvPr/>
        </p:nvSpPr>
        <p:spPr bwMode="auto">
          <a:xfrm rot="9377604">
            <a:off x="3925888" y="3316288"/>
            <a:ext cx="1289050" cy="722312"/>
          </a:xfrm>
          <a:custGeom>
            <a:avLst/>
            <a:gdLst>
              <a:gd name="T0" fmla="*/ 14586 w 1288494"/>
              <a:gd name="T1" fmla="*/ 108914 h 722529"/>
              <a:gd name="T2" fmla="*/ 32090 w 1288494"/>
              <a:gd name="T3" fmla="*/ 149757 h 722529"/>
              <a:gd name="T4" fmla="*/ 36953 w 1288494"/>
              <a:gd name="T5" fmla="*/ 159481 h 722529"/>
              <a:gd name="T6" fmla="*/ 49595 w 1288494"/>
              <a:gd name="T7" fmla="*/ 184765 h 722529"/>
              <a:gd name="T8" fmla="*/ 1137764 w 1288494"/>
              <a:gd name="T9" fmla="*/ 708915 h 722529"/>
              <a:gd name="T10" fmla="*/ 1226257 w 1288494"/>
              <a:gd name="T11" fmla="*/ 630147 h 722529"/>
              <a:gd name="T12" fmla="*/ 1058996 w 1288494"/>
              <a:gd name="T13" fmla="*/ 577635 h 722529"/>
              <a:gd name="T14" fmla="*/ 1287522 w 1288494"/>
              <a:gd name="T15" fmla="*/ 637927 h 722529"/>
              <a:gd name="T16" fmla="*/ 909238 w 1288494"/>
              <a:gd name="T17" fmla="*/ 622367 h 722529"/>
              <a:gd name="T18" fmla="*/ 244084 w 1288494"/>
              <a:gd name="T19" fmla="*/ 368557 h 722529"/>
              <a:gd name="T20" fmla="*/ 334521 w 1288494"/>
              <a:gd name="T21" fmla="*/ 440519 h 722529"/>
              <a:gd name="T22" fmla="*/ 439546 w 1288494"/>
              <a:gd name="T23" fmla="*/ 492059 h 722529"/>
              <a:gd name="T24" fmla="*/ 392869 w 1288494"/>
              <a:gd name="T25" fmla="*/ 470665 h 722529"/>
              <a:gd name="T26" fmla="*/ 367585 w 1288494"/>
              <a:gd name="T27" fmla="*/ 458995 h 722529"/>
              <a:gd name="T28" fmla="*/ 347164 w 1288494"/>
              <a:gd name="T29" fmla="*/ 447326 h 722529"/>
              <a:gd name="T30" fmla="*/ 306320 w 1288494"/>
              <a:gd name="T31" fmla="*/ 424960 h 722529"/>
              <a:gd name="T32" fmla="*/ 270340 w 1288494"/>
              <a:gd name="T33" fmla="*/ 402593 h 722529"/>
              <a:gd name="T34" fmla="*/ 225607 w 1288494"/>
              <a:gd name="T35" fmla="*/ 371475 h 722529"/>
              <a:gd name="T36" fmla="*/ 195461 w 1288494"/>
              <a:gd name="T37" fmla="*/ 349109 h 722529"/>
              <a:gd name="T38" fmla="*/ 141977 w 1288494"/>
              <a:gd name="T39" fmla="*/ 300486 h 722529"/>
              <a:gd name="T40" fmla="*/ 140032 w 1288494"/>
              <a:gd name="T41" fmla="*/ 290762 h 722529"/>
              <a:gd name="T42" fmla="*/ 129335 w 1288494"/>
              <a:gd name="T43" fmla="*/ 285899 h 722529"/>
              <a:gd name="T44" fmla="*/ 113776 w 1288494"/>
              <a:gd name="T45" fmla="*/ 273258 h 722529"/>
              <a:gd name="T46" fmla="*/ 104051 w 1288494"/>
              <a:gd name="T47" fmla="*/ 260616 h 722529"/>
              <a:gd name="T48" fmla="*/ 89465 w 1288494"/>
              <a:gd name="T49" fmla="*/ 243112 h 722529"/>
              <a:gd name="T50" fmla="*/ 74878 w 1288494"/>
              <a:gd name="T51" fmla="*/ 224635 h 722529"/>
              <a:gd name="T52" fmla="*/ 67098 w 1288494"/>
              <a:gd name="T53" fmla="*/ 206159 h 722529"/>
              <a:gd name="T54" fmla="*/ 54457 w 1288494"/>
              <a:gd name="T55" fmla="*/ 189627 h 722529"/>
              <a:gd name="T56" fmla="*/ 42787 w 1288494"/>
              <a:gd name="T57" fmla="*/ 171151 h 722529"/>
              <a:gd name="T58" fmla="*/ 36953 w 1288494"/>
              <a:gd name="T59" fmla="*/ 155592 h 722529"/>
              <a:gd name="T60" fmla="*/ 28200 w 1288494"/>
              <a:gd name="T61" fmla="*/ 130308 h 722529"/>
              <a:gd name="T62" fmla="*/ 7779 w 1288494"/>
              <a:gd name="T63" fmla="*/ 70016 h 722529"/>
              <a:gd name="T64" fmla="*/ 4862 w 1288494"/>
              <a:gd name="T65" fmla="*/ 34035 h 722529"/>
              <a:gd name="T66" fmla="*/ 1944 w 1288494"/>
              <a:gd name="T67" fmla="*/ 13614 h 722529"/>
              <a:gd name="T68" fmla="*/ 5834 w 1288494"/>
              <a:gd name="T69" fmla="*/ 40843 h 722529"/>
              <a:gd name="T70" fmla="*/ 32091 w 1288494"/>
              <a:gd name="T71" fmla="*/ 123501 h 722529"/>
              <a:gd name="T72" fmla="*/ 70015 w 1288494"/>
              <a:gd name="T73" fmla="*/ 194489 h 722529"/>
              <a:gd name="T74" fmla="*/ 165316 w 1288494"/>
              <a:gd name="T75" fmla="*/ 303404 h 722529"/>
              <a:gd name="T76" fmla="*/ 241795 w 1288494"/>
              <a:gd name="T77" fmla="*/ 366956 h 722529"/>
              <a:gd name="T78" fmla="*/ 304375 w 1288494"/>
              <a:gd name="T79" fmla="*/ 407455 h 722529"/>
              <a:gd name="T80" fmla="*/ 430794 w 1288494"/>
              <a:gd name="T81" fmla="*/ 475527 h 722529"/>
              <a:gd name="T82" fmla="*/ 487196 w 1288494"/>
              <a:gd name="T83" fmla="*/ 502755 h 722529"/>
              <a:gd name="T84" fmla="*/ 570826 w 1288494"/>
              <a:gd name="T85" fmla="*/ 533874 h 722529"/>
              <a:gd name="T86" fmla="*/ 819773 w 1288494"/>
              <a:gd name="T87" fmla="*/ 596111 h 722529"/>
              <a:gd name="T88" fmla="*/ 971475 w 1288494"/>
              <a:gd name="T89" fmla="*/ 621395 h 722529"/>
              <a:gd name="T90" fmla="*/ 1243761 w 1288494"/>
              <a:gd name="T91" fmla="*/ 639871 h 722529"/>
              <a:gd name="T92" fmla="*/ 1088169 w 1288494"/>
              <a:gd name="T93" fmla="*/ 637926 h 722529"/>
              <a:gd name="T94" fmla="*/ 1028849 w 1288494"/>
              <a:gd name="T95" fmla="*/ 635009 h 722529"/>
              <a:gd name="T96" fmla="*/ 947164 w 1288494"/>
              <a:gd name="T97" fmla="*/ 628202 h 722529"/>
              <a:gd name="T98" fmla="*/ 911183 w 1288494"/>
              <a:gd name="T99" fmla="*/ 621395 h 722529"/>
              <a:gd name="T100" fmla="*/ 807131 w 1288494"/>
              <a:gd name="T101" fmla="*/ 603891 h 722529"/>
              <a:gd name="T102" fmla="*/ 771151 w 1288494"/>
              <a:gd name="T103" fmla="*/ 597084 h 722529"/>
              <a:gd name="T104" fmla="*/ 708914 w 1288494"/>
              <a:gd name="T105" fmla="*/ 582497 h 722529"/>
              <a:gd name="T106" fmla="*/ 670989 w 1288494"/>
              <a:gd name="T107" fmla="*/ 573745 h 722529"/>
              <a:gd name="T108" fmla="*/ 633063 w 1288494"/>
              <a:gd name="T109" fmla="*/ 564021 h 722529"/>
              <a:gd name="T110" fmla="*/ 587358 w 1288494"/>
              <a:gd name="T111" fmla="*/ 549433 h 722529"/>
              <a:gd name="T112" fmla="*/ 554295 w 1288494"/>
              <a:gd name="T113" fmla="*/ 538736 h 722529"/>
              <a:gd name="T114" fmla="*/ 526094 w 1288494"/>
              <a:gd name="T115" fmla="*/ 529011 h 722529"/>
              <a:gd name="T116" fmla="*/ 494003 w 1288494"/>
              <a:gd name="T117" fmla="*/ 517342 h 722529"/>
              <a:gd name="T118" fmla="*/ 448298 w 1288494"/>
              <a:gd name="T119" fmla="*/ 498866 h 722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lnTo>
                  <a:pt x="1884" y="3038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lnTo>
                  <a:pt x="4861" y="18476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lnTo>
                  <a:pt x="5834" y="23339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lnTo>
                  <a:pt x="15559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lnTo>
                  <a:pt x="35007" y="151701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lnTo>
                  <a:pt x="35007" y="151702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lnTo>
                  <a:pt x="36953" y="159481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lnTo>
                  <a:pt x="49595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988" y="218801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lnTo>
                  <a:pt x="978282" y="620422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lnTo>
                  <a:pt x="94327" y="249919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lnTo>
                  <a:pt x="1137764" y="721557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lnTo>
                  <a:pt x="909238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lnTo>
                  <a:pt x="908266" y="623340"/>
                </a:lnTo>
                <a:close/>
                <a:moveTo>
                  <a:pt x="141977" y="301459"/>
                </a:move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lnTo>
                  <a:pt x="142949" y="302431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lnTo>
                  <a:pt x="244084" y="368557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lnTo>
                  <a:pt x="641815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lnTo>
                  <a:pt x="458992" y="489140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lnTo>
                  <a:pt x="333549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lnTo>
                  <a:pt x="339384" y="444409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lnTo>
                  <a:pt x="448298" y="498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FE480-8CE6-884B-AE24-FC5B68E0455D}" type="datetime4">
              <a:rPr lang="en-US"/>
              <a:pPr>
                <a:defRPr/>
              </a:pPr>
              <a:t>April 24, 2013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5E151-2609-564C-A2E5-4128CC626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19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6CA51-823A-2D46-8F73-BBF361A573CC}" type="datetime4">
              <a:rPr lang="en-US"/>
              <a:pPr>
                <a:defRPr/>
              </a:pPr>
              <a:t>April 24, 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D3A8D-BD28-C348-AF3D-368942F215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0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F7A3F-5A19-2E4A-9215-A3663206C540}" type="datetime4">
              <a:rPr lang="en-US"/>
              <a:pPr>
                <a:defRPr/>
              </a:pPr>
              <a:t>April 24, 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4945B-5F13-EC4D-B03E-5A8AF3936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6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58172-EDCC-7140-9DF0-D439192083AF}" type="datetime4">
              <a:rPr lang="en-US"/>
              <a:pPr>
                <a:defRPr/>
              </a:pPr>
              <a:t>April 24,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56A57-CBDB-F140-94C8-F95E4B946E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19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tap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0500"/>
            <a:ext cx="27813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8C58F-4245-E642-97EF-DF79B77538FC}" type="datetime4">
              <a:rPr lang="en-US"/>
              <a:pPr>
                <a:defRPr/>
              </a:pPr>
              <a:t>April 24, 2013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8738B-6F90-0A46-A3E1-6E2E18618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33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Placeholder 1"/>
          <p:cNvSpPr>
            <a:spLocks noGrp="1"/>
          </p:cNvSpPr>
          <p:nvPr>
            <p:ph type="title"/>
          </p:nvPr>
        </p:nvSpPr>
        <p:spPr bwMode="auto">
          <a:xfrm>
            <a:off x="550863" y="436563"/>
            <a:ext cx="804227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2038350"/>
            <a:ext cx="7467600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0863" y="6148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pPr>
              <a:defRPr/>
            </a:pPr>
            <a:fld id="{C4899F63-33EF-4645-B82C-6EE92AE8DF56}" type="datetime4">
              <a:rPr lang="en-US"/>
              <a:pPr>
                <a:defRPr/>
              </a:pPr>
              <a:t>April 24,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538" y="6148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pPr>
              <a:defRPr/>
            </a:pPr>
            <a:fld id="{CF4008A8-6165-D343-9269-1E7462FC9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43" r:id="rId2"/>
    <p:sldLayoutId id="2147484144" r:id="rId3"/>
    <p:sldLayoutId id="2147484145" r:id="rId4"/>
    <p:sldLayoutId id="2147484151" r:id="rId5"/>
    <p:sldLayoutId id="2147484146" r:id="rId6"/>
    <p:sldLayoutId id="2147484147" r:id="rId7"/>
    <p:sldLayoutId id="2147484152" r:id="rId8"/>
    <p:sldLayoutId id="2147484153" r:id="rId9"/>
    <p:sldLayoutId id="2147484148" r:id="rId10"/>
    <p:sldLayoutId id="2147484149" r:id="rId11"/>
  </p:sldLayoutIdLst>
  <p:hf sldNum="0"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800" kern="1200">
          <a:solidFill>
            <a:srgbClr val="262626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ambria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ambria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ambria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ambria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charset="0"/>
        <a:buChar char="0"/>
        <a:defRPr sz="2400" kern="1200">
          <a:solidFill>
            <a:srgbClr val="404040"/>
          </a:solidFill>
          <a:latin typeface="+mn-lt"/>
          <a:ea typeface="ＭＳ Ｐゴシック" charset="0"/>
          <a:cs typeface="ＭＳ Ｐゴシック" charset="0"/>
        </a:defRPr>
      </a:lvl1pPr>
      <a:lvl2pPr marL="557213" indent="-228600" algn="l" defTabSz="457200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charset="0"/>
        <a:buChar char="0"/>
        <a:defRPr sz="2200" kern="1200">
          <a:solidFill>
            <a:srgbClr val="404040"/>
          </a:solidFill>
          <a:latin typeface="+mn-lt"/>
          <a:ea typeface="ＭＳ Ｐゴシック" charset="0"/>
          <a:cs typeface="+mn-cs"/>
        </a:defRPr>
      </a:lvl2pPr>
      <a:lvl3pPr marL="822325" indent="-182563" algn="l" defTabSz="457200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charset="0"/>
        <a:buChar char="0"/>
        <a:defRPr sz="2000" kern="1200">
          <a:solidFill>
            <a:srgbClr val="404040"/>
          </a:solidFill>
          <a:latin typeface="+mn-lt"/>
          <a:ea typeface="ＭＳ Ｐゴシック" charset="0"/>
          <a:cs typeface="+mn-cs"/>
        </a:defRPr>
      </a:lvl3pPr>
      <a:lvl4pPr marL="1096963" indent="-182563" algn="l" defTabSz="457200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charset="0"/>
        <a:buChar char="0"/>
        <a:defRPr sz="1600" kern="1200">
          <a:solidFill>
            <a:srgbClr val="404040"/>
          </a:solidFill>
          <a:latin typeface="+mn-lt"/>
          <a:ea typeface="ＭＳ Ｐゴシック" charset="0"/>
          <a:cs typeface="+mn-cs"/>
        </a:defRPr>
      </a:lvl4pPr>
      <a:lvl5pPr marL="1416050" indent="-182563" algn="l" defTabSz="457200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charset="0"/>
        <a:buChar char="0"/>
        <a:defRPr sz="1400" kern="1200">
          <a:solidFill>
            <a:srgbClr val="404040"/>
          </a:solidFill>
          <a:latin typeface="+mn-lt"/>
          <a:ea typeface="ＭＳ Ｐゴシック" charset="0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484092">
            <a:off x="3827463" y="3073400"/>
            <a:ext cx="3862387" cy="259873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000" b="1" dirty="0" smtClean="0">
                <a:solidFill>
                  <a:schemeClr val="tx1"/>
                </a:solidFill>
                <a:latin typeface="DJ Groovey"/>
                <a:ea typeface="+mj-ea"/>
                <a:cs typeface="DJ Groovey"/>
              </a:rPr>
              <a:t>Full </a:t>
            </a:r>
            <a:br>
              <a:rPr lang="en-US" sz="6000" b="1" dirty="0" smtClean="0">
                <a:solidFill>
                  <a:schemeClr val="tx1"/>
                </a:solidFill>
                <a:latin typeface="DJ Groovey"/>
                <a:ea typeface="+mj-ea"/>
                <a:cs typeface="DJ Groovey"/>
              </a:rPr>
            </a:br>
            <a:r>
              <a:rPr lang="en-US" sz="6000" b="1" dirty="0" smtClean="0">
                <a:solidFill>
                  <a:schemeClr val="tx1"/>
                </a:solidFill>
                <a:latin typeface="DJ Groovey"/>
                <a:ea typeface="+mj-ea"/>
                <a:cs typeface="DJ Groovey"/>
              </a:rPr>
              <a:t>“STEM” AHEAD!</a:t>
            </a:r>
            <a:endParaRPr lang="en-US" sz="6000" b="1" dirty="0">
              <a:solidFill>
                <a:schemeClr val="tx1"/>
              </a:solidFill>
              <a:latin typeface="DJ Groovey"/>
              <a:ea typeface="+mj-ea"/>
              <a:cs typeface="DJ Groovey"/>
            </a:endParaRPr>
          </a:p>
        </p:txBody>
      </p:sp>
      <p:pic>
        <p:nvPicPr>
          <p:cNvPr id="2050" name="Picture 4" descr="common-core-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9850">
            <a:off x="711200" y="4221163"/>
            <a:ext cx="2151063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superste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1879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superste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342900"/>
            <a:ext cx="1879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superste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342900"/>
            <a:ext cx="18780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superste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342900"/>
            <a:ext cx="1879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superste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342900"/>
            <a:ext cx="1879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3700" y="1809234"/>
            <a:ext cx="60833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DJ Groovey"/>
                <a:cs typeface="DJ Groovey"/>
              </a:rPr>
              <a:t>My </a:t>
            </a:r>
          </a:p>
          <a:p>
            <a:pPr algn="ctr"/>
            <a:r>
              <a:rPr lang="en-US" sz="6600" dirty="0" smtClean="0">
                <a:latin typeface="DJ Groovey"/>
                <a:cs typeface="DJ Groovey"/>
              </a:rPr>
              <a:t>“STEM”</a:t>
            </a:r>
          </a:p>
          <a:p>
            <a:pPr algn="ctr"/>
            <a:r>
              <a:rPr lang="en-US" sz="6600" dirty="0" smtClean="0">
                <a:latin typeface="DJ Groovey"/>
                <a:cs typeface="DJ Groovey"/>
              </a:rPr>
              <a:t>Experience!</a:t>
            </a:r>
            <a:endParaRPr lang="en-US" sz="6600" dirty="0">
              <a:latin typeface="DJ Groovey"/>
              <a:cs typeface="DJ Groovey"/>
            </a:endParaRPr>
          </a:p>
        </p:txBody>
      </p:sp>
    </p:spTree>
    <p:extLst>
      <p:ext uri="{BB962C8B-B14F-4D97-AF65-F5344CB8AC3E}">
        <p14:creationId xmlns:p14="http://schemas.microsoft.com/office/powerpoint/2010/main" val="326703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363538"/>
            <a:ext cx="8959850" cy="944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NASA Project 3d View:</a:t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</a:b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Uses 3D images to teach about Earth’s Spheres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0242" name="Content Placeholder 3" descr="Screen Shot 2013-04-21 at 10.20.4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5" b="4305"/>
          <a:stretch>
            <a:fillRect/>
          </a:stretch>
        </p:blipFill>
        <p:spPr>
          <a:xfrm>
            <a:off x="101600" y="1397000"/>
            <a:ext cx="8851900" cy="4681538"/>
          </a:xfr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NASA Project 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3DView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b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Uses 3D images to teach about Earth’s Spheres</a:t>
            </a:r>
            <a:endParaRPr lang="en-US" sz="2800" dirty="0"/>
          </a:p>
        </p:txBody>
      </p:sp>
      <p:pic>
        <p:nvPicPr>
          <p:cNvPr id="4" name="tornado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687956"/>
            <a:ext cx="6456363" cy="4796982"/>
          </a:xfrm>
        </p:spPr>
      </p:pic>
    </p:spTree>
    <p:extLst>
      <p:ext uri="{BB962C8B-B14F-4D97-AF65-F5344CB8AC3E}">
        <p14:creationId xmlns:p14="http://schemas.microsoft.com/office/powerpoint/2010/main" val="199808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63" y="149225"/>
            <a:ext cx="6357937" cy="14430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Atmosphere:</a:t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</a:b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Videoconference with NASA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119063" y="1993900"/>
            <a:ext cx="5768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Guest Speaker:  Engineer from NASA Jet Propulsion Lab</a:t>
            </a:r>
          </a:p>
        </p:txBody>
      </p:sp>
      <p:pic>
        <p:nvPicPr>
          <p:cNvPr id="3" name="mar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0" y="2665386"/>
            <a:ext cx="6794500" cy="3710013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149225"/>
            <a:ext cx="24257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3489324"/>
            <a:ext cx="24415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0"/>
            <a:ext cx="5651500" cy="1155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Atmosphere Unit: </a:t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</a:b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Designing Parachutes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2290" name="Picture 7" descr="2013-02-13 10.15.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2228850"/>
            <a:ext cx="264636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2013-02-13 10.11.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1835150"/>
            <a:ext cx="2986088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9"/>
          <p:cNvSpPr txBox="1">
            <a:spLocks noChangeArrowheads="1"/>
          </p:cNvSpPr>
          <p:nvPr/>
        </p:nvSpPr>
        <p:spPr bwMode="auto">
          <a:xfrm>
            <a:off x="2974975" y="1314450"/>
            <a:ext cx="3873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Series:  Engineering is Elementary</a:t>
            </a:r>
          </a:p>
        </p:txBody>
      </p:sp>
      <p:pic>
        <p:nvPicPr>
          <p:cNvPr id="12293" name="Picture 10" descr="itsalongwaydowncov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1" y="69850"/>
            <a:ext cx="1477962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013-02-01 14.24.4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921" y="1835150"/>
            <a:ext cx="2939654" cy="5226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357822"/>
            <a:ext cx="195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Variables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Measurement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Collaboration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Research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Trial and Error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xfrm>
            <a:off x="550863" y="436563"/>
            <a:ext cx="8042275" cy="833437"/>
          </a:xfrm>
        </p:spPr>
        <p:txBody>
          <a:bodyPr/>
          <a:lstStyle/>
          <a:p>
            <a:pPr algn="l"/>
            <a:r>
              <a:rPr lang="en-US" sz="2800" b="1">
                <a:latin typeface="Cambria" charset="0"/>
              </a:rPr>
              <a:t>Hydrosphere/Biosphere:  Hydroponics</a:t>
            </a:r>
          </a:p>
        </p:txBody>
      </p:sp>
      <p:pic>
        <p:nvPicPr>
          <p:cNvPr id="13314" name="Content Placeholder 2" descr="487766_4929480028150_1881126595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2" b="26202"/>
          <a:stretch>
            <a:fillRect/>
          </a:stretch>
        </p:blipFill>
        <p:spPr>
          <a:xfrm>
            <a:off x="238125" y="1168400"/>
            <a:ext cx="6443663" cy="3644900"/>
          </a:xfrm>
        </p:spPr>
      </p:pic>
      <p:sp>
        <p:nvSpPr>
          <p:cNvPr id="4" name="TextBox 3"/>
          <p:cNvSpPr txBox="1"/>
          <p:nvPr/>
        </p:nvSpPr>
        <p:spPr>
          <a:xfrm>
            <a:off x="238124" y="5130800"/>
            <a:ext cx="8733171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Field Trip:  Temecula Valley Hydroponic </a:t>
            </a:r>
            <a:r>
              <a:rPr lang="en-US" sz="2800" dirty="0" smtClean="0">
                <a:solidFill>
                  <a:srgbClr val="FFFF00"/>
                </a:solidFill>
              </a:rPr>
              <a:t>Strawberry Farm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1788" y="1270000"/>
            <a:ext cx="2322512" cy="4062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endParaRPr lang="en-US" sz="2400" dirty="0">
              <a:solidFill>
                <a:srgbClr val="FF6600"/>
              </a:solidFill>
              <a:latin typeface="DJ Groovey"/>
              <a:cs typeface="DJ Groovey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2400" dirty="0">
              <a:solidFill>
                <a:srgbClr val="FF6600"/>
              </a:solidFill>
              <a:latin typeface="DJ Groovey"/>
              <a:cs typeface="DJ Groovey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FF6600"/>
                </a:solidFill>
                <a:latin typeface="DJ Groovey"/>
                <a:cs typeface="DJ Groovey"/>
              </a:rPr>
              <a:t>Water Cycle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DJ Groovey"/>
                <a:cs typeface="DJ Groovey"/>
              </a:rPr>
              <a:t>Plant Life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DJ Groovey"/>
                <a:cs typeface="DJ Groovey"/>
              </a:rPr>
              <a:t>Conservation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latin typeface="DJ Groovey"/>
                <a:cs typeface="DJ Groovey"/>
              </a:rPr>
              <a:t>Recycling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latin typeface="DJ Groovey"/>
                <a:cs typeface="DJ Groovey"/>
              </a:rPr>
              <a:t>NASA connection for space travel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3317" name="Picture 2" descr="2013-04-23 13.47.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557">
            <a:off x="7335513" y="707139"/>
            <a:ext cx="1467849" cy="109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1412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Weather Data learning Center:</a:t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</a:b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     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Uses Weather Maps to teach math</a:t>
            </a:r>
            <a:b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</a:b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        Uses NASA Satellite images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3" name="wdlc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8100" y="2159001"/>
            <a:ext cx="5156840" cy="3835400"/>
          </a:xfrm>
          <a:prstGeom prst="rect">
            <a:avLst/>
          </a:prstGeom>
        </p:spPr>
      </p:pic>
      <p:pic>
        <p:nvPicPr>
          <p:cNvPr id="5" name="Picture 2" descr="Screen Shot 2013-04-21 at 10.22.2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159001"/>
            <a:ext cx="37338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563563" y="106363"/>
            <a:ext cx="8042275" cy="858837"/>
          </a:xfrm>
        </p:spPr>
        <p:txBody>
          <a:bodyPr/>
          <a:lstStyle/>
          <a:p>
            <a:r>
              <a:rPr lang="en-US" sz="3600">
                <a:latin typeface="Cambria" charset="0"/>
              </a:rPr>
              <a:t>Alternative Energy:  Weather and Wind</a:t>
            </a:r>
          </a:p>
        </p:txBody>
      </p:sp>
      <p:pic>
        <p:nvPicPr>
          <p:cNvPr id="15362" name="Picture 4" descr="2012-12-20 14.49.2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8" b="18268"/>
          <a:stretch>
            <a:fillRect/>
          </a:stretch>
        </p:blipFill>
        <p:spPr>
          <a:xfrm>
            <a:off x="2768600" y="1066800"/>
            <a:ext cx="4759325" cy="2633663"/>
          </a:xfrm>
          <a:noFill/>
        </p:spPr>
      </p:pic>
      <p:pic>
        <p:nvPicPr>
          <p:cNvPr id="15363" name="Picture 2" descr="2012-11-30 14.33.3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1066800"/>
            <a:ext cx="2562225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2012-11-30 14.34.4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276860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2013-01-11 11.59.0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3054350"/>
            <a:ext cx="2133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2012-11-30 14.33.2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3054350"/>
            <a:ext cx="199231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7"/>
          <p:cNvSpPr txBox="1">
            <a:spLocks noChangeArrowheads="1"/>
          </p:cNvSpPr>
          <p:nvPr/>
        </p:nvSpPr>
        <p:spPr bwMode="auto">
          <a:xfrm rot="-1847836">
            <a:off x="6824663" y="4760913"/>
            <a:ext cx="1941512" cy="1323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FF0000"/>
                </a:solidFill>
                <a:latin typeface="DJ Groovey" charset="0"/>
                <a:cs typeface="DJ Groovey" charset="0"/>
              </a:rPr>
              <a:t>Puff Mobiles</a:t>
            </a:r>
          </a:p>
        </p:txBody>
      </p:sp>
      <p:pic>
        <p:nvPicPr>
          <p:cNvPr id="15368" name="Picture 8" descr="logo_zoomSml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271">
            <a:off x="180975" y="4545013"/>
            <a:ext cx="2679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Problem Solving with </a:t>
            </a:r>
            <a:r>
              <a:rPr lang="en-US" dirty="0" smtClean="0">
                <a:solidFill>
                  <a:srgbClr val="FF0000"/>
                </a:solidFill>
                <a:latin typeface="DJ Groovey"/>
                <a:ea typeface="+mj-ea"/>
                <a:cs typeface="DJ Groovey"/>
              </a:rPr>
              <a:t>FORENSICS!</a:t>
            </a:r>
            <a:br>
              <a:rPr lang="en-US" dirty="0" smtClean="0">
                <a:solidFill>
                  <a:srgbClr val="FF0000"/>
                </a:solidFill>
                <a:latin typeface="DJ Groovey"/>
                <a:ea typeface="+mj-ea"/>
                <a:cs typeface="DJ Groovey"/>
              </a:rPr>
            </a:br>
            <a:r>
              <a:rPr lang="en-US" sz="1800" dirty="0" smtClean="0">
                <a:solidFill>
                  <a:srgbClr val="FF0000"/>
                </a:solidFill>
                <a:latin typeface="DJ Groovey"/>
                <a:ea typeface="+mj-ea"/>
                <a:cs typeface="DJ Groovey"/>
              </a:rPr>
              <a:t>(Science, Math, and REAL LIFE!)</a:t>
            </a:r>
            <a:endParaRPr lang="en-US" sz="1800" dirty="0">
              <a:solidFill>
                <a:srgbClr val="FF0000"/>
              </a:solidFill>
              <a:latin typeface="DJ Groovey"/>
              <a:ea typeface="+mj-ea"/>
              <a:cs typeface="DJ Groovey"/>
            </a:endParaRPr>
          </a:p>
        </p:txBody>
      </p:sp>
      <p:pic>
        <p:nvPicPr>
          <p:cNvPr id="17410" name="Picture 2" descr="2013-01-18 12.11.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3238500"/>
            <a:ext cx="2579687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IMG_34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2035175"/>
            <a:ext cx="33782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IMG_35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4229100"/>
            <a:ext cx="3697287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IMG_357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2022475"/>
            <a:ext cx="2611437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IMG_359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2475"/>
            <a:ext cx="3014663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8" descr="2013-01-18 12.28.0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729038"/>
            <a:ext cx="3014663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Bring in the Experts!</a:t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</a:br>
            <a:r>
              <a:rPr lang="en-US" dirty="0" smtClean="0">
                <a:solidFill>
                  <a:srgbClr val="FF0000"/>
                </a:solidFill>
                <a:latin typeface="DJ Groovey"/>
                <a:ea typeface="+mj-ea"/>
                <a:cs typeface="DJ Groovey"/>
              </a:rPr>
              <a:t>REAL LIFE!!!</a:t>
            </a:r>
            <a:endParaRPr lang="en-US" dirty="0">
              <a:solidFill>
                <a:srgbClr val="FF0000"/>
              </a:solidFill>
              <a:latin typeface="DJ Groovey"/>
              <a:ea typeface="+mj-ea"/>
              <a:cs typeface="DJ Groovey"/>
            </a:endParaRPr>
          </a:p>
        </p:txBody>
      </p:sp>
      <p:pic>
        <p:nvPicPr>
          <p:cNvPr id="29698" name="Content Placeholder 3" descr="2013-04-23 10.29.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8" b="14578"/>
          <a:stretch>
            <a:fillRect/>
          </a:stretch>
        </p:blipFill>
        <p:spPr>
          <a:xfrm>
            <a:off x="317500" y="2078038"/>
            <a:ext cx="4546600" cy="3141662"/>
          </a:xfrm>
        </p:spPr>
      </p:pic>
      <p:sp>
        <p:nvSpPr>
          <p:cNvPr id="5" name="TextBox 4"/>
          <p:cNvSpPr txBox="1"/>
          <p:nvPr/>
        </p:nvSpPr>
        <p:spPr>
          <a:xfrm>
            <a:off x="5435600" y="2357438"/>
            <a:ext cx="3403600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 Black"/>
                <a:cs typeface="Arial Black"/>
              </a:rPr>
              <a:t>Computer / Software Engineer</a:t>
            </a:r>
          </a:p>
          <a:p>
            <a:pPr>
              <a:defRPr/>
            </a:pPr>
            <a:endParaRPr lang="en-US" dirty="0">
              <a:latin typeface="Arial Black"/>
              <a:cs typeface="Arial Blac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Arial Black"/>
                <a:cs typeface="Arial Black"/>
              </a:rPr>
              <a:t>Works for Microsoft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latin typeface="Arial Black"/>
              <a:cs typeface="Arial Blac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Arial Black"/>
                <a:cs typeface="Arial Black"/>
              </a:rPr>
              <a:t>Computers in the Digital Age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latin typeface="Arial Black"/>
              <a:cs typeface="Arial Blac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Arial Black"/>
                <a:cs typeface="Arial Black"/>
              </a:rPr>
              <a:t>Writing Code as a 2</a:t>
            </a:r>
            <a:r>
              <a:rPr lang="en-US" baseline="30000" dirty="0">
                <a:latin typeface="Arial Black"/>
                <a:cs typeface="Arial Black"/>
              </a:rPr>
              <a:t>nd</a:t>
            </a:r>
            <a:r>
              <a:rPr lang="en-US" dirty="0">
                <a:latin typeface="Arial Black"/>
                <a:cs typeface="Arial Black"/>
              </a:rPr>
              <a:t> Language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Content Placeholder 3" descr="stress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3" r="-4543"/>
          <a:stretch>
            <a:fillRect/>
          </a:stretch>
        </p:blipFill>
        <p:spPr>
          <a:xfrm>
            <a:off x="723900" y="730250"/>
            <a:ext cx="7467600" cy="4959350"/>
          </a:xfr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2013-03-15 13.56.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889000"/>
            <a:ext cx="3794125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2013-03-15 14.39.53.mov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889000"/>
            <a:ext cx="3694112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1"/>
          <p:cNvSpPr txBox="1">
            <a:spLocks noChangeArrowheads="1"/>
          </p:cNvSpPr>
          <p:nvPr/>
        </p:nvSpPr>
        <p:spPr bwMode="auto">
          <a:xfrm>
            <a:off x="330200" y="381000"/>
            <a:ext cx="84232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FF0000"/>
                </a:solidFill>
                <a:latin typeface="DJ Groovey" charset="0"/>
                <a:cs typeface="DJ Groovey" charset="0"/>
              </a:rPr>
              <a:t>Guest Speakers:  Structural Engineer and Mechanical Engineer!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550863" y="436563"/>
            <a:ext cx="8042275" cy="7826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charset="0"/>
                <a:ea typeface="+mj-ea"/>
                <a:cs typeface="+mj-cs"/>
              </a:rPr>
              <a:t>Packaging Engineers</a:t>
            </a:r>
          </a:p>
        </p:txBody>
      </p:sp>
      <p:pic>
        <p:nvPicPr>
          <p:cNvPr id="19458" name="Picture 3" descr="2013-04-19 12.42.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333500"/>
            <a:ext cx="317817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3886200" y="1498600"/>
            <a:ext cx="4706938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DJ Groovey" charset="0"/>
                <a:cs typeface="DJ Groovey" charset="0"/>
              </a:rPr>
              <a:t>Mission:</a:t>
            </a:r>
          </a:p>
          <a:p>
            <a:pPr eaLnBrk="1" hangingPunct="1"/>
            <a:r>
              <a:rPr lang="en-US" sz="3200">
                <a:latin typeface="DJ Groovey" charset="0"/>
                <a:cs typeface="DJ Groovey" charset="0"/>
              </a:rPr>
              <a:t>Design a method for packaging one Pringle potato chip to be sent across the United States and arrive INTACT!</a:t>
            </a:r>
          </a:p>
          <a:p>
            <a:pPr eaLnBrk="1" hangingPunct="1"/>
            <a:endParaRPr lang="en-US" sz="3200">
              <a:latin typeface="DJ Groovey" charset="0"/>
              <a:cs typeface="DJ Groovey" charset="0"/>
            </a:endParaRPr>
          </a:p>
          <a:p>
            <a:pPr eaLnBrk="1" hangingPunct="1"/>
            <a:r>
              <a:rPr lang="en-US">
                <a:latin typeface="DJ Groovey" charset="0"/>
                <a:cs typeface="DJ Groovey" charset="0"/>
              </a:rPr>
              <a:t>Math: Surface area, volume, weight, division, decimals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8" y="90488"/>
            <a:ext cx="7521575" cy="5492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Connection to Community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0" y="658813"/>
            <a:ext cx="8991600" cy="487362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Rage Italic" pitchFamily="66" charset="0"/>
              <a:buNone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charset="0"/>
                <a:ea typeface="+mn-ea"/>
                <a:cs typeface="+mn-cs"/>
              </a:rPr>
              <a:t>   Temecula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charset="0"/>
                <a:ea typeface="+mn-ea"/>
                <a:cs typeface="+mn-cs"/>
              </a:rPr>
              <a:t>becoming a STEM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charset="0"/>
                <a:ea typeface="+mn-ea"/>
                <a:cs typeface="+mn-cs"/>
              </a:rPr>
              <a:t>city</a:t>
            </a:r>
          </a:p>
          <a:p>
            <a:pPr fontAlgn="auto">
              <a:spcAft>
                <a:spcPts val="0"/>
              </a:spcAft>
              <a:buFont typeface="Rage Italic" pitchFamily="66" charset="0"/>
              <a:buChar char="0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charset="0"/>
              <a:ea typeface="+mn-ea"/>
              <a:cs typeface="+mn-cs"/>
            </a:endParaRPr>
          </a:p>
        </p:txBody>
      </p:sp>
      <p:pic>
        <p:nvPicPr>
          <p:cNvPr id="20483" name="Picture 4" descr="Science Fair 2013 Fly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1308100"/>
            <a:ext cx="3254376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2013-04-20 11.32.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1146175"/>
            <a:ext cx="299243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2013-04-20 11.13.5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1146175"/>
            <a:ext cx="2976562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2013-04-20 11.18.13.mov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54413"/>
            <a:ext cx="4292600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charset="0"/>
                <a:ea typeface="+mj-ea"/>
                <a:cs typeface="+mj-cs"/>
              </a:rPr>
              <a:t>Resources: </a:t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charset="0"/>
                <a:ea typeface="+mj-ea"/>
                <a:cs typeface="+mj-cs"/>
              </a:rPr>
            </a:b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charset="0"/>
                <a:ea typeface="+mj-ea"/>
                <a:cs typeface="+mj-cs"/>
              </a:rPr>
              <a:t>Engineering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charset="0"/>
                <a:ea typeface="+mj-ea"/>
                <a:cs typeface="+mj-cs"/>
              </a:rPr>
              <a:t>is Elementary</a:t>
            </a:r>
          </a:p>
        </p:txBody>
      </p:sp>
      <p:pic>
        <p:nvPicPr>
          <p:cNvPr id="21506" name="Picture 4" descr="lei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5500"/>
            <a:ext cx="2103438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2425700"/>
            <a:ext cx="23050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imag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016250"/>
            <a:ext cx="2398712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425700"/>
            <a:ext cx="22860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mbria" charset="0"/>
              </a:rPr>
              <a:t>Where do we go from here?</a:t>
            </a:r>
          </a:p>
        </p:txBody>
      </p:sp>
      <p:pic>
        <p:nvPicPr>
          <p:cNvPr id="22530" name="Picture 4" descr="Screen Shot 2013-04-21 at 12.3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2019300"/>
            <a:ext cx="2087563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Grow-Lead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019300"/>
            <a:ext cx="253682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 descr="8026718356_26dd1886d5_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2019300"/>
            <a:ext cx="2382837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Plus_sig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3240088"/>
            <a:ext cx="8636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Plus_sig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3240881"/>
            <a:ext cx="8636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035050"/>
            <a:ext cx="5867400" cy="4717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4800" y="5842000"/>
            <a:ext cx="280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a</a:t>
            </a:r>
            <a:r>
              <a:rPr lang="en-US" sz="4000" dirty="0" smtClean="0">
                <a:solidFill>
                  <a:srgbClr val="FF0000"/>
                </a:solidFill>
              </a:rPr>
              <a:t>nd YOU!!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6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mbria" charset="0"/>
              </a:rPr>
              <a:t>Why am I Here?</a:t>
            </a:r>
          </a:p>
        </p:txBody>
      </p:sp>
      <p:sp>
        <p:nvSpPr>
          <p:cNvPr id="40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0"/>
              <a:buChar char="u"/>
            </a:pPr>
            <a:r>
              <a:rPr lang="en-US" dirty="0">
                <a:solidFill>
                  <a:srgbClr val="FF0000"/>
                </a:solidFill>
                <a:latin typeface="Franklin Gothic Book" charset="0"/>
              </a:rPr>
              <a:t>Originally</a:t>
            </a:r>
            <a:r>
              <a:rPr lang="en-US" dirty="0">
                <a:latin typeface="Franklin Gothic Book" charset="0"/>
              </a:rPr>
              <a:t>…….to spread news about Temecula’s plans to become a “STEM” City and promote the 2</a:t>
            </a:r>
            <a:r>
              <a:rPr lang="en-US" baseline="30000" dirty="0">
                <a:latin typeface="Franklin Gothic Book" charset="0"/>
              </a:rPr>
              <a:t>nd</a:t>
            </a:r>
            <a:r>
              <a:rPr lang="en-US" dirty="0">
                <a:latin typeface="Franklin Gothic Book" charset="0"/>
              </a:rPr>
              <a:t> Annual Science and Technology </a:t>
            </a:r>
            <a:r>
              <a:rPr lang="en-US" dirty="0" smtClean="0">
                <a:latin typeface="Franklin Gothic Book" charset="0"/>
              </a:rPr>
              <a:t>Fair</a:t>
            </a:r>
          </a:p>
          <a:p>
            <a:pPr marL="0" indent="0">
              <a:buNone/>
            </a:pPr>
            <a:endParaRPr lang="en-US" dirty="0">
              <a:latin typeface="Franklin Gothic Book" charset="0"/>
            </a:endParaRPr>
          </a:p>
          <a:p>
            <a:pPr marL="0" indent="0" algn="ctr">
              <a:buNone/>
            </a:pPr>
            <a:r>
              <a:rPr lang="en-US" dirty="0">
                <a:latin typeface="Franklin Gothic Book" charset="0"/>
              </a:rPr>
              <a:t>http://</a:t>
            </a:r>
            <a:r>
              <a:rPr lang="en-US" dirty="0" err="1">
                <a:latin typeface="Franklin Gothic Book" charset="0"/>
              </a:rPr>
              <a:t>www.livebinders.com</a:t>
            </a:r>
            <a:r>
              <a:rPr lang="en-US" dirty="0">
                <a:latin typeface="Franklin Gothic Book" charset="0"/>
              </a:rPr>
              <a:t>/play/</a:t>
            </a:r>
            <a:r>
              <a:rPr lang="en-US" dirty="0" err="1">
                <a:latin typeface="Franklin Gothic Book" charset="0"/>
              </a:rPr>
              <a:t>play?id</a:t>
            </a:r>
            <a:r>
              <a:rPr lang="en-US" dirty="0">
                <a:latin typeface="Franklin Gothic Book" charset="0"/>
              </a:rPr>
              <a:t>=854284</a:t>
            </a:r>
          </a:p>
          <a:p>
            <a:endParaRPr lang="en-US" dirty="0">
              <a:latin typeface="Franklin Gothic Book" charset="0"/>
            </a:endParaRPr>
          </a:p>
          <a:p>
            <a:pPr>
              <a:buFont typeface="Wingdings" charset="0"/>
              <a:buChar char="u"/>
            </a:pPr>
            <a:r>
              <a:rPr lang="en-US" dirty="0">
                <a:solidFill>
                  <a:srgbClr val="FF0000"/>
                </a:solidFill>
                <a:latin typeface="Franklin Gothic Book" charset="0"/>
              </a:rPr>
              <a:t>NOW</a:t>
            </a:r>
            <a:r>
              <a:rPr lang="en-US" dirty="0">
                <a:latin typeface="Franklin Gothic Book" charset="0"/>
              </a:rPr>
              <a:t>…..to promote </a:t>
            </a:r>
            <a:r>
              <a:rPr lang="en-US" dirty="0" smtClean="0">
                <a:latin typeface="Franklin Gothic Book" charset="0"/>
              </a:rPr>
              <a:t>“STEM” </a:t>
            </a:r>
            <a:r>
              <a:rPr lang="en-US" dirty="0">
                <a:latin typeface="Franklin Gothic Book" charset="0"/>
              </a:rPr>
              <a:t>in our schools!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365125"/>
            <a:ext cx="8166100" cy="5492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Where we stand….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5122" name="Content Placeholder 3" descr="info-graphic_Educati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14" b="-7114"/>
          <a:stretch>
            <a:fillRect/>
          </a:stretch>
        </p:blipFill>
        <p:spPr>
          <a:xfrm>
            <a:off x="266700" y="914400"/>
            <a:ext cx="6827838" cy="3249612"/>
          </a:xfrm>
        </p:spPr>
      </p:pic>
      <p:pic>
        <p:nvPicPr>
          <p:cNvPr id="5123" name="Picture 2" descr="Screen Shot 2013-04-21 at 12.29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619625"/>
            <a:ext cx="57531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Screen Shot 2013-04-21 at 12.28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601">
            <a:off x="5842000" y="2951163"/>
            <a:ext cx="31115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mbria" charset="0"/>
              </a:rPr>
              <a:t>What can I do?</a:t>
            </a:r>
          </a:p>
        </p:txBody>
      </p:sp>
      <p:pic>
        <p:nvPicPr>
          <p:cNvPr id="614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7" b="5907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Box 4"/>
          <p:cNvSpPr txBox="1">
            <a:spLocks noChangeArrowheads="1"/>
          </p:cNvSpPr>
          <p:nvPr/>
        </p:nvSpPr>
        <p:spPr bwMode="auto">
          <a:xfrm>
            <a:off x="850900" y="5175250"/>
            <a:ext cx="64722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/>
              <a:t>NASA Endeavor Fellowship</a:t>
            </a:r>
          </a:p>
        </p:txBody>
      </p:sp>
      <p:pic>
        <p:nvPicPr>
          <p:cNvPr id="7170" name="Picture 3" descr="nasalogo_twit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397000"/>
            <a:ext cx="2541587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stem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1112838"/>
            <a:ext cx="2187575" cy="2836862"/>
          </a:xfrm>
          <a:prstGeom prst="rect">
            <a:avLst/>
          </a:prstGeom>
          <a:noFill/>
          <a:ln w="9525">
            <a:solidFill>
              <a:srgbClr val="797B7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5" descr="FC_EqualTo_41709_l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06613"/>
            <a:ext cx="82550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equal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2290763"/>
            <a:ext cx="6889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" descr="common-core-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1397000"/>
            <a:ext cx="2941638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130300"/>
            <a:ext cx="4406900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1130300"/>
            <a:ext cx="31242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DJ Groovey"/>
                <a:cs typeface="DJ Groovey"/>
              </a:rPr>
              <a:t>Did you know….</a:t>
            </a:r>
          </a:p>
          <a:p>
            <a:pPr>
              <a:defRPr/>
            </a:pPr>
            <a:endParaRPr lang="en-US" sz="2400" dirty="0">
              <a:latin typeface="DJ Groovey"/>
              <a:cs typeface="DJ Groovey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latin typeface="DJ Groovey"/>
                <a:cs typeface="DJ Groovey"/>
              </a:rPr>
              <a:t>The Next Generation Science Standards were just released?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latin typeface="DJ Groovey"/>
                <a:cs typeface="DJ Groovey"/>
              </a:rPr>
              <a:t>Did you know that there is now a K-12 engineering component?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250825"/>
            <a:ext cx="8089900" cy="14255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How Some Teachers Feel about Common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C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ore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8194" name="Content Placeholder 3" descr="Taming-the-Tes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" r="-87"/>
          <a:stretch>
            <a:fillRect/>
          </a:stretch>
        </p:blipFill>
        <p:spPr>
          <a:xfrm>
            <a:off x="647700" y="1676400"/>
            <a:ext cx="3581400" cy="3208338"/>
          </a:xfrm>
        </p:spPr>
      </p:pic>
      <p:pic>
        <p:nvPicPr>
          <p:cNvPr id="8195" name="Picture 2" descr="Screen Shot 2013-04-23 at 1.19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2374900"/>
            <a:ext cx="40513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5092700" y="1917700"/>
            <a:ext cx="309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TVEA Educator Survey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419100" y="266700"/>
            <a:ext cx="7988300" cy="812800"/>
          </a:xfrm>
        </p:spPr>
        <p:txBody>
          <a:bodyPr rtlCol="0">
            <a:normAutofit/>
          </a:bodyPr>
          <a:lstStyle/>
          <a:p>
            <a:pPr marL="0" indent="0" algn="r" fontAlgn="auto">
              <a:spcAft>
                <a:spcPts val="0"/>
              </a:spcAft>
              <a:buFont typeface="Rage Italic" pitchFamily="66" charset="0"/>
              <a:buNone/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charset="0"/>
                <a:ea typeface="+mn-ea"/>
                <a:cs typeface="+mn-cs"/>
              </a:rPr>
              <a:t>Engineering=Perfect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charset="0"/>
                <a:ea typeface="+mn-ea"/>
                <a:cs typeface="+mn-cs"/>
              </a:rPr>
              <a:t>vehicle for Common Core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charset="0"/>
              <a:ea typeface="+mn-ea"/>
              <a:cs typeface="+mn-cs"/>
            </a:endParaRPr>
          </a:p>
        </p:txBody>
      </p:sp>
      <p:pic>
        <p:nvPicPr>
          <p:cNvPr id="9218" name="Picture 2" descr="Screen Shot 2013-04-21 at 11.26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871538"/>
            <a:ext cx="6223000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" y="1676400"/>
            <a:ext cx="3467100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u="sng" dirty="0">
                <a:solidFill>
                  <a:srgbClr val="FF0000"/>
                </a:solidFill>
                <a:latin typeface="DJ Groovey"/>
                <a:cs typeface="DJ Groovey"/>
              </a:rPr>
              <a:t>4 C’s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  <a:latin typeface="DJ Groovey"/>
                <a:cs typeface="DJ Groovey"/>
              </a:rPr>
              <a:t>Creativity</a:t>
            </a:r>
          </a:p>
          <a:p>
            <a:pPr marL="457200" indent="-457200">
              <a:buFont typeface="Arial"/>
              <a:buChar char="•"/>
              <a:defRPr/>
            </a:pPr>
            <a:endParaRPr lang="en-US" sz="2800" dirty="0">
              <a:solidFill>
                <a:srgbClr val="FF0000"/>
              </a:solidFill>
              <a:latin typeface="DJ Groovey"/>
              <a:cs typeface="DJ Groovey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  <a:latin typeface="DJ Groovey"/>
                <a:cs typeface="DJ Groovey"/>
              </a:rPr>
              <a:t>Collaboration</a:t>
            </a:r>
          </a:p>
          <a:p>
            <a:pPr marL="457200" indent="-457200">
              <a:buFont typeface="Arial"/>
              <a:buChar char="•"/>
              <a:defRPr/>
            </a:pPr>
            <a:endParaRPr lang="en-US" sz="2800" dirty="0">
              <a:solidFill>
                <a:srgbClr val="FF0000"/>
              </a:solidFill>
              <a:latin typeface="DJ Groovey"/>
              <a:cs typeface="DJ Groovey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  <a:latin typeface="DJ Groovey"/>
                <a:cs typeface="DJ Groovey"/>
              </a:rPr>
              <a:t>Critical Thinking</a:t>
            </a:r>
          </a:p>
          <a:p>
            <a:pPr marL="457200" indent="-457200">
              <a:buFont typeface="Arial"/>
              <a:buChar char="•"/>
              <a:defRPr/>
            </a:pPr>
            <a:endParaRPr lang="en-US" sz="2800" dirty="0">
              <a:solidFill>
                <a:srgbClr val="FF0000"/>
              </a:solidFill>
              <a:latin typeface="DJ Groovey"/>
              <a:cs typeface="DJ Groovey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  <a:latin typeface="DJ Groovey"/>
                <a:cs typeface="DJ Groovey"/>
              </a:rPr>
              <a:t>Communication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Sketchbook.thmx</Template>
  <TotalTime>2001</TotalTime>
  <Words>298</Words>
  <Application>Microsoft Macintosh PowerPoint</Application>
  <PresentationFormat>On-screen Show (4:3)</PresentationFormat>
  <Paragraphs>73</Paragraphs>
  <Slides>25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Sketchbook</vt:lpstr>
      <vt:lpstr>Full  “STEM” AHEAD!</vt:lpstr>
      <vt:lpstr>PowerPoint Presentation</vt:lpstr>
      <vt:lpstr>Why am I Here?</vt:lpstr>
      <vt:lpstr>Where we stand….</vt:lpstr>
      <vt:lpstr>What can I do?</vt:lpstr>
      <vt:lpstr>PowerPoint Presentation</vt:lpstr>
      <vt:lpstr>PowerPoint Presentation</vt:lpstr>
      <vt:lpstr>How Some Teachers Feel about Common Core</vt:lpstr>
      <vt:lpstr>PowerPoint Presentation</vt:lpstr>
      <vt:lpstr>PowerPoint Presentation</vt:lpstr>
      <vt:lpstr>NASA Project 3d View: Uses 3D images to teach about Earth’s Spheres</vt:lpstr>
      <vt:lpstr>NASA Project 3DView: Uses 3D images to teach about Earth’s Spheres</vt:lpstr>
      <vt:lpstr>Atmosphere: Videoconference with NASA</vt:lpstr>
      <vt:lpstr>Atmosphere Unit:  Designing Parachutes</vt:lpstr>
      <vt:lpstr>Hydrosphere/Biosphere:  Hydroponics</vt:lpstr>
      <vt:lpstr>Weather Data learning Center:      Uses Weather Maps to teach math         Uses NASA Satellite images</vt:lpstr>
      <vt:lpstr>Alternative Energy:  Weather and Wind</vt:lpstr>
      <vt:lpstr>Problem Solving with FORENSICS! (Science, Math, and REAL LIFE!)</vt:lpstr>
      <vt:lpstr>Bring in the Experts! REAL LIFE!!!</vt:lpstr>
      <vt:lpstr>PowerPoint Presentation</vt:lpstr>
      <vt:lpstr>Packaging Engineers</vt:lpstr>
      <vt:lpstr>Connection to Community</vt:lpstr>
      <vt:lpstr>Resources:  Engineering is Elementary</vt:lpstr>
      <vt:lpstr>Where do we go from here?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Full “STEM” AHEAD!</dc:title>
  <dc:creator>Kelly Maxey</dc:creator>
  <cp:lastModifiedBy>Kelly Maxey</cp:lastModifiedBy>
  <cp:revision>60</cp:revision>
  <dcterms:created xsi:type="dcterms:W3CDTF">2013-03-26T05:28:57Z</dcterms:created>
  <dcterms:modified xsi:type="dcterms:W3CDTF">2013-04-25T05:53:02Z</dcterms:modified>
</cp:coreProperties>
</file>