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8" r:id="rId4"/>
    <p:sldId id="259" r:id="rId5"/>
    <p:sldId id="260" r:id="rId6"/>
    <p:sldId id="261" r:id="rId7"/>
    <p:sldId id="267" r:id="rId8"/>
    <p:sldId id="263" r:id="rId9"/>
    <p:sldId id="262" r:id="rId10"/>
    <p:sldId id="264" r:id="rId11"/>
    <p:sldId id="265"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4" autoAdjust="0"/>
    <p:restoredTop sz="83374" autoAdjust="0"/>
  </p:normalViewPr>
  <p:slideViewPr>
    <p:cSldViewPr>
      <p:cViewPr varScale="1">
        <p:scale>
          <a:sx n="111" d="100"/>
          <a:sy n="111" d="100"/>
        </p:scale>
        <p:origin x="-161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5DB890-6A38-4853-A1C9-3F12C91D846E}" type="datetimeFigureOut">
              <a:rPr lang="en-US" smtClean="0"/>
              <a:pPr/>
              <a:t>5/14/2010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EEBFBA-1C16-4689-A0B1-0AE4AF111FD6}"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my </a:t>
            </a:r>
            <a:r>
              <a:rPr lang="en-US" dirty="0" smtClean="0"/>
              <a:t>project, </a:t>
            </a:r>
            <a:r>
              <a:rPr lang="en-US" dirty="0" smtClean="0"/>
              <a:t>I chose Option 1. Our</a:t>
            </a:r>
            <a:r>
              <a:rPr lang="en-US" baseline="0" dirty="0" smtClean="0"/>
              <a:t> project started off as: How much would you weigh on another planet?  however, due to the group of students which just came in, (Emotionally Disabled/Special ED) I tiered the lesson to meet the new students needs. Average functioning level is at 3</a:t>
            </a:r>
            <a:r>
              <a:rPr lang="en-US" baseline="30000" dirty="0" smtClean="0"/>
              <a:t>rd</a:t>
            </a:r>
            <a:r>
              <a:rPr lang="en-US" baseline="0" dirty="0" smtClean="0"/>
              <a:t> grade, and 2/3 of the kids have been truant for almost a year. Our new topic became, “ Your age on different planets”. It was a three week unit. </a:t>
            </a:r>
            <a:endParaRPr lang="en-US" dirty="0"/>
          </a:p>
        </p:txBody>
      </p:sp>
      <p:sp>
        <p:nvSpPr>
          <p:cNvPr id="4" name="Slide Number Placeholder 3"/>
          <p:cNvSpPr>
            <a:spLocks noGrp="1"/>
          </p:cNvSpPr>
          <p:nvPr>
            <p:ph type="sldNum" sz="quarter" idx="10"/>
          </p:nvPr>
        </p:nvSpPr>
        <p:spPr/>
        <p:txBody>
          <a:bodyPr/>
          <a:lstStyle/>
          <a:p>
            <a:fld id="{FAEEBFBA-1C16-4689-A0B1-0AE4AF111FD6}"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the challenging aspects</a:t>
            </a:r>
            <a:r>
              <a:rPr lang="en-US" baseline="0" dirty="0" smtClean="0"/>
              <a:t> of this unit  was the fact two of my kids only knew their multiplication  facts  0-5(one was 17 years old). It is challenging having a 17 year old  functioning at a 2</a:t>
            </a:r>
            <a:r>
              <a:rPr lang="en-US" baseline="30000" dirty="0" smtClean="0"/>
              <a:t>nd</a:t>
            </a:r>
            <a:r>
              <a:rPr lang="en-US" baseline="0" dirty="0" smtClean="0"/>
              <a:t> grade level. However, it was awesome watching his peers step up to work with him. They displayed  enthusiasm, encouragement and continual praise for this young man as he managed to memorize  facts 1-11 in two weeks. </a:t>
            </a:r>
            <a:endParaRPr lang="en-US" dirty="0"/>
          </a:p>
        </p:txBody>
      </p:sp>
      <p:sp>
        <p:nvSpPr>
          <p:cNvPr id="4" name="Slide Number Placeholder 3"/>
          <p:cNvSpPr>
            <a:spLocks noGrp="1"/>
          </p:cNvSpPr>
          <p:nvPr>
            <p:ph type="sldNum" sz="quarter" idx="10"/>
          </p:nvPr>
        </p:nvSpPr>
        <p:spPr/>
        <p:txBody>
          <a:bodyPr/>
          <a:lstStyle/>
          <a:p>
            <a:fld id="{FAEEBFBA-1C16-4689-A0B1-0AE4AF111FD6}"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 kids had dozens</a:t>
            </a:r>
            <a:r>
              <a:rPr lang="en-US" baseline="0" dirty="0" smtClean="0"/>
              <a:t> of questions each day about the lesson and  Space.   They are fascinated with the idea of going to other planets  and how they would survive.  I did introduce the formula and big picture  on how to determine your weight on another planet. All students were enthusiastic about taking on the next math challenge.</a:t>
            </a:r>
            <a:endParaRPr lang="en-US" dirty="0"/>
          </a:p>
        </p:txBody>
      </p:sp>
      <p:sp>
        <p:nvSpPr>
          <p:cNvPr id="4" name="Slide Number Placeholder 3"/>
          <p:cNvSpPr>
            <a:spLocks noGrp="1"/>
          </p:cNvSpPr>
          <p:nvPr>
            <p:ph type="sldNum" sz="quarter" idx="10"/>
          </p:nvPr>
        </p:nvSpPr>
        <p:spPr/>
        <p:txBody>
          <a:bodyPr/>
          <a:lstStyle/>
          <a:p>
            <a:fld id="{FAEEBFBA-1C16-4689-A0B1-0AE4AF111FD6}"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Overall I think the Unit went smooth and I think was very successful. I would have liked to have introduced more challenging mathematics. I</a:t>
            </a:r>
            <a:r>
              <a:rPr lang="en-US" baseline="0" dirty="0" smtClean="0"/>
              <a:t> have </a:t>
            </a:r>
            <a:r>
              <a:rPr lang="en-US" dirty="0" smtClean="0"/>
              <a:t>let all of my guys know that is what awaits them  the next time they are arrested and return to school.  I think one</a:t>
            </a:r>
            <a:r>
              <a:rPr lang="en-US" baseline="0" dirty="0" smtClean="0"/>
              <a:t> of the highlights of the Unit   was that it clearly demonstrated how math skills are needed outside of the math class. It also stimulated an interest  in astronomy, from  how  we went to the moon to how we will colonize Mars.</a:t>
            </a:r>
            <a:endParaRPr lang="en-US" dirty="0"/>
          </a:p>
        </p:txBody>
      </p:sp>
      <p:sp>
        <p:nvSpPr>
          <p:cNvPr id="4" name="Slide Number Placeholder 3"/>
          <p:cNvSpPr>
            <a:spLocks noGrp="1"/>
          </p:cNvSpPr>
          <p:nvPr>
            <p:ph type="sldNum" sz="quarter" idx="10"/>
          </p:nvPr>
        </p:nvSpPr>
        <p:spPr/>
        <p:txBody>
          <a:bodyPr/>
          <a:lstStyle/>
          <a:p>
            <a:fld id="{FAEEBFBA-1C16-4689-A0B1-0AE4AF111FD6}" type="slidenum">
              <a:rPr lang="en-US" smtClean="0"/>
              <a:pPr/>
              <a:t>12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began</a:t>
            </a:r>
            <a:r>
              <a:rPr lang="en-US" baseline="0" dirty="0" smtClean="0"/>
              <a:t> the unit by asking my students the open ended question: how old would you be if you lived on another planet?  Once the students had a an answer they were asked to explain their reasoning. I  asked  what variables may play into their answer, the size of the planet? The orbit of a planet ?  How long is a year on Neptune? Is it the same length as an Earth year? WHY?</a:t>
            </a:r>
            <a:endParaRPr lang="en-US" dirty="0"/>
          </a:p>
        </p:txBody>
      </p:sp>
      <p:sp>
        <p:nvSpPr>
          <p:cNvPr id="4" name="Slide Number Placeholder 3"/>
          <p:cNvSpPr>
            <a:spLocks noGrp="1"/>
          </p:cNvSpPr>
          <p:nvPr>
            <p:ph type="sldNum" sz="quarter" idx="10"/>
          </p:nvPr>
        </p:nvSpPr>
        <p:spPr/>
        <p:txBody>
          <a:bodyPr/>
          <a:lstStyle/>
          <a:p>
            <a:fld id="{FAEEBFBA-1C16-4689-A0B1-0AE4AF111FD6}"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Basic skills are lacking.  The first two weeks in math class were spent learning and reviewing multiplication, division and graphing skills through worksheets, a computer video game and by integration of mathematic skills as we worked through the space chapter activities in our science text book. Geometric shapes were also reviewed as we discussed the size, shapes and orbits of planets. </a:t>
            </a:r>
            <a:endParaRPr lang="en-US" dirty="0"/>
          </a:p>
        </p:txBody>
      </p:sp>
      <p:sp>
        <p:nvSpPr>
          <p:cNvPr id="4" name="Slide Number Placeholder 3"/>
          <p:cNvSpPr>
            <a:spLocks noGrp="1"/>
          </p:cNvSpPr>
          <p:nvPr>
            <p:ph type="sldNum" sz="quarter" idx="10"/>
          </p:nvPr>
        </p:nvSpPr>
        <p:spPr/>
        <p:txBody>
          <a:bodyPr/>
          <a:lstStyle/>
          <a:p>
            <a:fld id="{FAEEBFBA-1C16-4689-A0B1-0AE4AF111FD6}"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a:t>
            </a:r>
            <a:r>
              <a:rPr lang="en-US" baseline="0" dirty="0" smtClean="0"/>
              <a:t> district  is relatively new.  The Bureau of Indian Affairs  provided all education  for the community up until 2004. In 2004 the </a:t>
            </a:r>
            <a:r>
              <a:rPr lang="en-US" baseline="0" dirty="0" smtClean="0"/>
              <a:t>tribe </a:t>
            </a:r>
            <a:r>
              <a:rPr lang="en-US" baseline="0" dirty="0" smtClean="0"/>
              <a:t>built their own charter schools and new jail (thank you casinos), all curriculum had to be aligned to state standards.</a:t>
            </a:r>
            <a:endParaRPr lang="en-US" dirty="0"/>
          </a:p>
        </p:txBody>
      </p:sp>
      <p:sp>
        <p:nvSpPr>
          <p:cNvPr id="4" name="Slide Number Placeholder 3"/>
          <p:cNvSpPr>
            <a:spLocks noGrp="1"/>
          </p:cNvSpPr>
          <p:nvPr>
            <p:ph type="sldNum" sz="quarter" idx="10"/>
          </p:nvPr>
        </p:nvSpPr>
        <p:spPr/>
        <p:txBody>
          <a:bodyPr/>
          <a:lstStyle/>
          <a:p>
            <a:fld id="{FAEEBFBA-1C16-4689-A0B1-0AE4AF111FD6}"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modeled day and night, using a flashlight</a:t>
            </a:r>
            <a:r>
              <a:rPr lang="en-US" baseline="0" dirty="0" smtClean="0"/>
              <a:t> as the sun. </a:t>
            </a:r>
            <a:r>
              <a:rPr lang="en-US" baseline="0" dirty="0" smtClean="0"/>
              <a:t>Students were planets and spun on </a:t>
            </a:r>
            <a:r>
              <a:rPr lang="en-US" baseline="0" dirty="0" smtClean="0"/>
              <a:t>their axis. We added the Earth’s orbit into the modeling as well. Unfortunately, the jail  does not allow  cameras.  It was  very amusing watching this group of young men spin and wobble. The activity was helpful. It demonstrated day/night,   the difference in a Earth year compared to a Mars year, and seasons.  Their were many ideas/questions from students about other planets, seasons, and space travel -  opportunities for enrichment.   </a:t>
            </a:r>
            <a:endParaRPr lang="en-US" dirty="0"/>
          </a:p>
        </p:txBody>
      </p:sp>
      <p:sp>
        <p:nvSpPr>
          <p:cNvPr id="4" name="Slide Number Placeholder 3"/>
          <p:cNvSpPr>
            <a:spLocks noGrp="1"/>
          </p:cNvSpPr>
          <p:nvPr>
            <p:ph type="sldNum" sz="quarter" idx="10"/>
          </p:nvPr>
        </p:nvSpPr>
        <p:spPr/>
        <p:txBody>
          <a:bodyPr/>
          <a:lstStyle/>
          <a:p>
            <a:fld id="{FAEEBFBA-1C16-4689-A0B1-0AE4AF111FD6}"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we had finished the </a:t>
            </a:r>
            <a:r>
              <a:rPr lang="en-US" baseline="0" dirty="0" smtClean="0"/>
              <a:t> four chapters in science and everyone  had their </a:t>
            </a:r>
            <a:r>
              <a:rPr lang="en-US" baseline="0" dirty="0" smtClean="0"/>
              <a:t>basic multiplication </a:t>
            </a:r>
            <a:r>
              <a:rPr lang="en-US" baseline="0" dirty="0" smtClean="0"/>
              <a:t>and division  facts down(week 2)  each student picked a planet. I provided addition information from EDHELPER  on their planet and we watched  National Geographic DVD’s on the universe – all of my students are visual learners. There were  several short quizzes,  cloze activities and  writing prompts. </a:t>
            </a:r>
            <a:endParaRPr lang="en-US" dirty="0"/>
          </a:p>
        </p:txBody>
      </p:sp>
      <p:sp>
        <p:nvSpPr>
          <p:cNvPr id="4" name="Slide Number Placeholder 3"/>
          <p:cNvSpPr>
            <a:spLocks noGrp="1"/>
          </p:cNvSpPr>
          <p:nvPr>
            <p:ph type="sldNum" sz="quarter" idx="10"/>
          </p:nvPr>
        </p:nvSpPr>
        <p:spPr/>
        <p:txBody>
          <a:bodyPr/>
          <a:lstStyle/>
          <a:p>
            <a:fld id="{FAEEBFBA-1C16-4689-A0B1-0AE4AF111FD6}"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2060"/>
                </a:solidFill>
              </a:rPr>
              <a:t>Students multiplied the orbital period of their planet, relative to Earth, by the length of a year in Earth days, then divided their Earth age  by the length of a year on their planet. This was then multiplied by the length of an Earth year, in days,  to determine their age.</a:t>
            </a:r>
          </a:p>
          <a:p>
            <a:endParaRPr lang="en-US" dirty="0"/>
          </a:p>
        </p:txBody>
      </p:sp>
      <p:sp>
        <p:nvSpPr>
          <p:cNvPr id="4" name="Slide Number Placeholder 3"/>
          <p:cNvSpPr>
            <a:spLocks noGrp="1"/>
          </p:cNvSpPr>
          <p:nvPr>
            <p:ph type="sldNum" sz="quarter" idx="10"/>
          </p:nvPr>
        </p:nvSpPr>
        <p:spPr/>
        <p:txBody>
          <a:bodyPr/>
          <a:lstStyle/>
          <a:p>
            <a:fld id="{FAEEBFBA-1C16-4689-A0B1-0AE4AF111FD6}"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completed</a:t>
            </a:r>
            <a:r>
              <a:rPr lang="en-US" baseline="0" dirty="0" smtClean="0"/>
              <a:t> the worksheet, doing the math, then graphing the results. New vocabulary was introduced throughout the Unit. </a:t>
            </a:r>
            <a:endParaRPr lang="en-US" dirty="0"/>
          </a:p>
        </p:txBody>
      </p:sp>
      <p:sp>
        <p:nvSpPr>
          <p:cNvPr id="4" name="Slide Number Placeholder 3"/>
          <p:cNvSpPr>
            <a:spLocks noGrp="1"/>
          </p:cNvSpPr>
          <p:nvPr>
            <p:ph type="sldNum" sz="quarter" idx="10"/>
          </p:nvPr>
        </p:nvSpPr>
        <p:spPr/>
        <p:txBody>
          <a:bodyPr/>
          <a:lstStyle/>
          <a:p>
            <a:fld id="{FAEEBFBA-1C16-4689-A0B1-0AE4AF111FD6}"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Language Arts teacher  modified his lesson plans to incorporate our topic</a:t>
            </a:r>
            <a:r>
              <a:rPr lang="en-US" baseline="0" dirty="0" smtClean="0"/>
              <a:t> for his class.  Although I have had students which have won national awards for their art work, this group seemed to enjoy the simpler approach to art; coloring.</a:t>
            </a:r>
            <a:endParaRPr lang="en-US" dirty="0"/>
          </a:p>
        </p:txBody>
      </p:sp>
      <p:sp>
        <p:nvSpPr>
          <p:cNvPr id="4" name="Slide Number Placeholder 3"/>
          <p:cNvSpPr>
            <a:spLocks noGrp="1"/>
          </p:cNvSpPr>
          <p:nvPr>
            <p:ph type="sldNum" sz="quarter" idx="10"/>
          </p:nvPr>
        </p:nvSpPr>
        <p:spPr/>
        <p:txBody>
          <a:bodyPr/>
          <a:lstStyle/>
          <a:p>
            <a:fld id="{FAEEBFBA-1C16-4689-A0B1-0AE4AF111FD6}"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556A9889-B22F-4079-81DA-A1E734F0D2E6}" type="datetimeFigureOut">
              <a:rPr lang="en-US" smtClean="0"/>
              <a:pPr/>
              <a:t>5/14/2010</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D32F30E5-5EE8-4A71-93CC-F203ADFC2387}"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p:wheel spokes="1"/>
    <p:sndAc>
      <p:stSnd>
        <p:snd r:embed="rId1" name="laser.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56A9889-B22F-4079-81DA-A1E734F0D2E6}" type="datetimeFigureOut">
              <a:rPr lang="en-US" smtClean="0"/>
              <a:pPr/>
              <a:t>5/14/2010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2F30E5-5EE8-4A71-93CC-F203ADFC2387}" type="slidenum">
              <a:rPr lang="en-US" smtClean="0"/>
              <a:pPr/>
              <a:t>‹#›</a:t>
            </a:fld>
            <a:endParaRPr lang="en-US" dirty="0"/>
          </a:p>
        </p:txBody>
      </p:sp>
    </p:spTree>
  </p:cSld>
  <p:clrMapOvr>
    <a:masterClrMapping/>
  </p:clrMapOvr>
  <p:transition>
    <p:wheel spokes="1"/>
    <p:sndAc>
      <p:stSnd>
        <p:snd r:embed="rId1" name="laser.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56A9889-B22F-4079-81DA-A1E734F0D2E6}" type="datetimeFigureOut">
              <a:rPr lang="en-US" smtClean="0"/>
              <a:pPr/>
              <a:t>5/14/2010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2F30E5-5EE8-4A71-93CC-F203ADFC2387}" type="slidenum">
              <a:rPr lang="en-US" smtClean="0"/>
              <a:pPr/>
              <a:t>‹#›</a:t>
            </a:fld>
            <a:endParaRPr lang="en-US" dirty="0"/>
          </a:p>
        </p:txBody>
      </p:sp>
    </p:spTree>
  </p:cSld>
  <p:clrMapOvr>
    <a:masterClrMapping/>
  </p:clrMapOvr>
  <p:transition>
    <p:wheel spokes="1"/>
    <p:sndAc>
      <p:stSnd>
        <p:snd r:embed="rId1" name="laser.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56A9889-B22F-4079-81DA-A1E734F0D2E6}" type="datetimeFigureOut">
              <a:rPr lang="en-US" smtClean="0"/>
              <a:pPr/>
              <a:t>5/14/2010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2F30E5-5EE8-4A71-93CC-F203ADFC2387}" type="slidenum">
              <a:rPr lang="en-US" smtClean="0"/>
              <a:pPr/>
              <a:t>‹#›</a:t>
            </a:fld>
            <a:endParaRPr lang="en-US" dirty="0"/>
          </a:p>
        </p:txBody>
      </p:sp>
    </p:spTree>
  </p:cSld>
  <p:clrMapOvr>
    <a:masterClrMapping/>
  </p:clrMapOvr>
  <p:transition>
    <p:wheel spokes="1"/>
    <p:sndAc>
      <p:stSnd>
        <p:snd r:embed="rId1" name="laser.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56A9889-B22F-4079-81DA-A1E734F0D2E6}" type="datetimeFigureOut">
              <a:rPr lang="en-US" smtClean="0"/>
              <a:pPr/>
              <a:t>5/14/2010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D32F30E5-5EE8-4A71-93CC-F203ADFC2387}"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p:wheel spokes="1"/>
    <p:sndAc>
      <p:stSnd>
        <p:snd r:embed="rId1" name="laser.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56A9889-B22F-4079-81DA-A1E734F0D2E6}" type="datetimeFigureOut">
              <a:rPr lang="en-US" smtClean="0"/>
              <a:pPr/>
              <a:t>5/14/2010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2F30E5-5EE8-4A71-93CC-F203ADFC2387}" type="slidenum">
              <a:rPr lang="en-US" smtClean="0"/>
              <a:pPr/>
              <a:t>‹#›</a:t>
            </a:fld>
            <a:endParaRPr lang="en-US" dirty="0"/>
          </a:p>
        </p:txBody>
      </p:sp>
    </p:spTree>
  </p:cSld>
  <p:clrMapOvr>
    <a:masterClrMapping/>
  </p:clrMapOvr>
  <p:transition>
    <p:wheel spokes="1"/>
    <p:sndAc>
      <p:stSnd>
        <p:snd r:embed="rId1" name="laser.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56A9889-B22F-4079-81DA-A1E734F0D2E6}" type="datetimeFigureOut">
              <a:rPr lang="en-US" smtClean="0"/>
              <a:pPr/>
              <a:t>5/14/2010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32F30E5-5EE8-4A71-93CC-F203ADFC2387}" type="slidenum">
              <a:rPr lang="en-US" smtClean="0"/>
              <a:pPr/>
              <a:t>‹#›</a:t>
            </a:fld>
            <a:endParaRPr lang="en-US" dirty="0"/>
          </a:p>
        </p:txBody>
      </p:sp>
    </p:spTree>
  </p:cSld>
  <p:clrMapOvr>
    <a:masterClrMapping/>
  </p:clrMapOvr>
  <p:transition>
    <p:wheel spokes="1"/>
    <p:sndAc>
      <p:stSnd>
        <p:snd r:embed="rId1" name="laser.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56A9889-B22F-4079-81DA-A1E734F0D2E6}" type="datetimeFigureOut">
              <a:rPr lang="en-US" smtClean="0"/>
              <a:pPr/>
              <a:t>5/14/2010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32F30E5-5EE8-4A71-93CC-F203ADFC2387}" type="slidenum">
              <a:rPr lang="en-US" smtClean="0"/>
              <a:pPr/>
              <a:t>‹#›</a:t>
            </a:fld>
            <a:endParaRPr lang="en-US" dirty="0"/>
          </a:p>
        </p:txBody>
      </p:sp>
    </p:spTree>
  </p:cSld>
  <p:clrMapOvr>
    <a:masterClrMapping/>
  </p:clrMapOvr>
  <p:transition>
    <p:wheel spokes="1"/>
    <p:sndAc>
      <p:stSnd>
        <p:snd r:embed="rId1" name="laser.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6A9889-B22F-4079-81DA-A1E734F0D2E6}" type="datetimeFigureOut">
              <a:rPr lang="en-US" smtClean="0"/>
              <a:pPr/>
              <a:t>5/14/2010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32F30E5-5EE8-4A71-93CC-F203ADFC2387}" type="slidenum">
              <a:rPr lang="en-US" smtClean="0"/>
              <a:pPr/>
              <a:t>‹#›</a:t>
            </a:fld>
            <a:endParaRPr lang="en-US" dirty="0"/>
          </a:p>
        </p:txBody>
      </p:sp>
    </p:spTree>
  </p:cSld>
  <p:clrMapOvr>
    <a:masterClrMapping/>
  </p:clrMapOvr>
  <p:transition>
    <p:wheel spokes="1"/>
    <p:sndAc>
      <p:stSnd>
        <p:snd r:embed="rId1" name="laser.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56A9889-B22F-4079-81DA-A1E734F0D2E6}" type="datetimeFigureOut">
              <a:rPr lang="en-US" smtClean="0"/>
              <a:pPr/>
              <a:t>5/14/2010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2F30E5-5EE8-4A71-93CC-F203ADFC2387}" type="slidenum">
              <a:rPr lang="en-US" smtClean="0"/>
              <a:pPr/>
              <a:t>‹#›</a:t>
            </a:fld>
            <a:endParaRPr lang="en-US" dirty="0"/>
          </a:p>
        </p:txBody>
      </p:sp>
    </p:spTree>
  </p:cSld>
  <p:clrMapOvr>
    <a:masterClrMapping/>
  </p:clrMapOvr>
  <p:transition>
    <p:wheel spokes="1"/>
    <p:sndAc>
      <p:stSnd>
        <p:snd r:embed="rId1" name="laser.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56A9889-B22F-4079-81DA-A1E734F0D2E6}" type="datetimeFigureOut">
              <a:rPr lang="en-US" smtClean="0"/>
              <a:pPr/>
              <a:t>5/14/2010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2F30E5-5EE8-4A71-93CC-F203ADFC2387}" type="slidenum">
              <a:rPr lang="en-US" smtClean="0"/>
              <a:pPr/>
              <a:t>‹#›</a:t>
            </a:fld>
            <a:endParaRPr lang="en-US" dirty="0"/>
          </a:p>
        </p:txBody>
      </p:sp>
    </p:spTree>
  </p:cSld>
  <p:clrMapOvr>
    <a:masterClrMapping/>
  </p:clrMapOvr>
  <p:transition>
    <p:wheel spokes="1"/>
    <p:sndAc>
      <p:stSnd>
        <p:snd r:embed="rId1" name="laser.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56A9889-B22F-4079-81DA-A1E734F0D2E6}" type="datetimeFigureOut">
              <a:rPr lang="en-US" smtClean="0"/>
              <a:pPr/>
              <a:t>5/14/2010</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32F30E5-5EE8-4A71-93CC-F203ADFC2387}"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heel spokes="1"/>
    <p:sndAc>
      <p:stSnd>
        <p:snd r:embed="rId13" name="laser.wav"/>
      </p:stSnd>
    </p:sndAc>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wmf"/><Relationship Id="rId4" Type="http://schemas.openxmlformats.org/officeDocument/2006/relationships/image" Target="../media/image20.wmf"/></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image" Target="../media/image9.wmf"/></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wmf"/><Relationship Id="rId4" Type="http://schemas.openxmlformats.org/officeDocument/2006/relationships/image" Target="../media/image11.wmf"/></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1.wav"/><Relationship Id="rId7"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dirty="0" smtClean="0"/>
              <a:t>Option  1: Unit Development</a:t>
            </a:r>
            <a:endParaRPr lang="en-US" dirty="0"/>
          </a:p>
        </p:txBody>
      </p:sp>
      <p:sp>
        <p:nvSpPr>
          <p:cNvPr id="3" name="Subtitle 2"/>
          <p:cNvSpPr>
            <a:spLocks noGrp="1"/>
          </p:cNvSpPr>
          <p:nvPr>
            <p:ph type="subTitle" idx="1"/>
          </p:nvPr>
        </p:nvSpPr>
        <p:spPr>
          <a:xfrm>
            <a:off x="1371600" y="3276600"/>
            <a:ext cx="6400800" cy="1807698"/>
          </a:xfrm>
        </p:spPr>
        <p:txBody>
          <a:bodyPr>
            <a:normAutofit fontScale="92500" lnSpcReduction="10000"/>
          </a:bodyPr>
          <a:lstStyle/>
          <a:p>
            <a:endParaRPr lang="en-US" dirty="0" smtClean="0"/>
          </a:p>
          <a:p>
            <a:r>
              <a:rPr lang="en-US" sz="4400" dirty="0" smtClean="0">
                <a:solidFill>
                  <a:schemeClr val="accent4">
                    <a:lumMod val="50000"/>
                  </a:schemeClr>
                </a:solidFill>
              </a:rPr>
              <a:t>Your</a:t>
            </a:r>
            <a:r>
              <a:rPr lang="en-US" sz="4400" dirty="0" smtClean="0"/>
              <a:t> </a:t>
            </a:r>
            <a:r>
              <a:rPr lang="en-US" sz="4400" dirty="0" smtClean="0">
                <a:solidFill>
                  <a:schemeClr val="accent4">
                    <a:lumMod val="50000"/>
                  </a:schemeClr>
                </a:solidFill>
              </a:rPr>
              <a:t>Age on Different Planets</a:t>
            </a:r>
            <a:endParaRPr lang="en-US" sz="4400" dirty="0">
              <a:solidFill>
                <a:schemeClr val="accent4">
                  <a:lumMod val="50000"/>
                </a:schemeClr>
              </a:solidFill>
            </a:endParaRPr>
          </a:p>
        </p:txBody>
      </p:sp>
      <p:pic>
        <p:nvPicPr>
          <p:cNvPr id="1028" name="Picture 4" descr="C:\Users\Pete Aitken\Pictures\Microsoft Clip Organizer\j0413628.wmf"/>
          <p:cNvPicPr>
            <a:picLocks noChangeAspect="1" noChangeArrowheads="1"/>
          </p:cNvPicPr>
          <p:nvPr/>
        </p:nvPicPr>
        <p:blipFill>
          <a:blip r:embed="rId4" cstate="print"/>
          <a:srcRect/>
          <a:stretch>
            <a:fillRect/>
          </a:stretch>
        </p:blipFill>
        <p:spPr bwMode="auto">
          <a:xfrm>
            <a:off x="3200400" y="0"/>
            <a:ext cx="2667000" cy="1524000"/>
          </a:xfrm>
          <a:prstGeom prst="rect">
            <a:avLst/>
          </a:prstGeom>
          <a:noFill/>
        </p:spPr>
      </p:pic>
      <p:pic>
        <p:nvPicPr>
          <p:cNvPr id="1029" name="Picture 5" descr="C:\Users\Pete Aitken\Pictures\Microsoft Clip Organizer\j0434873.png"/>
          <p:cNvPicPr>
            <a:picLocks noChangeAspect="1" noChangeArrowheads="1"/>
          </p:cNvPicPr>
          <p:nvPr/>
        </p:nvPicPr>
        <p:blipFill>
          <a:blip r:embed="rId5" cstate="print"/>
          <a:srcRect/>
          <a:stretch>
            <a:fillRect/>
          </a:stretch>
        </p:blipFill>
        <p:spPr bwMode="auto">
          <a:xfrm>
            <a:off x="3352800" y="5105400"/>
            <a:ext cx="2286000" cy="1752600"/>
          </a:xfrm>
          <a:prstGeom prst="rect">
            <a:avLst/>
          </a:prstGeom>
          <a:noFill/>
        </p:spPr>
      </p:pic>
    </p:spTree>
  </p:cSld>
  <p:clrMapOvr>
    <a:masterClrMapping/>
  </p:clrMapOvr>
  <p:transition>
    <p:wheel spokes="1"/>
    <p:sndAc>
      <p:stSnd>
        <p:snd r:embed="rId3" name="laser.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Remediation</a:t>
            </a:r>
            <a:endParaRPr lang="en-US" dirty="0"/>
          </a:p>
        </p:txBody>
      </p:sp>
      <p:sp>
        <p:nvSpPr>
          <p:cNvPr id="3" name="Content Placeholder 2"/>
          <p:cNvSpPr>
            <a:spLocks noGrp="1"/>
          </p:cNvSpPr>
          <p:nvPr>
            <p:ph idx="1"/>
          </p:nvPr>
        </p:nvSpPr>
        <p:spPr>
          <a:xfrm>
            <a:off x="457200" y="1600200"/>
            <a:ext cx="8458200" cy="4953000"/>
          </a:xfrm>
        </p:spPr>
        <p:txBody>
          <a:bodyPr>
            <a:normAutofit/>
          </a:bodyPr>
          <a:lstStyle/>
          <a:p>
            <a:pPr algn="ctr"/>
            <a:endParaRPr lang="en-US" dirty="0" smtClean="0"/>
          </a:p>
          <a:p>
            <a:pPr algn="ctr">
              <a:buFont typeface="Wingdings" pitchFamily="2" charset="2"/>
              <a:buChar char="Ø"/>
            </a:pPr>
            <a:r>
              <a:rPr lang="en-US" dirty="0" smtClean="0"/>
              <a:t>         </a:t>
            </a:r>
            <a:r>
              <a:rPr lang="en-US" dirty="0" smtClean="0">
                <a:solidFill>
                  <a:srgbClr val="002060"/>
                </a:solidFill>
              </a:rPr>
              <a:t>Review and mastery of basic math </a:t>
            </a:r>
            <a:r>
              <a:rPr lang="en-US" dirty="0" smtClean="0">
                <a:solidFill>
                  <a:srgbClr val="002060"/>
                </a:solidFill>
              </a:rPr>
              <a:t> and problem solving skills</a:t>
            </a:r>
            <a:r>
              <a:rPr lang="en-US" dirty="0" smtClean="0">
                <a:solidFill>
                  <a:srgbClr val="002060"/>
                </a:solidFill>
              </a:rPr>
              <a:t>. </a:t>
            </a:r>
          </a:p>
          <a:p>
            <a:pPr algn="ctr"/>
            <a:endParaRPr lang="en-US" dirty="0" smtClean="0">
              <a:solidFill>
                <a:srgbClr val="002060"/>
              </a:solidFill>
            </a:endParaRPr>
          </a:p>
          <a:p>
            <a:pPr algn="ctr">
              <a:buFont typeface="Wingdings" pitchFamily="2" charset="2"/>
              <a:buChar char="Ø"/>
            </a:pPr>
            <a:r>
              <a:rPr lang="en-US" dirty="0" smtClean="0">
                <a:solidFill>
                  <a:srgbClr val="002060"/>
                </a:solidFill>
              </a:rPr>
              <a:t> Additional adapted and modified reading and writing assignments. </a:t>
            </a:r>
          </a:p>
          <a:p>
            <a:pPr algn="ctr"/>
            <a:endParaRPr lang="en-US" dirty="0" smtClean="0">
              <a:solidFill>
                <a:srgbClr val="002060"/>
              </a:solidFill>
            </a:endParaRPr>
          </a:p>
          <a:p>
            <a:pPr algn="ctr">
              <a:buFont typeface="Wingdings" pitchFamily="2" charset="2"/>
              <a:buChar char="Ø"/>
            </a:pPr>
            <a:r>
              <a:rPr lang="en-US" dirty="0" smtClean="0">
                <a:solidFill>
                  <a:srgbClr val="002060"/>
                </a:solidFill>
              </a:rPr>
              <a:t>         Adapted and modified homework (jail work) over the weekend.</a:t>
            </a:r>
          </a:p>
          <a:p>
            <a:endParaRPr lang="en-US" dirty="0" smtClean="0"/>
          </a:p>
          <a:p>
            <a:endParaRPr lang="en-US" dirty="0" smtClean="0"/>
          </a:p>
          <a:p>
            <a:endParaRPr lang="en-US" dirty="0"/>
          </a:p>
        </p:txBody>
      </p:sp>
      <p:pic>
        <p:nvPicPr>
          <p:cNvPr id="3074" name="Picture 2" descr="C:\Program Files (x86)\Microsoft Office\MEDIA\CAGCAT10\j0251301.wmf"/>
          <p:cNvPicPr>
            <a:picLocks noChangeAspect="1" noChangeArrowheads="1"/>
          </p:cNvPicPr>
          <p:nvPr/>
        </p:nvPicPr>
        <p:blipFill>
          <a:blip r:embed="rId4" cstate="print"/>
          <a:srcRect/>
          <a:stretch>
            <a:fillRect/>
          </a:stretch>
        </p:blipFill>
        <p:spPr bwMode="auto">
          <a:xfrm>
            <a:off x="762000" y="658813"/>
            <a:ext cx="1600200" cy="1322387"/>
          </a:xfrm>
          <a:prstGeom prst="rect">
            <a:avLst/>
          </a:prstGeom>
          <a:noFill/>
        </p:spPr>
      </p:pic>
      <p:pic>
        <p:nvPicPr>
          <p:cNvPr id="3075" name="Picture 3" descr="C:\Program Files (x86)\Microsoft Office\MEDIA\CAGCAT10\j0217698.wmf"/>
          <p:cNvPicPr>
            <a:picLocks noChangeAspect="1" noChangeArrowheads="1"/>
          </p:cNvPicPr>
          <p:nvPr/>
        </p:nvPicPr>
        <p:blipFill>
          <a:blip r:embed="rId5" cstate="print"/>
          <a:srcRect/>
          <a:stretch>
            <a:fillRect/>
          </a:stretch>
        </p:blipFill>
        <p:spPr bwMode="auto">
          <a:xfrm>
            <a:off x="7543800" y="5627035"/>
            <a:ext cx="1092200" cy="1058472"/>
          </a:xfrm>
          <a:prstGeom prst="rect">
            <a:avLst/>
          </a:prstGeom>
          <a:noFill/>
        </p:spPr>
      </p:pic>
    </p:spTree>
  </p:cSld>
  <p:clrMapOvr>
    <a:masterClrMapping/>
  </p:clrMapOvr>
  <p:transition>
    <p:wheel spokes="1"/>
    <p:sndAc>
      <p:stSnd>
        <p:snd r:embed="rId3" name="laser.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Enrichment Activities</a:t>
            </a:r>
            <a:endParaRPr lang="en-US" dirty="0"/>
          </a:p>
        </p:txBody>
      </p:sp>
      <p:sp>
        <p:nvSpPr>
          <p:cNvPr id="3" name="Content Placeholder 2"/>
          <p:cNvSpPr>
            <a:spLocks noGrp="1"/>
          </p:cNvSpPr>
          <p:nvPr>
            <p:ph idx="1"/>
          </p:nvPr>
        </p:nvSpPr>
        <p:spPr/>
        <p:txBody>
          <a:bodyPr>
            <a:normAutofit/>
          </a:bodyPr>
          <a:lstStyle/>
          <a:p>
            <a:pPr algn="ctr">
              <a:buFont typeface="Wingdings" pitchFamily="2" charset="2"/>
              <a:buChar char="Ø"/>
            </a:pPr>
            <a:r>
              <a:rPr lang="en-US" sz="2000" dirty="0" smtClean="0">
                <a:solidFill>
                  <a:srgbClr val="002060"/>
                </a:solidFill>
              </a:rPr>
              <a:t>Students thought it would be fun to calculate their jail sentences in  days, according to the length of a day on their planet. </a:t>
            </a:r>
          </a:p>
          <a:p>
            <a:pPr algn="ctr">
              <a:buFont typeface="Wingdings" pitchFamily="2" charset="2"/>
              <a:buChar char="Ø"/>
            </a:pPr>
            <a:endParaRPr lang="en-US" sz="2000" dirty="0" smtClean="0">
              <a:solidFill>
                <a:srgbClr val="002060"/>
              </a:solidFill>
            </a:endParaRPr>
          </a:p>
          <a:p>
            <a:pPr algn="ctr">
              <a:buFont typeface="Wingdings" pitchFamily="2" charset="2"/>
              <a:buChar char="Ø"/>
            </a:pPr>
            <a:r>
              <a:rPr lang="en-US" sz="2000" dirty="0" smtClean="0">
                <a:solidFill>
                  <a:srgbClr val="002060"/>
                </a:solidFill>
              </a:rPr>
              <a:t>          For higher functioning ESS and regular </a:t>
            </a:r>
            <a:r>
              <a:rPr lang="en-US" sz="2000" dirty="0" smtClean="0">
                <a:solidFill>
                  <a:srgbClr val="002060"/>
                </a:solidFill>
              </a:rPr>
              <a:t>students: use </a:t>
            </a:r>
            <a:r>
              <a:rPr lang="en-US" sz="2000" dirty="0" smtClean="0">
                <a:solidFill>
                  <a:srgbClr val="002060"/>
                </a:solidFill>
              </a:rPr>
              <a:t>the formula: F= (Mm)/r²  to determine  your weight on other planets.</a:t>
            </a:r>
          </a:p>
          <a:p>
            <a:pPr algn="ctr"/>
            <a:endParaRPr lang="en-US" sz="2000" dirty="0" smtClean="0">
              <a:solidFill>
                <a:srgbClr val="002060"/>
              </a:solidFill>
            </a:endParaRPr>
          </a:p>
          <a:p>
            <a:pPr algn="ctr">
              <a:buFont typeface="Wingdings" pitchFamily="2" charset="2"/>
              <a:buChar char="Ø"/>
            </a:pPr>
            <a:r>
              <a:rPr lang="en-US" sz="2000" dirty="0" smtClean="0">
                <a:solidFill>
                  <a:srgbClr val="002060"/>
                </a:solidFill>
              </a:rPr>
              <a:t>   All of the students were fascinated with the idea of colonizing  other planets. They all liked the idea of designing their own city on their planets.</a:t>
            </a:r>
          </a:p>
          <a:p>
            <a:pPr algn="ctr">
              <a:buFont typeface="Wingdings" pitchFamily="2" charset="2"/>
              <a:buChar char="Ø"/>
            </a:pPr>
            <a:endParaRPr lang="en-US" sz="2000" dirty="0" smtClean="0">
              <a:solidFill>
                <a:srgbClr val="002060"/>
              </a:solidFill>
            </a:endParaRPr>
          </a:p>
          <a:p>
            <a:pPr algn="ctr">
              <a:buFont typeface="Wingdings" pitchFamily="2" charset="2"/>
              <a:buChar char="Ø"/>
            </a:pPr>
            <a:r>
              <a:rPr lang="en-US" sz="2000" dirty="0" smtClean="0">
                <a:solidFill>
                  <a:srgbClr val="002060"/>
                </a:solidFill>
              </a:rPr>
              <a:t> Additional writing and reading assignments on Kepler, Brahe, and Galileo.</a:t>
            </a:r>
            <a:endParaRPr lang="en-US" sz="2000" dirty="0">
              <a:solidFill>
                <a:srgbClr val="002060"/>
              </a:solidFill>
            </a:endParaRPr>
          </a:p>
        </p:txBody>
      </p:sp>
      <p:pic>
        <p:nvPicPr>
          <p:cNvPr id="4099" name="Picture 3" descr="C:\Users\Pete Aitken\Pictures\Microsoft Clip Organizer\j0412684.wmf"/>
          <p:cNvPicPr>
            <a:picLocks noChangeAspect="1" noChangeArrowheads="1"/>
          </p:cNvPicPr>
          <p:nvPr/>
        </p:nvPicPr>
        <p:blipFill>
          <a:blip r:embed="rId4" cstate="print"/>
          <a:srcRect/>
          <a:stretch>
            <a:fillRect/>
          </a:stretch>
        </p:blipFill>
        <p:spPr bwMode="auto">
          <a:xfrm>
            <a:off x="7543800" y="152400"/>
            <a:ext cx="1506513" cy="1447800"/>
          </a:xfrm>
          <a:prstGeom prst="rect">
            <a:avLst/>
          </a:prstGeom>
          <a:noFill/>
        </p:spPr>
      </p:pic>
    </p:spTree>
  </p:cSld>
  <p:clrMapOvr>
    <a:masterClrMapping/>
  </p:clrMapOvr>
  <p:transition>
    <p:wheel spokes="1"/>
    <p:sndAc>
      <p:stSnd>
        <p:snd r:embed="rId3" name="laser.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Ø"/>
            </a:pPr>
            <a:endParaRPr lang="en-US" dirty="0" smtClean="0">
              <a:solidFill>
                <a:srgbClr val="002060"/>
              </a:solidFill>
            </a:endParaRPr>
          </a:p>
          <a:p>
            <a:pPr algn="ctr">
              <a:buFont typeface="Wingdings" pitchFamily="2" charset="2"/>
              <a:buChar char="Ø"/>
            </a:pPr>
            <a:r>
              <a:rPr lang="en-US" dirty="0" smtClean="0">
                <a:solidFill>
                  <a:srgbClr val="002060"/>
                </a:solidFill>
              </a:rPr>
              <a:t>The Unit lesson went smooth and  the students had fun with the hands on activities. </a:t>
            </a:r>
          </a:p>
          <a:p>
            <a:pPr algn="ctr"/>
            <a:endParaRPr lang="en-US" dirty="0" smtClean="0">
              <a:solidFill>
                <a:srgbClr val="002060"/>
              </a:solidFill>
            </a:endParaRPr>
          </a:p>
          <a:p>
            <a:pPr algn="ctr">
              <a:buFont typeface="Wingdings" pitchFamily="2" charset="2"/>
              <a:buChar char="Ø"/>
            </a:pPr>
            <a:r>
              <a:rPr lang="en-US" dirty="0" smtClean="0">
                <a:solidFill>
                  <a:srgbClr val="002060"/>
                </a:solidFill>
              </a:rPr>
              <a:t>Students  were able to apply and integrate math skills and concepts(multiplication, estimation, and geometric shapes) to problem-solve science question.</a:t>
            </a:r>
          </a:p>
          <a:p>
            <a:pPr algn="ctr"/>
            <a:endParaRPr lang="en-US" dirty="0" smtClean="0">
              <a:solidFill>
                <a:srgbClr val="002060"/>
              </a:solidFill>
            </a:endParaRPr>
          </a:p>
          <a:p>
            <a:pPr algn="ctr">
              <a:buFont typeface="Wingdings" pitchFamily="2" charset="2"/>
              <a:buChar char="Ø"/>
            </a:pPr>
            <a:r>
              <a:rPr lang="en-US" dirty="0" smtClean="0">
                <a:solidFill>
                  <a:srgbClr val="002060"/>
                </a:solidFill>
              </a:rPr>
              <a:t>I will challenge this group of students to determine their weight  on other planets  the next time they are </a:t>
            </a:r>
            <a:r>
              <a:rPr lang="en-US" smtClean="0">
                <a:solidFill>
                  <a:srgbClr val="002060"/>
                </a:solidFill>
              </a:rPr>
              <a:t>incarcerated .</a:t>
            </a:r>
            <a:endParaRPr lang="en-US" dirty="0">
              <a:solidFill>
                <a:srgbClr val="002060"/>
              </a:solidFill>
            </a:endParaRPr>
          </a:p>
        </p:txBody>
      </p:sp>
      <p:pic>
        <p:nvPicPr>
          <p:cNvPr id="5123" name="Picture 3" descr="C:\Users\Pete Aitken\Pictures\Microsoft Clip Organizer\j0434873.png"/>
          <p:cNvPicPr>
            <a:picLocks noChangeAspect="1" noChangeArrowheads="1"/>
          </p:cNvPicPr>
          <p:nvPr/>
        </p:nvPicPr>
        <p:blipFill>
          <a:blip r:embed="rId4" cstate="print"/>
          <a:srcRect/>
          <a:stretch>
            <a:fillRect/>
          </a:stretch>
        </p:blipFill>
        <p:spPr bwMode="auto">
          <a:xfrm>
            <a:off x="7086600" y="228600"/>
            <a:ext cx="1544638" cy="1544638"/>
          </a:xfrm>
          <a:prstGeom prst="rect">
            <a:avLst/>
          </a:prstGeom>
          <a:noFill/>
        </p:spPr>
      </p:pic>
      <p:pic>
        <p:nvPicPr>
          <p:cNvPr id="5124" name="Picture 4" descr="C:\Users\Pete Aitken\Pictures\Microsoft Clip Organizer\j0438059.png"/>
          <p:cNvPicPr>
            <a:picLocks noChangeAspect="1" noChangeArrowheads="1"/>
          </p:cNvPicPr>
          <p:nvPr/>
        </p:nvPicPr>
        <p:blipFill>
          <a:blip r:embed="rId5" cstate="print"/>
          <a:srcRect/>
          <a:stretch>
            <a:fillRect/>
          </a:stretch>
        </p:blipFill>
        <p:spPr bwMode="auto">
          <a:xfrm>
            <a:off x="152400" y="152400"/>
            <a:ext cx="1828800" cy="1752600"/>
          </a:xfrm>
          <a:prstGeom prst="rect">
            <a:avLst/>
          </a:prstGeom>
          <a:noFill/>
        </p:spPr>
      </p:pic>
    </p:spTree>
  </p:cSld>
  <p:clrMapOvr>
    <a:masterClrMapping/>
  </p:clrMapOvr>
  <p:transition>
    <p:wheel spokes="1"/>
    <p:sndAc>
      <p:stSnd>
        <p:snd r:embed="rId3" name="laser.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pPr algn="ctr">
              <a:buFont typeface="Wingdings" pitchFamily="2" charset="2"/>
              <a:buChar char="Ø"/>
            </a:pPr>
            <a:r>
              <a:rPr lang="en-US" dirty="0" smtClean="0">
                <a:solidFill>
                  <a:schemeClr val="accent4">
                    <a:lumMod val="50000"/>
                  </a:schemeClr>
                </a:solidFill>
              </a:rPr>
              <a:t>How old would you be if you lived on another planet?</a:t>
            </a:r>
          </a:p>
          <a:p>
            <a:pPr algn="ctr">
              <a:buFont typeface="Wingdings" pitchFamily="2" charset="2"/>
              <a:buChar char="Ø"/>
            </a:pPr>
            <a:r>
              <a:rPr lang="en-US" dirty="0" smtClean="0">
                <a:solidFill>
                  <a:schemeClr val="accent4">
                    <a:lumMod val="50000"/>
                  </a:schemeClr>
                </a:solidFill>
              </a:rPr>
              <a:t>How we measure time on Earth  is dependent upon our orbital motion around the Sun and how fast the Earth spins on it’s axis. Would you be the same age if you lived on Mars?  What if you lived on Saturn?</a:t>
            </a:r>
          </a:p>
          <a:p>
            <a:pPr algn="ctr">
              <a:buFont typeface="Wingdings" pitchFamily="2" charset="2"/>
              <a:buChar char="Ø"/>
            </a:pPr>
            <a:r>
              <a:rPr lang="en-US" dirty="0" smtClean="0">
                <a:solidFill>
                  <a:schemeClr val="accent4">
                    <a:lumMod val="50000"/>
                  </a:schemeClr>
                </a:solidFill>
              </a:rPr>
              <a:t>How long is a year on Jupiter? Closer planets revolve faster, more distant planets revolve slower. Why?</a:t>
            </a:r>
            <a:endParaRPr lang="en-US" dirty="0">
              <a:solidFill>
                <a:schemeClr val="accent4">
                  <a:lumMod val="50000"/>
                </a:schemeClr>
              </a:solidFill>
            </a:endParaRPr>
          </a:p>
        </p:txBody>
      </p:sp>
      <p:pic>
        <p:nvPicPr>
          <p:cNvPr id="9218" name="Picture 2" descr="C:\Users\Pete Aitken\Pictures\Microsoft Clip Organizer\j0434719.png"/>
          <p:cNvPicPr>
            <a:picLocks noChangeAspect="1" noChangeArrowheads="1"/>
          </p:cNvPicPr>
          <p:nvPr/>
        </p:nvPicPr>
        <p:blipFill>
          <a:blip r:embed="rId4" cstate="print"/>
          <a:srcRect/>
          <a:stretch>
            <a:fillRect/>
          </a:stretch>
        </p:blipFill>
        <p:spPr bwMode="auto">
          <a:xfrm>
            <a:off x="7772400" y="5715000"/>
            <a:ext cx="1143000" cy="1143000"/>
          </a:xfrm>
          <a:prstGeom prst="rect">
            <a:avLst/>
          </a:prstGeom>
          <a:noFill/>
        </p:spPr>
      </p:pic>
      <p:pic>
        <p:nvPicPr>
          <p:cNvPr id="3074" name="Picture 2" descr="C:\Users\Pete Aitken\Pictures\Microsoft Clip Organizer\j0283622.gif"/>
          <p:cNvPicPr>
            <a:picLocks noChangeAspect="1" noChangeArrowheads="1" noCrop="1"/>
          </p:cNvPicPr>
          <p:nvPr/>
        </p:nvPicPr>
        <p:blipFill>
          <a:blip r:embed="rId5" cstate="print"/>
          <a:srcRect/>
          <a:stretch>
            <a:fillRect/>
          </a:stretch>
        </p:blipFill>
        <p:spPr bwMode="auto">
          <a:xfrm>
            <a:off x="1600200" y="457200"/>
            <a:ext cx="1219200" cy="1066800"/>
          </a:xfrm>
          <a:prstGeom prst="rect">
            <a:avLst/>
          </a:prstGeom>
          <a:noFill/>
        </p:spPr>
      </p:pic>
    </p:spTree>
  </p:cSld>
  <p:clrMapOvr>
    <a:masterClrMapping/>
  </p:clrMapOvr>
  <p:transition>
    <p:wheel spokes="1"/>
    <p:sndAc>
      <p:stSnd>
        <p:snd r:embed="rId3" name="laser.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Integration of Mathematics, Science and Writing</a:t>
            </a:r>
            <a:endParaRPr lang="en-US" dirty="0"/>
          </a:p>
        </p:txBody>
      </p:sp>
      <p:sp>
        <p:nvSpPr>
          <p:cNvPr id="3" name="Content Placeholder 2"/>
          <p:cNvSpPr>
            <a:spLocks noGrp="1"/>
          </p:cNvSpPr>
          <p:nvPr>
            <p:ph idx="1"/>
          </p:nvPr>
        </p:nvSpPr>
        <p:spPr/>
        <p:txBody>
          <a:bodyPr>
            <a:noAutofit/>
          </a:bodyPr>
          <a:lstStyle/>
          <a:p>
            <a:pPr algn="ctr">
              <a:buFont typeface="Wingdings" pitchFamily="2" charset="2"/>
              <a:buChar char="Ø"/>
            </a:pPr>
            <a:r>
              <a:rPr lang="en-US" sz="2400" dirty="0" smtClean="0"/>
              <a:t>       </a:t>
            </a:r>
            <a:r>
              <a:rPr lang="en-US" sz="2400" dirty="0" smtClean="0">
                <a:solidFill>
                  <a:schemeClr val="accent4">
                    <a:lumMod val="50000"/>
                  </a:schemeClr>
                </a:solidFill>
              </a:rPr>
              <a:t>Students started this unit by doing  two weeks of background reading on the Solar System and review of multiplication and division.</a:t>
            </a:r>
          </a:p>
          <a:p>
            <a:endParaRPr lang="en-US" sz="2400" dirty="0" smtClean="0">
              <a:solidFill>
                <a:schemeClr val="accent4">
                  <a:lumMod val="50000"/>
                </a:schemeClr>
              </a:solidFill>
            </a:endParaRPr>
          </a:p>
          <a:p>
            <a:pPr algn="ctr">
              <a:buFont typeface="Wingdings" pitchFamily="2" charset="2"/>
              <a:buChar char="Ø"/>
            </a:pPr>
            <a:r>
              <a:rPr lang="en-US" sz="2400" dirty="0" smtClean="0">
                <a:solidFill>
                  <a:schemeClr val="accent4">
                    <a:lumMod val="50000"/>
                  </a:schemeClr>
                </a:solidFill>
              </a:rPr>
              <a:t>   Measurement skills, number lines and  geometric shapes(circles, eclipses) were integrated into the science text book readings and hands on activities.</a:t>
            </a:r>
          </a:p>
          <a:p>
            <a:pPr algn="ctr">
              <a:buNone/>
            </a:pPr>
            <a:endParaRPr lang="en-US" sz="2400" dirty="0" smtClean="0">
              <a:solidFill>
                <a:schemeClr val="accent4">
                  <a:lumMod val="50000"/>
                </a:schemeClr>
              </a:solidFill>
            </a:endParaRPr>
          </a:p>
          <a:p>
            <a:pPr algn="ctr">
              <a:buNone/>
            </a:pPr>
            <a:r>
              <a:rPr lang="en-US" sz="2400" dirty="0" smtClean="0">
                <a:solidFill>
                  <a:schemeClr val="accent4">
                    <a:lumMod val="50000"/>
                  </a:schemeClr>
                </a:solidFill>
              </a:rPr>
              <a:t>In addition…</a:t>
            </a:r>
          </a:p>
          <a:p>
            <a:pPr algn="ctr">
              <a:buFont typeface="Wingdings" pitchFamily="2" charset="2"/>
              <a:buChar char="Ø"/>
            </a:pPr>
            <a:r>
              <a:rPr lang="en-US" sz="2400" dirty="0" smtClean="0">
                <a:solidFill>
                  <a:schemeClr val="accent4">
                    <a:lumMod val="50000"/>
                  </a:schemeClr>
                </a:solidFill>
              </a:rPr>
              <a:t>Students were required to write a descriptive essay, working with the Language Arts Teacher, on their planet, and to complete a drawing of their planet.</a:t>
            </a:r>
            <a:endParaRPr lang="en-US" sz="2400" dirty="0">
              <a:solidFill>
                <a:schemeClr val="accent4">
                  <a:lumMod val="50000"/>
                </a:schemeClr>
              </a:solidFill>
            </a:endParaRPr>
          </a:p>
        </p:txBody>
      </p:sp>
      <p:pic>
        <p:nvPicPr>
          <p:cNvPr id="4098" name="Picture 2" descr="C:\Users\Pete Aitken\Pictures\Microsoft Clip Organizer\j0251287.wmf"/>
          <p:cNvPicPr>
            <a:picLocks noChangeAspect="1" noChangeArrowheads="1"/>
          </p:cNvPicPr>
          <p:nvPr/>
        </p:nvPicPr>
        <p:blipFill>
          <a:blip r:embed="rId4" cstate="print"/>
          <a:srcRect/>
          <a:stretch>
            <a:fillRect/>
          </a:stretch>
        </p:blipFill>
        <p:spPr bwMode="auto">
          <a:xfrm rot="1187309">
            <a:off x="609600" y="838200"/>
            <a:ext cx="887413" cy="701675"/>
          </a:xfrm>
          <a:prstGeom prst="rect">
            <a:avLst/>
          </a:prstGeom>
          <a:noFill/>
        </p:spPr>
      </p:pic>
    </p:spTree>
  </p:cSld>
  <p:clrMapOvr>
    <a:masterClrMapping/>
  </p:clrMapOvr>
  <p:transition>
    <p:wheel spokes="1"/>
    <p:sndAc>
      <p:stSnd>
        <p:snd r:embed="rId3" name="laser.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and Science Standards</a:t>
            </a:r>
            <a:endParaRPr lang="en-US" dirty="0"/>
          </a:p>
        </p:txBody>
      </p:sp>
      <p:sp>
        <p:nvSpPr>
          <p:cNvPr id="3" name="Content Placeholder 2"/>
          <p:cNvSpPr>
            <a:spLocks noGrp="1"/>
          </p:cNvSpPr>
          <p:nvPr>
            <p:ph idx="1"/>
          </p:nvPr>
        </p:nvSpPr>
        <p:spPr/>
        <p:txBody>
          <a:bodyPr>
            <a:normAutofit/>
          </a:bodyPr>
          <a:lstStyle/>
          <a:p>
            <a:pPr algn="ctr">
              <a:buNone/>
            </a:pPr>
            <a:r>
              <a:rPr lang="en-US" dirty="0" smtClean="0">
                <a:solidFill>
                  <a:srgbClr val="002060"/>
                </a:solidFill>
              </a:rPr>
              <a:t>All  curriculum  in my district must be aligned to the Arizona Department of Education Standards.  We teach to the </a:t>
            </a:r>
            <a:r>
              <a:rPr lang="en-US" dirty="0" smtClean="0">
                <a:solidFill>
                  <a:srgbClr val="002060"/>
                </a:solidFill>
              </a:rPr>
              <a:t>standards. </a:t>
            </a:r>
          </a:p>
          <a:p>
            <a:pPr algn="ctr">
              <a:buNone/>
            </a:pPr>
            <a:r>
              <a:rPr lang="en-US" sz="1800" dirty="0" smtClean="0">
                <a:solidFill>
                  <a:srgbClr val="002060"/>
                </a:solidFill>
              </a:rPr>
              <a:t>(</a:t>
            </a:r>
            <a:r>
              <a:rPr lang="en-US" sz="1800" dirty="0" smtClean="0">
                <a:solidFill>
                  <a:srgbClr val="002060"/>
                </a:solidFill>
              </a:rPr>
              <a:t>partial listing</a:t>
            </a:r>
            <a:r>
              <a:rPr lang="en-US" sz="1800" dirty="0" smtClean="0">
                <a:solidFill>
                  <a:srgbClr val="002060"/>
                </a:solidFill>
              </a:rPr>
              <a:t>)</a:t>
            </a:r>
            <a:endParaRPr lang="en-US" sz="1800" dirty="0" smtClean="0">
              <a:solidFill>
                <a:srgbClr val="002060"/>
              </a:solidFill>
            </a:endParaRPr>
          </a:p>
          <a:p>
            <a:pPr algn="ctr">
              <a:buFont typeface="Wingdings" pitchFamily="2" charset="2"/>
              <a:buChar char="Ø"/>
            </a:pPr>
            <a:r>
              <a:rPr lang="en-US" dirty="0" smtClean="0">
                <a:solidFill>
                  <a:srgbClr val="002060"/>
                </a:solidFill>
              </a:rPr>
              <a:t>Math</a:t>
            </a:r>
          </a:p>
          <a:p>
            <a:pPr algn="ctr">
              <a:buNone/>
            </a:pPr>
            <a:r>
              <a:rPr lang="en-US" sz="2000" dirty="0" smtClean="0">
                <a:solidFill>
                  <a:srgbClr val="002060"/>
                </a:solidFill>
              </a:rPr>
              <a:t>S1C1P01, S1C2PO1, S1C2PO2, S1C3PO1</a:t>
            </a:r>
          </a:p>
          <a:p>
            <a:pPr algn="ctr">
              <a:buFont typeface="Wingdings" pitchFamily="2" charset="2"/>
              <a:buChar char="Ø"/>
            </a:pPr>
            <a:r>
              <a:rPr lang="en-US" dirty="0" smtClean="0">
                <a:solidFill>
                  <a:srgbClr val="002060"/>
                </a:solidFill>
              </a:rPr>
              <a:t>Science</a:t>
            </a:r>
          </a:p>
          <a:p>
            <a:pPr algn="ctr">
              <a:buNone/>
            </a:pPr>
            <a:r>
              <a:rPr lang="en-US" sz="2000" dirty="0" smtClean="0">
                <a:solidFill>
                  <a:srgbClr val="002060"/>
                </a:solidFill>
              </a:rPr>
              <a:t>S1C1PO1-PO3, S1C2PO1-PO5, S1C4PO1-PO5, S1C3PO1, S1C3PO6</a:t>
            </a:r>
          </a:p>
          <a:p>
            <a:pPr algn="ctr">
              <a:buFont typeface="Wingdings" pitchFamily="2" charset="2"/>
              <a:buChar char="Ø"/>
            </a:pPr>
            <a:r>
              <a:rPr lang="en-US" dirty="0" smtClean="0">
                <a:solidFill>
                  <a:srgbClr val="002060"/>
                </a:solidFill>
              </a:rPr>
              <a:t>Writing</a:t>
            </a:r>
          </a:p>
          <a:p>
            <a:pPr algn="ctr">
              <a:buNone/>
            </a:pPr>
            <a:r>
              <a:rPr lang="en-US" sz="2000" dirty="0" smtClean="0">
                <a:solidFill>
                  <a:srgbClr val="002060"/>
                </a:solidFill>
              </a:rPr>
              <a:t>S2C1PO1-4, S2C2PO1-6, S2C4PO1-4,S2C4PO1-4, S2C5PO1-4</a:t>
            </a:r>
            <a:endParaRPr lang="en-US" sz="2000" dirty="0">
              <a:solidFill>
                <a:srgbClr val="002060"/>
              </a:solidFill>
            </a:endParaRPr>
          </a:p>
        </p:txBody>
      </p:sp>
      <p:pic>
        <p:nvPicPr>
          <p:cNvPr id="8195" name="Picture 3" descr="C:\Users\Pete Aitken\Pictures\Microsoft Clip Organizer\j0412464.wmf"/>
          <p:cNvPicPr>
            <a:picLocks noChangeAspect="1" noChangeArrowheads="1"/>
          </p:cNvPicPr>
          <p:nvPr/>
        </p:nvPicPr>
        <p:blipFill>
          <a:blip r:embed="rId4" cstate="print"/>
          <a:srcRect/>
          <a:stretch>
            <a:fillRect/>
          </a:stretch>
        </p:blipFill>
        <p:spPr bwMode="auto">
          <a:xfrm>
            <a:off x="0" y="2819400"/>
            <a:ext cx="1800225" cy="1725612"/>
          </a:xfrm>
          <a:prstGeom prst="rect">
            <a:avLst/>
          </a:prstGeom>
          <a:noFill/>
        </p:spPr>
      </p:pic>
    </p:spTree>
  </p:cSld>
  <p:clrMapOvr>
    <a:masterClrMapping/>
  </p:clrMapOvr>
  <p:transition>
    <p:wheel spokes="1"/>
    <p:sndAc>
      <p:stSnd>
        <p:snd r:embed="rId3" name="laser.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smtClean="0"/>
              <a:t>Model It</a:t>
            </a:r>
            <a:endParaRPr lang="en-US" dirty="0"/>
          </a:p>
        </p:txBody>
      </p:sp>
      <p:sp>
        <p:nvSpPr>
          <p:cNvPr id="3" name="Content Placeholder 2"/>
          <p:cNvSpPr>
            <a:spLocks noGrp="1"/>
          </p:cNvSpPr>
          <p:nvPr>
            <p:ph idx="1"/>
          </p:nvPr>
        </p:nvSpPr>
        <p:spPr>
          <a:xfrm>
            <a:off x="457200" y="1219200"/>
            <a:ext cx="8229600" cy="5090160"/>
          </a:xfrm>
        </p:spPr>
        <p:txBody>
          <a:bodyPr/>
          <a:lstStyle/>
          <a:p>
            <a:pPr algn="ctr">
              <a:buNone/>
            </a:pPr>
            <a:r>
              <a:rPr lang="en-US" dirty="0" smtClean="0">
                <a:solidFill>
                  <a:srgbClr val="002060"/>
                </a:solidFill>
              </a:rPr>
              <a:t>Students  modeled   the Earth’s rotation  on its axis, and rotation around the sun. Each student took turns being the Sun, the Earth, and  the planet of their choice.  We made distance estimates  to position each student/planet  from the Sun. We also attempted to model the orbit of the planet in order to give the students an idea how long a year was on their planet.  </a:t>
            </a:r>
            <a:endParaRPr lang="en-US" dirty="0">
              <a:solidFill>
                <a:srgbClr val="002060"/>
              </a:solidFill>
            </a:endParaRPr>
          </a:p>
        </p:txBody>
      </p:sp>
      <p:pic>
        <p:nvPicPr>
          <p:cNvPr id="7170" name="Picture 2" descr="C:\Users\Pete Aitken\Pictures\Microsoft Clip Organizer\j0303368.gif"/>
          <p:cNvPicPr>
            <a:picLocks noChangeAspect="1" noChangeArrowheads="1" noCrop="1"/>
          </p:cNvPicPr>
          <p:nvPr/>
        </p:nvPicPr>
        <p:blipFill>
          <a:blip r:embed="rId4" cstate="print"/>
          <a:srcRect/>
          <a:stretch>
            <a:fillRect/>
          </a:stretch>
        </p:blipFill>
        <p:spPr bwMode="auto">
          <a:xfrm>
            <a:off x="152400" y="5029200"/>
            <a:ext cx="1786403" cy="1687158"/>
          </a:xfrm>
          <a:prstGeom prst="rect">
            <a:avLst/>
          </a:prstGeom>
          <a:noFill/>
        </p:spPr>
      </p:pic>
    </p:spTree>
  </p:cSld>
  <p:clrMapOvr>
    <a:masterClrMapping/>
  </p:clrMapOvr>
  <p:transition>
    <p:wheel spokes="1"/>
    <p:sndAc>
      <p:stSnd>
        <p:snd r:embed="rId3" name="laser.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Pick a Planet</a:t>
            </a:r>
            <a:endParaRPr lang="en-US" dirty="0"/>
          </a:p>
        </p:txBody>
      </p:sp>
      <p:sp>
        <p:nvSpPr>
          <p:cNvPr id="3" name="Content Placeholder 2"/>
          <p:cNvSpPr>
            <a:spLocks noGrp="1"/>
          </p:cNvSpPr>
          <p:nvPr>
            <p:ph idx="1"/>
          </p:nvPr>
        </p:nvSpPr>
        <p:spPr>
          <a:xfrm>
            <a:off x="457200" y="1524000"/>
            <a:ext cx="8229600" cy="4709160"/>
          </a:xfrm>
        </p:spPr>
        <p:txBody>
          <a:bodyPr>
            <a:normAutofit fontScale="92500"/>
          </a:bodyPr>
          <a:lstStyle/>
          <a:p>
            <a:pPr algn="ctr">
              <a:buNone/>
            </a:pPr>
            <a:r>
              <a:rPr lang="en-US" dirty="0" smtClean="0"/>
              <a:t> </a:t>
            </a:r>
            <a:r>
              <a:rPr lang="en-US" dirty="0" smtClean="0">
                <a:solidFill>
                  <a:srgbClr val="002060"/>
                </a:solidFill>
              </a:rPr>
              <a:t>Once we had completed our background </a:t>
            </a:r>
            <a:r>
              <a:rPr lang="en-US" dirty="0" smtClean="0">
                <a:solidFill>
                  <a:srgbClr val="002060"/>
                </a:solidFill>
              </a:rPr>
              <a:t>reading,  </a:t>
            </a:r>
            <a:r>
              <a:rPr lang="en-US" dirty="0" smtClean="0">
                <a:solidFill>
                  <a:srgbClr val="002060"/>
                </a:solidFill>
              </a:rPr>
              <a:t>had  our multiplication and division down, students picked a planet of their choice.</a:t>
            </a:r>
          </a:p>
          <a:p>
            <a:pPr algn="ctr">
              <a:buNone/>
            </a:pPr>
            <a:r>
              <a:rPr lang="en-US" dirty="0" smtClean="0">
                <a:solidFill>
                  <a:srgbClr val="002060"/>
                </a:solidFill>
              </a:rPr>
              <a:t> </a:t>
            </a:r>
          </a:p>
          <a:p>
            <a:pPr algn="ctr">
              <a:buFont typeface="Wingdings" pitchFamily="2" charset="2"/>
              <a:buChar char="Ø"/>
            </a:pPr>
            <a:r>
              <a:rPr lang="en-US" dirty="0" smtClean="0">
                <a:solidFill>
                  <a:srgbClr val="002060"/>
                </a:solidFill>
              </a:rPr>
              <a:t>2 chose Neptune</a:t>
            </a:r>
          </a:p>
          <a:p>
            <a:pPr algn="ctr">
              <a:buFont typeface="Wingdings" pitchFamily="2" charset="2"/>
              <a:buChar char="Ø"/>
            </a:pPr>
            <a:r>
              <a:rPr lang="en-US" dirty="0" smtClean="0">
                <a:solidFill>
                  <a:srgbClr val="002060"/>
                </a:solidFill>
              </a:rPr>
              <a:t>5 chose Mars</a:t>
            </a:r>
          </a:p>
          <a:p>
            <a:pPr algn="ctr">
              <a:buFont typeface="Wingdings" pitchFamily="2" charset="2"/>
              <a:buChar char="Ø"/>
            </a:pPr>
            <a:r>
              <a:rPr lang="en-US" dirty="0" smtClean="0">
                <a:solidFill>
                  <a:srgbClr val="002060"/>
                </a:solidFill>
              </a:rPr>
              <a:t>2 chose Jupiter</a:t>
            </a:r>
          </a:p>
          <a:p>
            <a:pPr algn="ctr"/>
            <a:endParaRPr lang="en-US" dirty="0" smtClean="0">
              <a:solidFill>
                <a:srgbClr val="002060"/>
              </a:solidFill>
            </a:endParaRPr>
          </a:p>
          <a:p>
            <a:pPr algn="ctr">
              <a:buFont typeface="Wingdings" pitchFamily="2" charset="2"/>
              <a:buChar char="v"/>
            </a:pPr>
            <a:r>
              <a:rPr lang="en-US" dirty="0" smtClean="0">
                <a:solidFill>
                  <a:srgbClr val="002060"/>
                </a:solidFill>
              </a:rPr>
              <a:t>One  student was allowed to chose Pluto as  she knew it  had been reclassified as a “Dwarf Planet”.</a:t>
            </a:r>
            <a:endParaRPr lang="en-US" dirty="0">
              <a:solidFill>
                <a:srgbClr val="002060"/>
              </a:solidFill>
            </a:endParaRPr>
          </a:p>
        </p:txBody>
      </p:sp>
      <p:pic>
        <p:nvPicPr>
          <p:cNvPr id="2050" name="Picture 2" descr="C:\Program Files (x86)\Microsoft Office\MEDIA\CAGCAT10\j0215086.wmf"/>
          <p:cNvPicPr>
            <a:picLocks noChangeAspect="1" noChangeArrowheads="1"/>
          </p:cNvPicPr>
          <p:nvPr/>
        </p:nvPicPr>
        <p:blipFill>
          <a:blip r:embed="rId4" cstate="print"/>
          <a:srcRect/>
          <a:stretch>
            <a:fillRect/>
          </a:stretch>
        </p:blipFill>
        <p:spPr bwMode="auto">
          <a:xfrm>
            <a:off x="762000" y="2743200"/>
            <a:ext cx="1660525" cy="2397125"/>
          </a:xfrm>
          <a:prstGeom prst="rect">
            <a:avLst/>
          </a:prstGeom>
          <a:noFill/>
        </p:spPr>
      </p:pic>
      <p:pic>
        <p:nvPicPr>
          <p:cNvPr id="2051" name="Picture 3" descr="C:\Users\Pete Aitken\Pictures\Microsoft Clip Organizer\j0405898.wmf"/>
          <p:cNvPicPr>
            <a:picLocks noChangeAspect="1" noChangeArrowheads="1"/>
          </p:cNvPicPr>
          <p:nvPr/>
        </p:nvPicPr>
        <p:blipFill>
          <a:blip r:embed="rId5" cstate="print"/>
          <a:srcRect/>
          <a:stretch>
            <a:fillRect/>
          </a:stretch>
        </p:blipFill>
        <p:spPr bwMode="auto">
          <a:xfrm>
            <a:off x="6705600" y="3429000"/>
            <a:ext cx="1376363" cy="1447800"/>
          </a:xfrm>
          <a:prstGeom prst="rect">
            <a:avLst/>
          </a:prstGeom>
          <a:noFill/>
        </p:spPr>
      </p:pic>
    </p:spTree>
  </p:cSld>
  <p:clrMapOvr>
    <a:masterClrMapping/>
  </p:clrMapOvr>
  <p:transition>
    <p:wheel spokes="1"/>
    <p:sndAc>
      <p:stSnd>
        <p:snd r:embed="rId3" name="laser.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Work</a:t>
            </a:r>
            <a:endParaRPr lang="en-US" dirty="0"/>
          </a:p>
        </p:txBody>
      </p:sp>
      <p:sp>
        <p:nvSpPr>
          <p:cNvPr id="3" name="Content Placeholder 2"/>
          <p:cNvSpPr>
            <a:spLocks noGrp="1"/>
          </p:cNvSpPr>
          <p:nvPr>
            <p:ph idx="1"/>
          </p:nvPr>
        </p:nvSpPr>
        <p:spPr/>
        <p:txBody>
          <a:bodyPr>
            <a:normAutofit/>
          </a:bodyPr>
          <a:lstStyle/>
          <a:p>
            <a:pPr algn="ctr">
              <a:buNone/>
            </a:pPr>
            <a:r>
              <a:rPr lang="en-US" dirty="0" smtClean="0">
                <a:solidFill>
                  <a:srgbClr val="002060"/>
                </a:solidFill>
              </a:rPr>
              <a:t>Students multiplied the orbital period of their planet, relative to Earth, by the length of a year in Earth days, then divided their Earth age  by the orbital period of their planet. </a:t>
            </a:r>
          </a:p>
          <a:p>
            <a:pPr algn="ctr">
              <a:buNone/>
            </a:pPr>
            <a:r>
              <a:rPr lang="en-US" dirty="0" smtClean="0">
                <a:solidFill>
                  <a:srgbClr val="002060"/>
                </a:solidFill>
              </a:rPr>
              <a:t> Example: </a:t>
            </a:r>
            <a:r>
              <a:rPr lang="en-US" b="1" dirty="0" smtClean="0">
                <a:solidFill>
                  <a:srgbClr val="FF0000"/>
                </a:solidFill>
              </a:rPr>
              <a:t>Mars</a:t>
            </a:r>
            <a:r>
              <a:rPr lang="en-US" b="1" dirty="0" smtClean="0">
                <a:solidFill>
                  <a:srgbClr val="002060"/>
                </a:solidFill>
              </a:rPr>
              <a:t> </a:t>
            </a:r>
          </a:p>
          <a:p>
            <a:pPr algn="ctr">
              <a:buNone/>
            </a:pPr>
            <a:r>
              <a:rPr lang="en-US" dirty="0" smtClean="0">
                <a:solidFill>
                  <a:srgbClr val="002060"/>
                </a:solidFill>
              </a:rPr>
              <a:t>1.881(orbital period of </a:t>
            </a:r>
            <a:r>
              <a:rPr lang="en-US" b="1" dirty="0" smtClean="0">
                <a:solidFill>
                  <a:srgbClr val="FF0000"/>
                </a:solidFill>
              </a:rPr>
              <a:t>Mars</a:t>
            </a:r>
            <a:r>
              <a:rPr lang="en-US" dirty="0" smtClean="0">
                <a:solidFill>
                  <a:srgbClr val="002060"/>
                </a:solidFill>
              </a:rPr>
              <a:t>) x 365 days(Earth year) = 686.57(length of a year in Earth days on </a:t>
            </a:r>
            <a:r>
              <a:rPr lang="en-US" b="1" dirty="0" smtClean="0">
                <a:solidFill>
                  <a:srgbClr val="FF0000"/>
                </a:solidFill>
              </a:rPr>
              <a:t>Mars</a:t>
            </a:r>
            <a:r>
              <a:rPr lang="en-US" dirty="0" smtClean="0">
                <a:solidFill>
                  <a:srgbClr val="002060"/>
                </a:solidFill>
              </a:rPr>
              <a:t>).</a:t>
            </a:r>
          </a:p>
          <a:p>
            <a:pPr algn="ctr">
              <a:buNone/>
            </a:pPr>
            <a:r>
              <a:rPr lang="en-US" dirty="0" smtClean="0">
                <a:solidFill>
                  <a:srgbClr val="002060"/>
                </a:solidFill>
              </a:rPr>
              <a:t>17(Earth age)/1.881 = 9.02 years old on </a:t>
            </a:r>
            <a:r>
              <a:rPr lang="en-US" b="1" dirty="0" smtClean="0">
                <a:solidFill>
                  <a:srgbClr val="FF0000"/>
                </a:solidFill>
              </a:rPr>
              <a:t>Mars</a:t>
            </a:r>
          </a:p>
          <a:p>
            <a:pPr algn="ctr">
              <a:buNone/>
            </a:pPr>
            <a:r>
              <a:rPr lang="en-US" b="1" dirty="0" smtClean="0">
                <a:solidFill>
                  <a:srgbClr val="002060"/>
                </a:solidFill>
              </a:rPr>
              <a:t>A 17 year old would be 9.02 years old on </a:t>
            </a:r>
            <a:r>
              <a:rPr lang="en-US" b="1" dirty="0" smtClean="0">
                <a:solidFill>
                  <a:srgbClr val="FF0000"/>
                </a:solidFill>
              </a:rPr>
              <a:t>Mars</a:t>
            </a:r>
          </a:p>
          <a:p>
            <a:endParaRPr lang="en-US" dirty="0"/>
          </a:p>
        </p:txBody>
      </p:sp>
      <p:pic>
        <p:nvPicPr>
          <p:cNvPr id="1026" name="Picture 2" descr="C:\Users\Pete Aitken\Pictures\Microsoft Clip Organizer\j0413532.wmf"/>
          <p:cNvPicPr>
            <a:picLocks noChangeAspect="1" noChangeArrowheads="1"/>
          </p:cNvPicPr>
          <p:nvPr/>
        </p:nvPicPr>
        <p:blipFill>
          <a:blip r:embed="rId4" cstate="print"/>
          <a:srcRect/>
          <a:stretch>
            <a:fillRect/>
          </a:stretch>
        </p:blipFill>
        <p:spPr bwMode="auto">
          <a:xfrm>
            <a:off x="7086600" y="228600"/>
            <a:ext cx="1676401" cy="1371600"/>
          </a:xfrm>
          <a:prstGeom prst="rect">
            <a:avLst/>
          </a:prstGeom>
          <a:noFill/>
        </p:spPr>
      </p:pic>
      <p:pic>
        <p:nvPicPr>
          <p:cNvPr id="1027" name="Picture 3" descr="C:\Users\Pete Aitken\Pictures\Microsoft Clip Organizer\j0413622.wmf"/>
          <p:cNvPicPr>
            <a:picLocks noChangeAspect="1" noChangeArrowheads="1"/>
          </p:cNvPicPr>
          <p:nvPr/>
        </p:nvPicPr>
        <p:blipFill>
          <a:blip r:embed="rId5" cstate="print"/>
          <a:srcRect/>
          <a:stretch>
            <a:fillRect/>
          </a:stretch>
        </p:blipFill>
        <p:spPr bwMode="auto">
          <a:xfrm>
            <a:off x="228600" y="152400"/>
            <a:ext cx="2063750" cy="1462088"/>
          </a:xfrm>
          <a:prstGeom prst="rect">
            <a:avLst/>
          </a:prstGeom>
          <a:noFill/>
        </p:spPr>
      </p:pic>
    </p:spTree>
  </p:cSld>
  <p:clrMapOvr>
    <a:masterClrMapping/>
  </p:clrMapOvr>
  <p:transition>
    <p:wheel spokes="1"/>
    <p:sndAc>
      <p:stSnd>
        <p:snd r:embed="rId3" name="laser.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Your Age on Different Planets Worksheet</a:t>
            </a:r>
            <a:endParaRPr lang="en-US" dirty="0"/>
          </a:p>
        </p:txBody>
      </p:sp>
      <p:pic>
        <p:nvPicPr>
          <p:cNvPr id="4" name="Content Placeholder 3" descr="scan0019.jpg"/>
          <p:cNvPicPr>
            <a:picLocks noGrp="1" noChangeAspect="1"/>
          </p:cNvPicPr>
          <p:nvPr>
            <p:ph idx="1"/>
          </p:nvPr>
        </p:nvPicPr>
        <p:blipFill>
          <a:blip r:embed="rId4" cstate="print"/>
          <a:stretch>
            <a:fillRect/>
          </a:stretch>
        </p:blipFill>
        <p:spPr>
          <a:xfrm>
            <a:off x="152400" y="1752600"/>
            <a:ext cx="2751727" cy="4708525"/>
          </a:xfrm>
        </p:spPr>
      </p:pic>
      <p:pic>
        <p:nvPicPr>
          <p:cNvPr id="6" name="Picture 5" descr="scan0020.jpg"/>
          <p:cNvPicPr>
            <a:picLocks noChangeAspect="1"/>
          </p:cNvPicPr>
          <p:nvPr/>
        </p:nvPicPr>
        <p:blipFill>
          <a:blip r:embed="rId5" cstate="print"/>
          <a:stretch>
            <a:fillRect/>
          </a:stretch>
        </p:blipFill>
        <p:spPr>
          <a:xfrm>
            <a:off x="6172200" y="1752600"/>
            <a:ext cx="2667000" cy="4724400"/>
          </a:xfrm>
          <a:prstGeom prst="rect">
            <a:avLst/>
          </a:prstGeom>
        </p:spPr>
      </p:pic>
      <p:pic>
        <p:nvPicPr>
          <p:cNvPr id="7" name="Picture 6" descr="scan0021.jpg"/>
          <p:cNvPicPr>
            <a:picLocks noChangeAspect="1"/>
          </p:cNvPicPr>
          <p:nvPr/>
        </p:nvPicPr>
        <p:blipFill>
          <a:blip r:embed="rId6" cstate="print"/>
          <a:stretch>
            <a:fillRect/>
          </a:stretch>
        </p:blipFill>
        <p:spPr>
          <a:xfrm>
            <a:off x="3124200" y="1752600"/>
            <a:ext cx="2819400" cy="4724400"/>
          </a:xfrm>
          <a:prstGeom prst="rect">
            <a:avLst/>
          </a:prstGeom>
        </p:spPr>
      </p:pic>
      <p:pic>
        <p:nvPicPr>
          <p:cNvPr id="6146" name="Picture 2" descr="C:\Users\Pete Aitken\Pictures\Microsoft Clip Organizer\j0283622.gif"/>
          <p:cNvPicPr>
            <a:picLocks noChangeAspect="1" noChangeArrowheads="1" noCrop="1"/>
          </p:cNvPicPr>
          <p:nvPr/>
        </p:nvPicPr>
        <p:blipFill>
          <a:blip r:embed="rId7" cstate="print"/>
          <a:srcRect/>
          <a:stretch>
            <a:fillRect/>
          </a:stretch>
        </p:blipFill>
        <p:spPr bwMode="auto">
          <a:xfrm>
            <a:off x="1676400" y="990600"/>
            <a:ext cx="609600" cy="485775"/>
          </a:xfrm>
          <a:prstGeom prst="rect">
            <a:avLst/>
          </a:prstGeom>
          <a:noFill/>
        </p:spPr>
      </p:pic>
      <p:pic>
        <p:nvPicPr>
          <p:cNvPr id="6147" name="Picture 3" descr="C:\Users\Pete Aitken\Pictures\Microsoft Clip Organizer\j0434857.png"/>
          <p:cNvPicPr>
            <a:picLocks noChangeAspect="1" noChangeArrowheads="1"/>
          </p:cNvPicPr>
          <p:nvPr/>
        </p:nvPicPr>
        <p:blipFill>
          <a:blip r:embed="rId8" cstate="print"/>
          <a:srcRect/>
          <a:stretch>
            <a:fillRect/>
          </a:stretch>
        </p:blipFill>
        <p:spPr bwMode="auto">
          <a:xfrm>
            <a:off x="7239000" y="533400"/>
            <a:ext cx="1524000" cy="1371600"/>
          </a:xfrm>
          <a:prstGeom prst="rect">
            <a:avLst/>
          </a:prstGeom>
          <a:noFill/>
        </p:spPr>
      </p:pic>
    </p:spTree>
  </p:cSld>
  <p:clrMapOvr>
    <a:masterClrMapping/>
  </p:clrMapOvr>
  <p:transition>
    <p:wheel spokes="1"/>
    <p:sndAc>
      <p:stSnd>
        <p:snd r:embed="rId3" name="laser.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Essays and Drawings</a:t>
            </a:r>
            <a:endParaRPr lang="en-US" dirty="0"/>
          </a:p>
        </p:txBody>
      </p:sp>
      <p:sp>
        <p:nvSpPr>
          <p:cNvPr id="3" name="Content Placeholder 2"/>
          <p:cNvSpPr>
            <a:spLocks noGrp="1"/>
          </p:cNvSpPr>
          <p:nvPr>
            <p:ph idx="1"/>
          </p:nvPr>
        </p:nvSpPr>
        <p:spPr/>
        <p:txBody>
          <a:bodyPr/>
          <a:lstStyle/>
          <a:p>
            <a:pPr>
              <a:buNone/>
            </a:pPr>
            <a:r>
              <a:rPr lang="en-US" dirty="0" smtClean="0">
                <a:solidFill>
                  <a:srgbClr val="002060"/>
                </a:solidFill>
              </a:rPr>
              <a:t>Students   completed their essays and drawings, using our text books, handouts, and  pictures on our Promethean Board</a:t>
            </a:r>
          </a:p>
          <a:p>
            <a:endParaRPr lang="en-US" dirty="0" smtClean="0"/>
          </a:p>
          <a:p>
            <a:endParaRPr lang="en-US" dirty="0"/>
          </a:p>
        </p:txBody>
      </p:sp>
      <p:pic>
        <p:nvPicPr>
          <p:cNvPr id="4" name="Picture 3" descr="scan0018.jpg"/>
          <p:cNvPicPr>
            <a:picLocks noChangeAspect="1"/>
          </p:cNvPicPr>
          <p:nvPr/>
        </p:nvPicPr>
        <p:blipFill>
          <a:blip r:embed="rId4" cstate="print"/>
          <a:srcRect b="24164"/>
          <a:stretch>
            <a:fillRect/>
          </a:stretch>
        </p:blipFill>
        <p:spPr>
          <a:xfrm rot="16200000">
            <a:off x="571500" y="2857500"/>
            <a:ext cx="3505200" cy="4191000"/>
          </a:xfrm>
          <a:prstGeom prst="roundRect">
            <a:avLst/>
          </a:prstGeom>
        </p:spPr>
      </p:pic>
      <p:pic>
        <p:nvPicPr>
          <p:cNvPr id="5" name="Picture 4" descr="scan0017.jpg"/>
          <p:cNvPicPr>
            <a:picLocks noChangeAspect="1"/>
          </p:cNvPicPr>
          <p:nvPr/>
        </p:nvPicPr>
        <p:blipFill>
          <a:blip r:embed="rId5" cstate="print"/>
          <a:stretch>
            <a:fillRect/>
          </a:stretch>
        </p:blipFill>
        <p:spPr>
          <a:xfrm>
            <a:off x="5257800" y="2819400"/>
            <a:ext cx="3581400" cy="4038600"/>
          </a:xfrm>
          <a:prstGeom prst="roundRect">
            <a:avLst/>
          </a:prstGeom>
        </p:spPr>
      </p:pic>
      <p:pic>
        <p:nvPicPr>
          <p:cNvPr id="2050" name="Picture 2" descr="C:\Users\Pete Aitken\Pictures\Microsoft Clip Organizer\j0412312.wmf"/>
          <p:cNvPicPr>
            <a:picLocks noChangeAspect="1" noChangeArrowheads="1"/>
          </p:cNvPicPr>
          <p:nvPr/>
        </p:nvPicPr>
        <p:blipFill>
          <a:blip r:embed="rId6" cstate="print"/>
          <a:srcRect/>
          <a:stretch>
            <a:fillRect/>
          </a:stretch>
        </p:blipFill>
        <p:spPr bwMode="auto">
          <a:xfrm>
            <a:off x="381000" y="228600"/>
            <a:ext cx="762000" cy="1419225"/>
          </a:xfrm>
          <a:prstGeom prst="rect">
            <a:avLst/>
          </a:prstGeom>
          <a:noFill/>
        </p:spPr>
      </p:pic>
    </p:spTree>
  </p:cSld>
  <p:clrMapOvr>
    <a:masterClrMapping/>
  </p:clrMapOvr>
  <p:transition>
    <p:wheel spokes="1"/>
    <p:sndAc>
      <p:stSnd>
        <p:snd r:embed="rId3" name="laser.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439</TotalTime>
  <Words>1492</Words>
  <Application>Microsoft Office PowerPoint</Application>
  <PresentationFormat>On-screen Show (4:3)</PresentationFormat>
  <Paragraphs>89</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Apex</vt:lpstr>
      <vt:lpstr> Option  1: Unit Development</vt:lpstr>
      <vt:lpstr>Overview</vt:lpstr>
      <vt:lpstr>Integration of Mathematics, Science and Writing</vt:lpstr>
      <vt:lpstr>Math and Science Standards</vt:lpstr>
      <vt:lpstr>Model It</vt:lpstr>
      <vt:lpstr>Pick a Planet</vt:lpstr>
      <vt:lpstr>Student Work</vt:lpstr>
      <vt:lpstr>Your Age on Different Planets Worksheet</vt:lpstr>
      <vt:lpstr>Essays and Drawings</vt:lpstr>
      <vt:lpstr>Remediation</vt:lpstr>
      <vt:lpstr>Enrichment Activities</vt:lpstr>
      <vt:lpstr>Conclusion</vt:lpstr>
    </vt:vector>
  </TitlesOfParts>
  <Company>SRPMIC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Option  1: Unit Development</dc:title>
  <dc:creator>ImageUser</dc:creator>
  <cp:lastModifiedBy>Pete Aitken</cp:lastModifiedBy>
  <cp:revision>45</cp:revision>
  <dcterms:created xsi:type="dcterms:W3CDTF">2010-05-12T17:47:12Z</dcterms:created>
  <dcterms:modified xsi:type="dcterms:W3CDTF">2010-05-15T02:09:51Z</dcterms:modified>
</cp:coreProperties>
</file>