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2A6C8-512C-40F9-B82E-C8FAB3F6801E}" type="datetimeFigureOut">
              <a:rPr lang="en-US" smtClean="0"/>
              <a:pPr/>
              <a:t>4/29/2012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BBB22-85A0-4783-9084-64D5CA1270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with a</a:t>
            </a:r>
            <a:r>
              <a:rPr lang="en-US" baseline="0" dirty="0" smtClean="0"/>
              <a:t> literature connection.  The students in the schools I am responsible for many have not been to the ocean.  So I try and bring as much of the ocean to them.  We started with </a:t>
            </a:r>
            <a:r>
              <a:rPr lang="en-US" baseline="0" dirty="0" smtClean="0"/>
              <a:t>a KWL of the ocean.</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after asking students about what they knew about the ocean- we took them to the gulf which feeds into the ocean.  Here they were able to experience the ecosystems, the water, the marine life, etc.</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students in our inner city have never been to the water,</a:t>
            </a:r>
            <a:r>
              <a:rPr lang="en-US" baseline="0" dirty="0" smtClean="0"/>
              <a:t> though it is twenty minutes from them, for most of these fifth graders this was the first experience they have had by the water, or on a boat.  We took the entire fifth grade to the Gulf- the field trip included a boat ride, dipping for marine life, creating food chains, studying mangroves, and learning about the water that surrounds Tampa.</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group researched their animal</a:t>
            </a:r>
            <a:r>
              <a:rPr lang="en-US" baseline="0" dirty="0" smtClean="0"/>
              <a:t> and became the student experts in their fields.  They then were able to share their expertise with the whole school in a gallery.  The ACES lessons were used but adapted to fit the needs of the intermediate science curriculum.</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the grade level</a:t>
            </a:r>
            <a:r>
              <a:rPr lang="en-US" baseline="0" dirty="0" smtClean="0"/>
              <a:t> and the Next Generation Sunshine State Standards the  videos were used for different purposes.  If you </a:t>
            </a:r>
            <a:r>
              <a:rPr lang="en-US" baseline="0" dirty="0" err="1" smtClean="0"/>
              <a:t>google</a:t>
            </a:r>
            <a:r>
              <a:rPr lang="en-US" baseline="0" dirty="0" smtClean="0"/>
              <a:t> the Jason Project and go to the videos there is a variety of snippets and full length videos to choose from depending on the course of study.  For fourth grade we used the webcasts from the explosions under the water, where as in fifth grade we used the adaptations of the beluga whale.</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state testing, teaching the students the pre information of maps and geography</a:t>
            </a:r>
            <a:r>
              <a:rPr lang="en-US" baseline="0" dirty="0" smtClean="0"/>
              <a:t> and computer lab access we are just getting to the tracking of animals.  Our fourth graders are tracking the turtle and the fifth graders are tracking polar bears, since they did tie into the curriculum at their grade levels.  We have students every morning announce different facts or where their animal has been on the morning show so the school gets excited.  We are using this as our school wide long term investigation.  </a:t>
            </a:r>
            <a:endParaRPr lang="en-US" dirty="0"/>
          </a:p>
        </p:txBody>
      </p:sp>
      <p:sp>
        <p:nvSpPr>
          <p:cNvPr id="4" name="Slide Number Placeholder 3"/>
          <p:cNvSpPr>
            <a:spLocks noGrp="1"/>
          </p:cNvSpPr>
          <p:nvPr>
            <p:ph type="sldNum" sz="quarter" idx="10"/>
          </p:nvPr>
        </p:nvSpPr>
        <p:spPr/>
        <p:txBody>
          <a:bodyPr/>
          <a:lstStyle/>
          <a:p>
            <a:fld id="{961BBB22-85A0-4783-9084-64D5CA1270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8AECA-6C49-4C94-BC47-0FA1B68C40EF}"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8AECA-6C49-4C94-BC47-0FA1B68C40EF}" type="datetimeFigureOut">
              <a:rPr lang="en-US" smtClean="0"/>
              <a:pPr/>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8AECA-6C49-4C94-BC47-0FA1B68C40EF}"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8AECA-6C49-4C94-BC47-0FA1B68C40EF}" type="datetimeFigureOut">
              <a:rPr lang="en-US" smtClean="0"/>
              <a:pPr/>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8AECA-6C49-4C94-BC47-0FA1B68C40EF}" type="datetimeFigureOut">
              <a:rPr lang="en-US" smtClean="0"/>
              <a:pPr/>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8AECA-6C49-4C94-BC47-0FA1B68C40EF}" type="datetimeFigureOut">
              <a:rPr lang="en-US" smtClean="0"/>
              <a:pPr/>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8AECA-6C49-4C94-BC47-0FA1B68C40EF}"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8AECA-6C49-4C94-BC47-0FA1B68C40EF}" type="datetimeFigureOut">
              <a:rPr lang="en-US" smtClean="0"/>
              <a:pPr/>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DCC3D-2817-492F-9B07-AC24FA370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AECA-6C49-4C94-BC47-0FA1B68C40EF}" type="datetimeFigureOut">
              <a:rPr lang="en-US" smtClean="0"/>
              <a:pPr/>
              <a:t>4/29/2012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DCC3D-2817-492F-9B07-AC24FA3709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rlog.org/11394087-magnificent-polar-bears.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518067291_7ae69fda2b_o.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457200"/>
            <a:ext cx="7620000" cy="4031873"/>
          </a:xfrm>
          <a:prstGeom prst="rect">
            <a:avLst/>
          </a:prstGeom>
          <a:noFill/>
        </p:spPr>
        <p:txBody>
          <a:bodyPr wrap="square" rtlCol="0">
            <a:spAutoFit/>
          </a:bodyPr>
          <a:lstStyle/>
          <a:p>
            <a:r>
              <a:rPr lang="en-US" sz="3200" dirty="0" smtClean="0">
                <a:latin typeface="Antique Olive Compact" pitchFamily="34" charset="0"/>
              </a:rPr>
              <a:t>Michele </a:t>
            </a:r>
            <a:r>
              <a:rPr lang="en-US" sz="3200" dirty="0" err="1" smtClean="0">
                <a:latin typeface="Antique Olive Compact" pitchFamily="34" charset="0"/>
              </a:rPr>
              <a:t>Bubley</a:t>
            </a:r>
            <a:r>
              <a:rPr lang="en-US" sz="3200" dirty="0" smtClean="0">
                <a:latin typeface="Antique Olive Compact" pitchFamily="34" charset="0"/>
              </a:rPr>
              <a:t> </a:t>
            </a:r>
            <a:r>
              <a:rPr lang="en-US" sz="3200" dirty="0" err="1" smtClean="0">
                <a:latin typeface="Antique Olive Compact" pitchFamily="34" charset="0"/>
              </a:rPr>
              <a:t>Wiehagen</a:t>
            </a:r>
            <a:endParaRPr lang="en-US" sz="3200" dirty="0" smtClean="0">
              <a:latin typeface="Antique Olive Compact" pitchFamily="34" charset="0"/>
            </a:endParaRPr>
          </a:p>
          <a:p>
            <a:endParaRPr lang="en-US" sz="3200" dirty="0" smtClean="0">
              <a:latin typeface="Antique Olive Compact" pitchFamily="34" charset="0"/>
            </a:endParaRPr>
          </a:p>
          <a:p>
            <a:r>
              <a:rPr lang="en-US" sz="3200" dirty="0" smtClean="0">
                <a:latin typeface="Antique Olive Compact" pitchFamily="34" charset="0"/>
              </a:rPr>
              <a:t>Life and Marine Science:  Tracking Live Marine Animals</a:t>
            </a:r>
          </a:p>
          <a:p>
            <a:endParaRPr lang="en-US" sz="3200" dirty="0" smtClean="0">
              <a:latin typeface="Antique Olive Compact" pitchFamily="34" charset="0"/>
            </a:endParaRPr>
          </a:p>
          <a:p>
            <a:r>
              <a:rPr lang="en-US" sz="3200" dirty="0" smtClean="0">
                <a:latin typeface="Antique Olive Compact" pitchFamily="34" charset="0"/>
              </a:rPr>
              <a:t>Final Power Point Presentation</a:t>
            </a:r>
            <a:endParaRPr lang="en-US" sz="3200" dirty="0">
              <a:latin typeface="Antique Olive Compact"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latin typeface="Antique Olive Compact" pitchFamily="34" charset="0"/>
              </a:rPr>
              <a:t>What are we working on…</a:t>
            </a:r>
            <a:endParaRPr lang="en-US" dirty="0">
              <a:latin typeface="Antique Olive Compact" pitchFamily="34" charset="0"/>
            </a:endParaRPr>
          </a:p>
        </p:txBody>
      </p:sp>
      <p:sp>
        <p:nvSpPr>
          <p:cNvPr id="3" name="Content Placeholder 2"/>
          <p:cNvSpPr>
            <a:spLocks noGrp="1"/>
          </p:cNvSpPr>
          <p:nvPr>
            <p:ph idx="1"/>
          </p:nvPr>
        </p:nvSpPr>
        <p:spPr/>
        <p:txBody>
          <a:bodyPr/>
          <a:lstStyle/>
          <a:p>
            <a:r>
              <a:rPr lang="en-US" dirty="0" smtClean="0">
                <a:latin typeface="Antique Olive Compact" pitchFamily="34" charset="0"/>
              </a:rPr>
              <a:t>Webcasts</a:t>
            </a:r>
          </a:p>
          <a:p>
            <a:r>
              <a:rPr lang="en-US" dirty="0" smtClean="0">
                <a:latin typeface="Antique Olive Compact" pitchFamily="34" charset="0"/>
              </a:rPr>
              <a:t>Lesson </a:t>
            </a:r>
            <a:r>
              <a:rPr lang="en-US" dirty="0" smtClean="0">
                <a:latin typeface="Antique Olive Compact" pitchFamily="34" charset="0"/>
              </a:rPr>
              <a:t>Plans</a:t>
            </a:r>
          </a:p>
          <a:p>
            <a:r>
              <a:rPr lang="en-US" dirty="0" smtClean="0">
                <a:latin typeface="Antique Olive Compact" pitchFamily="34" charset="0"/>
              </a:rPr>
              <a:t>Field Trips</a:t>
            </a:r>
            <a:endParaRPr lang="en-US" dirty="0" smtClean="0">
              <a:latin typeface="Antique Olive Compact" pitchFamily="34" charset="0"/>
            </a:endParaRPr>
          </a:p>
          <a:p>
            <a:r>
              <a:rPr lang="en-US" dirty="0" smtClean="0">
                <a:latin typeface="Antique Olive Compact" pitchFamily="34" charset="0"/>
              </a:rPr>
              <a:t>Water Challenge</a:t>
            </a:r>
          </a:p>
          <a:p>
            <a:r>
              <a:rPr lang="en-US" dirty="0" smtClean="0">
                <a:latin typeface="Antique Olive Compact" pitchFamily="34" charset="0"/>
              </a:rPr>
              <a:t>Tracking Animals</a:t>
            </a:r>
          </a:p>
          <a:p>
            <a:r>
              <a:rPr lang="en-US" dirty="0" smtClean="0">
                <a:latin typeface="Antique Olive Compact" pitchFamily="34" charset="0"/>
              </a:rPr>
              <a:t>Student Gallery for the school</a:t>
            </a:r>
            <a:endParaRPr lang="en-US" dirty="0">
              <a:latin typeface="Antique Olive Co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ntique Olive Compact" pitchFamily="34" charset="0"/>
              </a:rPr>
              <a:t>Ocean Unit adapted for Elementary Level</a:t>
            </a:r>
            <a:endParaRPr lang="en-US" dirty="0">
              <a:latin typeface="Antique Olive Compact" pitchFamily="34" charset="0"/>
            </a:endParaRPr>
          </a:p>
        </p:txBody>
      </p:sp>
      <p:pic>
        <p:nvPicPr>
          <p:cNvPr id="4" name="Content Placeholder 3" descr="118098656.jpg"/>
          <p:cNvPicPr>
            <a:picLocks noGrp="1" noChangeAspect="1"/>
          </p:cNvPicPr>
          <p:nvPr>
            <p:ph idx="1"/>
          </p:nvPr>
        </p:nvPicPr>
        <p:blipFill>
          <a:blip r:embed="rId3" cstate="print"/>
          <a:stretch>
            <a:fillRect/>
          </a:stretch>
        </p:blipFill>
        <p:spPr>
          <a:xfrm>
            <a:off x="2743200" y="1676400"/>
            <a:ext cx="3611141"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Antique Olive Compact" pitchFamily="34" charset="0"/>
              </a:rPr>
              <a:t>Student responses about what they “think they” </a:t>
            </a:r>
            <a:r>
              <a:rPr lang="en-US" sz="2800" i="1" dirty="0" smtClean="0">
                <a:latin typeface="Antique Olive Compact" pitchFamily="34" charset="0"/>
              </a:rPr>
              <a:t>know</a:t>
            </a:r>
            <a:r>
              <a:rPr lang="en-US" sz="2800" dirty="0" smtClean="0">
                <a:latin typeface="Antique Olive Compact" pitchFamily="34" charset="0"/>
              </a:rPr>
              <a:t> about the ocean</a:t>
            </a:r>
            <a:endParaRPr lang="en-US" sz="2800" dirty="0">
              <a:latin typeface="Antique Olive Compact" pitchFamily="34" charset="0"/>
            </a:endParaRPr>
          </a:p>
        </p:txBody>
      </p:sp>
      <p:sp>
        <p:nvSpPr>
          <p:cNvPr id="3" name="Content Placeholder 2"/>
          <p:cNvSpPr>
            <a:spLocks noGrp="1"/>
          </p:cNvSpPr>
          <p:nvPr>
            <p:ph idx="1"/>
          </p:nvPr>
        </p:nvSpPr>
        <p:spPr/>
        <p:txBody>
          <a:bodyPr/>
          <a:lstStyle/>
          <a:p>
            <a:r>
              <a:rPr lang="en-US" dirty="0" smtClean="0"/>
              <a:t>“We can’t swim in there because the sharks will eat us.”-  Jeremy</a:t>
            </a:r>
          </a:p>
          <a:p>
            <a:r>
              <a:rPr lang="en-US" dirty="0" smtClean="0"/>
              <a:t>“The salt water will kill the fish.”- Kenya</a:t>
            </a:r>
          </a:p>
          <a:p>
            <a:r>
              <a:rPr lang="en-US" dirty="0" smtClean="0"/>
              <a:t>“The water is </a:t>
            </a:r>
            <a:r>
              <a:rPr lang="en-US" dirty="0" err="1" smtClean="0"/>
              <a:t>soooo</a:t>
            </a:r>
            <a:r>
              <a:rPr lang="en-US" dirty="0" smtClean="0"/>
              <a:t> dirty- the fish pee and poop in there.”- Willy</a:t>
            </a:r>
          </a:p>
          <a:p>
            <a:r>
              <a:rPr lang="en-US" dirty="0" smtClean="0"/>
              <a:t>“I am NEVER going in there!”- Corey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tique Olive Compact" pitchFamily="34" charset="0"/>
              </a:rPr>
              <a:t>Field trip to the Gulf</a:t>
            </a:r>
            <a:endParaRPr lang="en-US" dirty="0">
              <a:latin typeface="Antique Olive Compact" pitchFamily="34" charset="0"/>
            </a:endParaRPr>
          </a:p>
        </p:txBody>
      </p:sp>
      <p:pic>
        <p:nvPicPr>
          <p:cNvPr id="6" name="Content Placeholder 5" descr="IMAG0416.jpg"/>
          <p:cNvPicPr>
            <a:picLocks noGrp="1" noChangeAspect="1"/>
          </p:cNvPicPr>
          <p:nvPr>
            <p:ph idx="1"/>
          </p:nvPr>
        </p:nvPicPr>
        <p:blipFill>
          <a:blip r:embed="rId3" cstate="print"/>
          <a:stretch>
            <a:fillRect/>
          </a:stretch>
        </p:blipFill>
        <p:spPr>
          <a:xfrm>
            <a:off x="787998" y="1600200"/>
            <a:ext cx="7568004"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tique Olive Compact" pitchFamily="34" charset="0"/>
              </a:rPr>
              <a:t>Classroom Lessons</a:t>
            </a:r>
            <a:endParaRPr lang="en-US" dirty="0">
              <a:latin typeface="Antique Olive Compact" pitchFamily="34" charset="0"/>
            </a:endParaRPr>
          </a:p>
        </p:txBody>
      </p:sp>
      <p:pic>
        <p:nvPicPr>
          <p:cNvPr id="4" name="Content Placeholder 3" descr="IMG00674.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tique Olive Compact" pitchFamily="34" charset="0"/>
              </a:rPr>
              <a:t>WEBCAST</a:t>
            </a:r>
            <a:endParaRPr lang="en-US" dirty="0">
              <a:latin typeface="Antique Olive Compact" pitchFamily="34" charset="0"/>
            </a:endParaRPr>
          </a:p>
        </p:txBody>
      </p:sp>
      <p:sp>
        <p:nvSpPr>
          <p:cNvPr id="3" name="Content Placeholder 2"/>
          <p:cNvSpPr>
            <a:spLocks noGrp="1"/>
          </p:cNvSpPr>
          <p:nvPr>
            <p:ph idx="1"/>
          </p:nvPr>
        </p:nvSpPr>
        <p:spPr/>
        <p:txBody>
          <a:bodyPr/>
          <a:lstStyle/>
          <a:p>
            <a:pPr>
              <a:buNone/>
            </a:pPr>
            <a:r>
              <a:rPr lang="en-US" dirty="0" smtClean="0"/>
              <a:t>Our school chose to use webcasts from the Jason Project.  They were very elementary school friendly and we used pre recorded ones.  We still had the students submit questions on the blog.</a:t>
            </a:r>
          </a:p>
          <a:p>
            <a:pPr>
              <a:buNone/>
            </a:pPr>
            <a:endParaRPr lang="en-US" dirty="0" smtClean="0"/>
          </a:p>
          <a:p>
            <a:pPr>
              <a:buNone/>
            </a:pPr>
            <a:r>
              <a:rPr lang="en-US" dirty="0" smtClean="0"/>
              <a:t>http://link.brightcove.com/services/player/bcpid1370867862?bctid=1817750814</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tique Olive Compact" pitchFamily="34" charset="0"/>
              </a:rPr>
              <a:t>Water Challenge</a:t>
            </a:r>
            <a:endParaRPr lang="en-US" dirty="0">
              <a:latin typeface="Antique Olive Compact" pitchFamily="34" charset="0"/>
            </a:endParaRPr>
          </a:p>
        </p:txBody>
      </p:sp>
      <p:pic>
        <p:nvPicPr>
          <p:cNvPr id="6" name="Content Placeholder 5" descr="Ms. West and Mr. Blake 007.JPG"/>
          <p:cNvPicPr>
            <a:picLocks noGrp="1" noChangeAspect="1"/>
          </p:cNvPicPr>
          <p:nvPr>
            <p:ph idx="1"/>
          </p:nvPr>
        </p:nvPicPr>
        <p:blipFill>
          <a:blip r:embed="rId2" cstate="print"/>
          <a:stretch>
            <a:fillRect/>
          </a:stretch>
        </p:blipFill>
        <p:spPr>
          <a:xfrm>
            <a:off x="209550" y="1371600"/>
            <a:ext cx="3794522" cy="5059363"/>
          </a:xfrm>
        </p:spPr>
      </p:pic>
      <p:pic>
        <p:nvPicPr>
          <p:cNvPr id="7" name="Picture 6" descr="lti nasa 009.jpg"/>
          <p:cNvPicPr>
            <a:picLocks noChangeAspect="1"/>
          </p:cNvPicPr>
          <p:nvPr/>
        </p:nvPicPr>
        <p:blipFill>
          <a:blip r:embed="rId3" cstate="print"/>
          <a:stretch>
            <a:fillRect/>
          </a:stretch>
        </p:blipFill>
        <p:spPr>
          <a:xfrm rot="5400000">
            <a:off x="4152900" y="1714500"/>
            <a:ext cx="3352800" cy="2514600"/>
          </a:xfrm>
          <a:prstGeom prst="rect">
            <a:avLst/>
          </a:prstGeom>
        </p:spPr>
      </p:pic>
      <p:sp>
        <p:nvSpPr>
          <p:cNvPr id="8" name="TextBox 7"/>
          <p:cNvSpPr txBox="1"/>
          <p:nvPr/>
        </p:nvSpPr>
        <p:spPr>
          <a:xfrm>
            <a:off x="4648200" y="4876800"/>
            <a:ext cx="3962400" cy="1754326"/>
          </a:xfrm>
          <a:prstGeom prst="rect">
            <a:avLst/>
          </a:prstGeom>
          <a:noFill/>
        </p:spPr>
        <p:txBody>
          <a:bodyPr wrap="square" rtlCol="0">
            <a:spAutoFit/>
          </a:bodyPr>
          <a:lstStyle/>
          <a:p>
            <a:r>
              <a:rPr lang="en-US" dirty="0" smtClean="0">
                <a:latin typeface="Antique Olive Compact" pitchFamily="34" charset="0"/>
              </a:rPr>
              <a:t>Students collected water from the field trip in order to test the quality.  Once the testing is done they will submit it to the water challenge.</a:t>
            </a:r>
            <a:endParaRPr lang="en-US" dirty="0">
              <a:latin typeface="Antique Olive Compac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tique Olive Compact" pitchFamily="34" charset="0"/>
              </a:rPr>
              <a:t>       Animal Tracking</a:t>
            </a:r>
            <a:endParaRPr lang="en-US" dirty="0">
              <a:latin typeface="Antique Olive Compact" pitchFamily="34" charset="0"/>
            </a:endParaRPr>
          </a:p>
        </p:txBody>
      </p:sp>
      <p:sp>
        <p:nvSpPr>
          <p:cNvPr id="3" name="Content Placeholder 2"/>
          <p:cNvSpPr>
            <a:spLocks noGrp="1"/>
          </p:cNvSpPr>
          <p:nvPr>
            <p:ph idx="1"/>
          </p:nvPr>
        </p:nvSpPr>
        <p:spPr/>
        <p:txBody>
          <a:bodyPr/>
          <a:lstStyle/>
          <a:p>
            <a:pPr>
              <a:buNone/>
            </a:pPr>
            <a:r>
              <a:rPr lang="en-US" dirty="0" smtClean="0"/>
              <a:t>Students were extremely interested in tracking the turtles since they do find them here in Florida.  We are currently working in our research teams.</a:t>
            </a:r>
            <a:endParaRPr lang="en-US" dirty="0"/>
          </a:p>
        </p:txBody>
      </p:sp>
      <p:pic>
        <p:nvPicPr>
          <p:cNvPr id="2050" name="Picture 2" descr="Magnificent polar bears!">
            <a:hlinkClick r:id="rId3"/>
          </p:cNvPr>
          <p:cNvPicPr>
            <a:picLocks noChangeAspect="1" noChangeArrowheads="1"/>
          </p:cNvPicPr>
          <p:nvPr/>
        </p:nvPicPr>
        <p:blipFill>
          <a:blip r:embed="rId4" cstate="print"/>
          <a:srcRect/>
          <a:stretch>
            <a:fillRect/>
          </a:stretch>
        </p:blipFill>
        <p:spPr bwMode="auto">
          <a:xfrm>
            <a:off x="-1" y="0"/>
            <a:ext cx="2309089" cy="1524000"/>
          </a:xfrm>
          <a:prstGeom prst="rect">
            <a:avLst/>
          </a:prstGeom>
          <a:noFill/>
        </p:spPr>
      </p:pic>
      <p:pic>
        <p:nvPicPr>
          <p:cNvPr id="2052" name="Picture 4" descr="http://www.bocahome.com/blog/uploads/seaturtles.jpg"/>
          <p:cNvPicPr>
            <a:picLocks noChangeAspect="1" noChangeArrowheads="1"/>
          </p:cNvPicPr>
          <p:nvPr/>
        </p:nvPicPr>
        <p:blipFill>
          <a:blip r:embed="rId5" cstate="print"/>
          <a:srcRect/>
          <a:stretch>
            <a:fillRect/>
          </a:stretch>
        </p:blipFill>
        <p:spPr bwMode="auto">
          <a:xfrm>
            <a:off x="5562600" y="3924300"/>
            <a:ext cx="3048000" cy="2286000"/>
          </a:xfrm>
          <a:prstGeom prst="rect">
            <a:avLst/>
          </a:prstGeom>
          <a:noFill/>
        </p:spPr>
      </p:pic>
      <p:pic>
        <p:nvPicPr>
          <p:cNvPr id="6" name="Picture 5" descr="miscellaneous 031.jpg"/>
          <p:cNvPicPr>
            <a:picLocks noChangeAspect="1"/>
          </p:cNvPicPr>
          <p:nvPr/>
        </p:nvPicPr>
        <p:blipFill>
          <a:blip r:embed="rId6" cstate="print"/>
          <a:stretch>
            <a:fillRect/>
          </a:stretch>
        </p:blipFill>
        <p:spPr>
          <a:xfrm>
            <a:off x="533400" y="3581400"/>
            <a:ext cx="3810000" cy="2857500"/>
          </a:xfrm>
          <a:prstGeom prst="rect">
            <a:avLst/>
          </a:prstGeom>
        </p:spPr>
      </p:pic>
    </p:spTree>
  </p:cSld>
  <p:clrMapOvr>
    <a:masterClrMapping/>
  </p:clrMapOvr>
</p:sld>
</file>

<file path=ppt/theme/theme1.xml><?xml version="1.0" encoding="utf-8"?>
<a:theme xmlns:a="http://schemas.openxmlformats.org/drawingml/2006/main" name="TP0300021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1041EC-D47A-4EC3-965F-FC6576B9B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TP030002120</Template>
  <TotalTime>62</TotalTime>
  <Words>601</Words>
  <Application>Microsoft Office PowerPoint</Application>
  <PresentationFormat>On-screen Show (4:3)</PresentationFormat>
  <Paragraphs>40</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TP030002120</vt:lpstr>
      <vt:lpstr>Slide 1</vt:lpstr>
      <vt:lpstr>What are we working on…</vt:lpstr>
      <vt:lpstr>Ocean Unit adapted for Elementary Level</vt:lpstr>
      <vt:lpstr>Student responses about what they “think they” know about the ocean</vt:lpstr>
      <vt:lpstr>Field trip to the Gulf</vt:lpstr>
      <vt:lpstr>Classroom Lessons</vt:lpstr>
      <vt:lpstr>WEBCAST</vt:lpstr>
      <vt:lpstr>Water Challenge</vt:lpstr>
      <vt:lpstr>       Animal Tracking</vt:lpstr>
    </vt:vector>
  </TitlesOfParts>
  <Company>Hillsborough County Public Schools, 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8453D0A207CCC7E</dc:creator>
  <cp:keywords/>
  <dc:description/>
  <cp:lastModifiedBy>8453D0A207CCC7E</cp:lastModifiedBy>
  <cp:revision>7</cp:revision>
  <dcterms:created xsi:type="dcterms:W3CDTF">2012-04-27T01:26:42Z</dcterms:created>
  <dcterms:modified xsi:type="dcterms:W3CDTF">2012-04-29T15:39:19Z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TC300021209990</vt:lpwstr>
  </property>
</Properties>
</file>