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61" r:id="rId3"/>
    <p:sldId id="264" r:id="rId4"/>
    <p:sldId id="258" r:id="rId5"/>
    <p:sldId id="263" r:id="rId6"/>
    <p:sldId id="269" r:id="rId7"/>
    <p:sldId id="272" r:id="rId8"/>
    <p:sldId id="271" r:id="rId9"/>
    <p:sldId id="259" r:id="rId10"/>
    <p:sldId id="268" r:id="rId11"/>
    <p:sldId id="274" r:id="rId12"/>
    <p:sldId id="273" r:id="rId13"/>
    <p:sldId id="266" r:id="rId14"/>
    <p:sldId id="275"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7E9D"/>
    <a:srgbClr val="800040"/>
    <a:srgbClr val="F7F8FC"/>
    <a:srgbClr val="F2FDF7"/>
    <a:srgbClr val="FF0080"/>
    <a:srgbClr val="191919"/>
    <a:srgbClr val="FFE95C"/>
    <a:srgbClr val="66FF66"/>
  </p:clrMru>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19" autoAdjust="0"/>
    <p:restoredTop sz="91734" autoAdjust="0"/>
  </p:normalViewPr>
  <p:slideViewPr>
    <p:cSldViewPr snapToObjects="1">
      <p:cViewPr>
        <p:scale>
          <a:sx n="100" d="100"/>
          <a:sy n="100" d="100"/>
        </p:scale>
        <p:origin x="-2406" y="-564"/>
      </p:cViewPr>
      <p:guideLst>
        <p:guide orient="horz" pos="4319"/>
        <p:guide orient="horz" pos="912"/>
        <p:guide/>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560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560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560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E1F24C2-E73F-4647-BEE9-CEE083A1D96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70C120D-931C-43CA-96F2-D97940CF43A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07D011DA-97C8-4DF8-B794-F431AAB97FE0}" type="slidenum">
              <a:rPr lang="en-US" smtClean="0"/>
              <a:pPr/>
              <a:t>1</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1EBAFFB5-C922-46E6-B992-78909F8708A9}" type="slidenum">
              <a:rPr lang="en-US" smtClean="0"/>
              <a:pPr/>
              <a:t>10</a:t>
            </a:fld>
            <a:endParaRPr lang="en-US" dirty="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83F5AEB7-32D7-42B5-833D-8BE193365E48}" type="slidenum">
              <a:rPr lang="en-US" smtClean="0"/>
              <a:pPr/>
              <a:t>11</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83F5AEB7-32D7-42B5-833D-8BE193365E48}" type="slidenum">
              <a:rPr lang="en-US" smtClean="0"/>
              <a:pPr/>
              <a:t>12</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64E1B111-B5AB-4046-9769-6E2C30A5D37F}" type="slidenum">
              <a:rPr lang="en-US" smtClean="0"/>
              <a:pPr/>
              <a:t>13</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64E1B111-B5AB-4046-9769-6E2C30A5D37F}" type="slidenum">
              <a:rPr lang="en-US" smtClean="0"/>
              <a:pPr/>
              <a:t>14</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9B536037-9D4B-4E75-9096-02C3E40D8523}" type="slidenum">
              <a:rPr lang="en-US" smtClean="0"/>
              <a:pPr/>
              <a:t>2</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04ED3326-9508-453C-8059-27F287E4BFE8}" type="slidenum">
              <a:rPr lang="en-US" smtClean="0"/>
              <a:pPr/>
              <a:t>3</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ED8AA850-1840-4210-AF74-9C9D91E0F0CF}" type="slidenum">
              <a:rPr lang="en-US" smtClean="0"/>
              <a:pPr/>
              <a:t>4</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83F5AEB7-32D7-42B5-833D-8BE193365E48}" type="slidenum">
              <a:rPr lang="en-US" smtClean="0"/>
              <a:pPr/>
              <a:t>5</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DD816BA-924B-4832-BE14-63C1C6396BC4}" type="slidenum">
              <a:rPr lang="en-US" smtClean="0"/>
              <a:pPr/>
              <a:t>6</a:t>
            </a:fld>
            <a:endParaRPr 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83F5AEB7-32D7-42B5-833D-8BE193365E48}" type="slidenum">
              <a:rPr lang="en-US" smtClean="0"/>
              <a:pPr/>
              <a:t>7</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DD816BA-924B-4832-BE14-63C1C6396BC4}" type="slidenum">
              <a:rPr lang="en-US" smtClean="0"/>
              <a:pPr/>
              <a:t>8</a:t>
            </a:fld>
            <a:endParaRPr 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B831BA1-6F3C-4917-9108-38A0FAA5867B}" type="slidenum">
              <a:rPr lang="en-US" smtClean="0"/>
              <a:pPr/>
              <a:t>9</a:t>
            </a:fld>
            <a:endParaRPr lang="en-US"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6" descr="atoms3"/>
          <p:cNvPicPr>
            <a:picLocks noChangeAspect="1" noChangeArrowheads="1"/>
          </p:cNvPicPr>
          <p:nvPr userDrawn="1"/>
        </p:nvPicPr>
        <p:blipFill>
          <a:blip r:embed="rId2" cstate="print"/>
          <a:srcRect t="3125" b="3146"/>
          <a:stretch>
            <a:fillRect/>
          </a:stretch>
        </p:blipFill>
        <p:spPr bwMode="auto">
          <a:xfrm>
            <a:off x="0" y="0"/>
            <a:ext cx="9144000" cy="6856413"/>
          </a:xfrm>
          <a:prstGeom prst="rect">
            <a:avLst/>
          </a:prstGeom>
          <a:noFill/>
          <a:ln w="9525">
            <a:noFill/>
            <a:miter lim="800000"/>
            <a:headEnd/>
            <a:tailEnd/>
          </a:ln>
        </p:spPr>
      </p:pic>
      <p:sp>
        <p:nvSpPr>
          <p:cNvPr id="5" name="Text Box 18"/>
          <p:cNvSpPr txBox="1">
            <a:spLocks noChangeArrowheads="1"/>
          </p:cNvSpPr>
          <p:nvPr userDrawn="1"/>
        </p:nvSpPr>
        <p:spPr bwMode="auto">
          <a:xfrm rot="19237452">
            <a:off x="4622800" y="519113"/>
            <a:ext cx="184150" cy="366712"/>
          </a:xfrm>
          <a:prstGeom prst="rect">
            <a:avLst/>
          </a:prstGeom>
          <a:noFill/>
          <a:ln w="9525">
            <a:noFill/>
            <a:miter lim="800000"/>
            <a:headEnd/>
            <a:tailEnd/>
          </a:ln>
          <a:effectLst/>
        </p:spPr>
        <p:txBody>
          <a:bodyPr wrap="none">
            <a:spAutoFit/>
          </a:bodyPr>
          <a:lstStyle/>
          <a:p>
            <a:pPr>
              <a:defRPr/>
            </a:pPr>
            <a:endParaRPr lang="en-GB"/>
          </a:p>
        </p:txBody>
      </p:sp>
      <p:sp>
        <p:nvSpPr>
          <p:cNvPr id="3074" name="Rectangle 2"/>
          <p:cNvSpPr>
            <a:spLocks noGrp="1" noChangeArrowheads="1"/>
          </p:cNvSpPr>
          <p:nvPr>
            <p:ph type="ctrTitle"/>
          </p:nvPr>
        </p:nvSpPr>
        <p:spPr>
          <a:xfrm>
            <a:off x="685800" y="1196975"/>
            <a:ext cx="7772400" cy="1470025"/>
          </a:xfrm>
        </p:spPr>
        <p:txBody>
          <a:bodyPr/>
          <a:lstStyle>
            <a:lvl1pPr>
              <a:defRPr b="1"/>
            </a:lvl1pPr>
          </a:lstStyle>
          <a:p>
            <a:r>
              <a:rPr lang="en-US"/>
              <a:t>Click to edit Master title style</a:t>
            </a:r>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r>
              <a:rPr 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4C9EC966-2480-4BF0-973F-EC640B11C35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9A5B8-DCD7-408F-8DD2-91A6223096B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56A9D9-9DA2-4734-9BD6-93AE17D3D5B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37004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E6641E-E4C4-4ED5-85AC-0A2AE3BF484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3EFB37-2CF8-48BB-BD46-A275D163F1C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8BD347-9CFD-4F48-BD9E-12433E0D649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974A7F-082B-4BD2-833D-E3A45828154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246C0F-931F-41DC-9EAD-E523FB22990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88C705-1F94-4B38-8C51-3B0D067EE11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A79E486-9D56-466F-899D-1CF7967396F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15D071-7C89-4735-940F-0E396804375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EABFFC-9674-4992-8263-6F52B8E55CA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D933F9-7895-46CA-A801-1B3C588A5C8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5" name="Rectangle 31"/>
          <p:cNvSpPr>
            <a:spLocks noChangeArrowheads="1"/>
          </p:cNvSpPr>
          <p:nvPr userDrawn="1"/>
        </p:nvSpPr>
        <p:spPr bwMode="auto">
          <a:xfrm>
            <a:off x="0" y="0"/>
            <a:ext cx="7315200" cy="6856413"/>
          </a:xfrm>
          <a:prstGeom prst="rect">
            <a:avLst/>
          </a:prstGeom>
          <a:solidFill>
            <a:srgbClr val="F7F8FC"/>
          </a:solidFill>
          <a:ln w="9525">
            <a:noFill/>
            <a:miter lim="800000"/>
            <a:headEnd/>
            <a:tailEnd/>
          </a:ln>
          <a:effectLst/>
        </p:spPr>
        <p:txBody>
          <a:bodyPr wrap="none" anchor="ctr"/>
          <a:lstStyle/>
          <a:p>
            <a:pPr>
              <a:defRPr/>
            </a:pPr>
            <a:endParaRPr lang="en-US"/>
          </a:p>
        </p:txBody>
      </p:sp>
      <p:sp>
        <p:nvSpPr>
          <p:cNvPr id="2051"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457200" y="1600200"/>
            <a:ext cx="8229600" cy="3700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B474D2A-37FB-49B9-BD76-4998C108CEF6}" type="slidenum">
              <a:rPr lang="en-US"/>
              <a:pPr>
                <a:defRPr/>
              </a:pPr>
              <a:t>‹#›</a:t>
            </a:fld>
            <a:endParaRPr lang="en-US"/>
          </a:p>
        </p:txBody>
      </p:sp>
      <p:pic>
        <p:nvPicPr>
          <p:cNvPr id="2056" name="Picture 30" descr="atoms3"/>
          <p:cNvPicPr>
            <a:picLocks noChangeAspect="1" noChangeArrowheads="1"/>
          </p:cNvPicPr>
          <p:nvPr userDrawn="1"/>
        </p:nvPicPr>
        <p:blipFill>
          <a:blip r:embed="rId15" cstate="print"/>
          <a:srcRect l="71666" t="3125" b="3146"/>
          <a:stretch>
            <a:fillRect/>
          </a:stretch>
        </p:blipFill>
        <p:spPr bwMode="auto">
          <a:xfrm>
            <a:off x="6553200" y="0"/>
            <a:ext cx="2590800" cy="68564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9"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8.jpeg"/><Relationship Id="rId4" Type="http://schemas.openxmlformats.org/officeDocument/2006/relationships/image" Target="../media/image27.gif"/></Relationships>
</file>

<file path=ppt/slides/_rels/slide13.xml.rels><?xml version="1.0" encoding="UTF-8" standalone="yes"?>
<Relationships xmlns="http://schemas.openxmlformats.org/package/2006/relationships"><Relationship Id="rId8" Type="http://schemas.openxmlformats.org/officeDocument/2006/relationships/hyperlink" Target="http://www.buzzle.com/" TargetMode="External"/><Relationship Id="rId3" Type="http://schemas.openxmlformats.org/officeDocument/2006/relationships/hyperlink" Target="http://www.businessweek.com/" TargetMode="External"/><Relationship Id="rId7" Type="http://schemas.openxmlformats.org/officeDocument/2006/relationships/hyperlink" Target="http://www.greenenergychoice.com/green-guide/renewable-energy-types.html"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green.blorge.com/2010/01/the-top-10-nuclear-power-countries/" TargetMode="External"/><Relationship Id="rId5" Type="http://schemas.openxmlformats.org/officeDocument/2006/relationships/hyperlink" Target="http://www.darvill.clara.net/" TargetMode="External"/><Relationship Id="rId4" Type="http://schemas.openxmlformats.org/officeDocument/2006/relationships/hyperlink" Target="http://www.eia.doe.gov/" TargetMode="External"/><Relationship Id="rId9" Type="http://schemas.openxmlformats.org/officeDocument/2006/relationships/image" Target="../media/image29.gif"/></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gif"/><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9.wmf"/><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gif"/></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gif"/><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2"/>
          <p:cNvSpPr>
            <a:spLocks noChangeArrowheads="1"/>
          </p:cNvSpPr>
          <p:nvPr/>
        </p:nvSpPr>
        <p:spPr bwMode="auto">
          <a:xfrm>
            <a:off x="6005513" y="6194425"/>
            <a:ext cx="3062287" cy="466725"/>
          </a:xfrm>
          <a:prstGeom prst="rect">
            <a:avLst/>
          </a:prstGeom>
          <a:solidFill>
            <a:schemeClr val="accent1">
              <a:alpha val="41176"/>
            </a:schemeClr>
          </a:solidFill>
          <a:ln w="9525">
            <a:noFill/>
            <a:miter lim="800000"/>
            <a:headEnd/>
            <a:tailEnd/>
          </a:ln>
        </p:spPr>
        <p:txBody>
          <a:bodyPr wrap="none" anchor="ctr"/>
          <a:lstStyle/>
          <a:p>
            <a:endParaRPr lang="en-US" dirty="0"/>
          </a:p>
        </p:txBody>
      </p:sp>
      <p:sp>
        <p:nvSpPr>
          <p:cNvPr id="4099" name="Rectangle 69"/>
          <p:cNvSpPr>
            <a:spLocks noChangeArrowheads="1"/>
          </p:cNvSpPr>
          <p:nvPr/>
        </p:nvSpPr>
        <p:spPr bwMode="auto">
          <a:xfrm>
            <a:off x="84138" y="1912938"/>
            <a:ext cx="5937250" cy="906462"/>
          </a:xfrm>
          <a:prstGeom prst="rect">
            <a:avLst/>
          </a:prstGeom>
          <a:solidFill>
            <a:schemeClr val="accent1">
              <a:alpha val="41176"/>
            </a:schemeClr>
          </a:solidFill>
          <a:ln w="9525">
            <a:noFill/>
            <a:miter lim="800000"/>
            <a:headEnd/>
            <a:tailEnd/>
          </a:ln>
        </p:spPr>
        <p:txBody>
          <a:bodyPr wrap="none" anchor="ctr"/>
          <a:lstStyle/>
          <a:p>
            <a:endParaRPr lang="en-US" dirty="0"/>
          </a:p>
        </p:txBody>
      </p:sp>
      <p:sp>
        <p:nvSpPr>
          <p:cNvPr id="4100" name="Rectangle 68"/>
          <p:cNvSpPr>
            <a:spLocks noChangeArrowheads="1"/>
          </p:cNvSpPr>
          <p:nvPr/>
        </p:nvSpPr>
        <p:spPr bwMode="auto">
          <a:xfrm>
            <a:off x="84138" y="609600"/>
            <a:ext cx="1997075" cy="304800"/>
          </a:xfrm>
          <a:prstGeom prst="rect">
            <a:avLst/>
          </a:prstGeom>
          <a:solidFill>
            <a:schemeClr val="accent1">
              <a:alpha val="41176"/>
            </a:schemeClr>
          </a:solidFill>
          <a:ln w="9525">
            <a:noFill/>
            <a:miter lim="800000"/>
            <a:headEnd/>
            <a:tailEnd/>
          </a:ln>
        </p:spPr>
        <p:txBody>
          <a:bodyPr wrap="none" anchor="ctr"/>
          <a:lstStyle/>
          <a:p>
            <a:endParaRPr lang="en-US" dirty="0"/>
          </a:p>
        </p:txBody>
      </p:sp>
      <p:sp>
        <p:nvSpPr>
          <p:cNvPr id="4101" name="Text Box 15"/>
          <p:cNvSpPr txBox="1">
            <a:spLocks noChangeArrowheads="1"/>
          </p:cNvSpPr>
          <p:nvPr/>
        </p:nvSpPr>
        <p:spPr bwMode="auto">
          <a:xfrm>
            <a:off x="3870325" y="1719263"/>
            <a:ext cx="184150" cy="366712"/>
          </a:xfrm>
          <a:prstGeom prst="rect">
            <a:avLst/>
          </a:prstGeom>
          <a:noFill/>
          <a:ln w="9525">
            <a:noFill/>
            <a:miter lim="800000"/>
            <a:headEnd/>
            <a:tailEnd/>
          </a:ln>
        </p:spPr>
        <p:txBody>
          <a:bodyPr wrap="none">
            <a:spAutoFit/>
          </a:bodyPr>
          <a:lstStyle/>
          <a:p>
            <a:endParaRPr lang="en-GB" dirty="0"/>
          </a:p>
        </p:txBody>
      </p:sp>
      <p:sp>
        <p:nvSpPr>
          <p:cNvPr id="4102" name="Text Box 55"/>
          <p:cNvSpPr txBox="1">
            <a:spLocks noChangeArrowheads="1"/>
          </p:cNvSpPr>
          <p:nvPr/>
        </p:nvSpPr>
        <p:spPr bwMode="auto">
          <a:xfrm>
            <a:off x="8610600" y="6259513"/>
            <a:ext cx="409575" cy="336550"/>
          </a:xfrm>
          <a:prstGeom prst="rect">
            <a:avLst/>
          </a:prstGeom>
          <a:noFill/>
          <a:ln w="9525">
            <a:noFill/>
            <a:miter lim="800000"/>
            <a:headEnd/>
            <a:tailEnd/>
          </a:ln>
        </p:spPr>
        <p:txBody>
          <a:bodyPr wrap="none">
            <a:spAutoFit/>
          </a:bodyPr>
          <a:lstStyle/>
          <a:p>
            <a:r>
              <a:rPr lang="en-US" sz="1600" b="1" dirty="0">
                <a:solidFill>
                  <a:schemeClr val="bg1"/>
                </a:solidFill>
              </a:rPr>
              <a:t>01</a:t>
            </a:r>
            <a:endParaRPr lang="en-US" dirty="0"/>
          </a:p>
        </p:txBody>
      </p:sp>
      <p:sp>
        <p:nvSpPr>
          <p:cNvPr id="4103" name="Text Box 60"/>
          <p:cNvSpPr txBox="1">
            <a:spLocks noChangeArrowheads="1"/>
          </p:cNvSpPr>
          <p:nvPr/>
        </p:nvSpPr>
        <p:spPr bwMode="auto">
          <a:xfrm>
            <a:off x="77788" y="1719263"/>
            <a:ext cx="8839200" cy="1077912"/>
          </a:xfrm>
          <a:prstGeom prst="rect">
            <a:avLst/>
          </a:prstGeom>
          <a:noFill/>
          <a:ln w="9525">
            <a:noFill/>
            <a:miter lim="800000"/>
            <a:headEnd/>
            <a:tailEnd/>
          </a:ln>
        </p:spPr>
        <p:txBody>
          <a:bodyPr>
            <a:spAutoFit/>
          </a:bodyPr>
          <a:lstStyle/>
          <a:p>
            <a:endParaRPr lang="en-US" sz="2000" b="1" dirty="0">
              <a:solidFill>
                <a:schemeClr val="hlink"/>
              </a:solidFill>
              <a:latin typeface="Arial Black" pitchFamily="34" charset="0"/>
            </a:endParaRPr>
          </a:p>
          <a:p>
            <a:r>
              <a:rPr lang="en-US" sz="4400" dirty="0">
                <a:solidFill>
                  <a:schemeClr val="bg1"/>
                </a:solidFill>
                <a:latin typeface="Arial Black" pitchFamily="34" charset="0"/>
              </a:rPr>
              <a:t>NUCLEAR ENERGY</a:t>
            </a:r>
            <a:endParaRPr lang="en-US" sz="4400" b="1" dirty="0">
              <a:solidFill>
                <a:schemeClr val="accent1"/>
              </a:solidFill>
              <a:latin typeface="Arial Black" pitchFamily="34" charset="0"/>
            </a:endParaRPr>
          </a:p>
        </p:txBody>
      </p:sp>
      <p:sp>
        <p:nvSpPr>
          <p:cNvPr id="4104" name="Text Box 58"/>
          <p:cNvSpPr txBox="1">
            <a:spLocks noChangeArrowheads="1"/>
          </p:cNvSpPr>
          <p:nvPr/>
        </p:nvSpPr>
        <p:spPr bwMode="auto">
          <a:xfrm>
            <a:off x="898525" y="3014663"/>
            <a:ext cx="184150" cy="366712"/>
          </a:xfrm>
          <a:prstGeom prst="rect">
            <a:avLst/>
          </a:prstGeom>
          <a:noFill/>
          <a:ln w="9525">
            <a:noFill/>
            <a:miter lim="800000"/>
            <a:headEnd/>
            <a:tailEnd/>
          </a:ln>
        </p:spPr>
        <p:txBody>
          <a:bodyPr wrap="none">
            <a:spAutoFit/>
          </a:bodyPr>
          <a:lstStyle/>
          <a:p>
            <a:endParaRPr lang="en-GB" dirty="0"/>
          </a:p>
        </p:txBody>
      </p:sp>
      <p:sp>
        <p:nvSpPr>
          <p:cNvPr id="4105" name="Text Box 66"/>
          <p:cNvSpPr txBox="1">
            <a:spLocks noChangeArrowheads="1"/>
          </p:cNvSpPr>
          <p:nvPr/>
        </p:nvSpPr>
        <p:spPr bwMode="auto">
          <a:xfrm>
            <a:off x="77788" y="639763"/>
            <a:ext cx="2003425" cy="246221"/>
          </a:xfrm>
          <a:prstGeom prst="rect">
            <a:avLst/>
          </a:prstGeom>
          <a:noFill/>
          <a:ln w="9525">
            <a:noFill/>
            <a:miter lim="800000"/>
            <a:headEnd/>
            <a:tailEnd/>
          </a:ln>
        </p:spPr>
        <p:txBody>
          <a:bodyPr>
            <a:spAutoFit/>
          </a:bodyPr>
          <a:lstStyle/>
          <a:p>
            <a:pPr algn="ctr">
              <a:spcBef>
                <a:spcPct val="50000"/>
              </a:spcBef>
            </a:pPr>
            <a:r>
              <a:rPr lang="en-US" sz="1000" b="1" dirty="0" smtClean="0">
                <a:solidFill>
                  <a:schemeClr val="bg1"/>
                </a:solidFill>
              </a:rPr>
              <a:t>Is it good or bad?!</a:t>
            </a:r>
            <a:endParaRPr lang="en-US" sz="2400" dirty="0"/>
          </a:p>
        </p:txBody>
      </p:sp>
      <p:sp>
        <p:nvSpPr>
          <p:cNvPr id="4106" name="Rectangle 67"/>
          <p:cNvSpPr>
            <a:spLocks noChangeArrowheads="1"/>
          </p:cNvSpPr>
          <p:nvPr/>
        </p:nvSpPr>
        <p:spPr bwMode="auto">
          <a:xfrm>
            <a:off x="1367644" y="3757153"/>
            <a:ext cx="1997075" cy="304800"/>
          </a:xfrm>
          <a:prstGeom prst="rect">
            <a:avLst/>
          </a:prstGeom>
          <a:solidFill>
            <a:srgbClr val="5D7E9D">
              <a:alpha val="41176"/>
            </a:srgbClr>
          </a:solidFill>
          <a:ln w="9525">
            <a:noFill/>
            <a:miter lim="800000"/>
            <a:headEnd/>
            <a:tailEnd/>
          </a:ln>
        </p:spPr>
        <p:txBody>
          <a:bodyPr wrap="none" anchor="ctr"/>
          <a:lstStyle/>
          <a:p>
            <a:endParaRPr lang="en-US" dirty="0"/>
          </a:p>
        </p:txBody>
      </p:sp>
      <p:sp>
        <p:nvSpPr>
          <p:cNvPr id="4107" name="Rectangle 70"/>
          <p:cNvSpPr>
            <a:spLocks noChangeArrowheads="1"/>
          </p:cNvSpPr>
          <p:nvPr/>
        </p:nvSpPr>
        <p:spPr bwMode="auto">
          <a:xfrm>
            <a:off x="4343400" y="5181600"/>
            <a:ext cx="1997075" cy="304800"/>
          </a:xfrm>
          <a:prstGeom prst="rect">
            <a:avLst/>
          </a:prstGeom>
          <a:solidFill>
            <a:srgbClr val="FFE95C">
              <a:alpha val="41176"/>
            </a:srgbClr>
          </a:solidFill>
          <a:ln w="9525">
            <a:noFill/>
            <a:miter lim="800000"/>
            <a:headEnd/>
            <a:tailEnd/>
          </a:ln>
        </p:spPr>
        <p:txBody>
          <a:bodyPr wrap="none" anchor="ctr"/>
          <a:lstStyle/>
          <a:p>
            <a:endParaRPr lang="en-US" dirty="0"/>
          </a:p>
        </p:txBody>
      </p:sp>
      <p:sp>
        <p:nvSpPr>
          <p:cNvPr id="4108" name="Rectangle 71"/>
          <p:cNvSpPr>
            <a:spLocks noChangeArrowheads="1"/>
          </p:cNvSpPr>
          <p:nvPr/>
        </p:nvSpPr>
        <p:spPr bwMode="auto">
          <a:xfrm>
            <a:off x="7086600" y="4362450"/>
            <a:ext cx="1371600" cy="209550"/>
          </a:xfrm>
          <a:prstGeom prst="rect">
            <a:avLst/>
          </a:prstGeom>
          <a:solidFill>
            <a:schemeClr val="hlink">
              <a:alpha val="41176"/>
            </a:schemeClr>
          </a:solidFill>
          <a:ln w="9525">
            <a:noFill/>
            <a:miter lim="800000"/>
            <a:headEnd/>
            <a:tailEnd/>
          </a:ln>
        </p:spPr>
        <p:txBody>
          <a:bodyPr wrap="none" anchor="ctr"/>
          <a:lstStyle/>
          <a:p>
            <a:endParaRPr lang="en-US" dirty="0"/>
          </a:p>
        </p:txBody>
      </p:sp>
      <p:sp>
        <p:nvSpPr>
          <p:cNvPr id="4109" name="Rectangle 73"/>
          <p:cNvSpPr>
            <a:spLocks noChangeArrowheads="1"/>
          </p:cNvSpPr>
          <p:nvPr/>
        </p:nvSpPr>
        <p:spPr bwMode="auto">
          <a:xfrm>
            <a:off x="738188" y="5708650"/>
            <a:ext cx="3605212" cy="550863"/>
          </a:xfrm>
          <a:prstGeom prst="rect">
            <a:avLst/>
          </a:prstGeom>
          <a:solidFill>
            <a:srgbClr val="66FF66">
              <a:alpha val="41176"/>
            </a:srgbClr>
          </a:solidFill>
          <a:ln w="9525">
            <a:noFill/>
            <a:miter lim="800000"/>
            <a:headEnd/>
            <a:tailEnd/>
          </a:ln>
        </p:spPr>
        <p:txBody>
          <a:bodyPr wrap="none" anchor="ctr"/>
          <a:lstStyle/>
          <a:p>
            <a:endParaRPr lang="en-US" dirty="0"/>
          </a:p>
        </p:txBody>
      </p:sp>
      <p:sp>
        <p:nvSpPr>
          <p:cNvPr id="4110" name="TextBox 15"/>
          <p:cNvSpPr txBox="1">
            <a:spLocks noChangeArrowheads="1"/>
          </p:cNvSpPr>
          <p:nvPr/>
        </p:nvSpPr>
        <p:spPr bwMode="auto">
          <a:xfrm>
            <a:off x="898525" y="5732463"/>
            <a:ext cx="3155950" cy="461962"/>
          </a:xfrm>
          <a:prstGeom prst="rect">
            <a:avLst/>
          </a:prstGeom>
          <a:noFill/>
          <a:ln w="9525">
            <a:noFill/>
            <a:miter lim="800000"/>
            <a:headEnd/>
            <a:tailEnd/>
          </a:ln>
        </p:spPr>
        <p:txBody>
          <a:bodyPr>
            <a:spAutoFit/>
          </a:bodyPr>
          <a:lstStyle/>
          <a:p>
            <a:pPr algn="ctr"/>
            <a:r>
              <a:rPr lang="en-US" sz="2400" b="1" dirty="0">
                <a:latin typeface="Calibri" pitchFamily="34" charset="0"/>
                <a:cs typeface="Calibri" pitchFamily="34" charset="0"/>
              </a:rPr>
              <a:t>By </a:t>
            </a:r>
            <a:r>
              <a:rPr lang="en-US" sz="2400" b="1" dirty="0" smtClean="0">
                <a:latin typeface="Calibri" pitchFamily="34" charset="0"/>
                <a:cs typeface="Calibri" pitchFamily="34" charset="0"/>
              </a:rPr>
              <a:t>Maria Singh</a:t>
            </a:r>
            <a:endParaRPr lang="en-US" sz="2400" b="1" dirty="0">
              <a:latin typeface="Calibri" pitchFamily="34" charset="0"/>
              <a:cs typeface="Calibri" pitchFamily="34" charset="0"/>
            </a:endParaRPr>
          </a:p>
        </p:txBody>
      </p:sp>
      <p:sp>
        <p:nvSpPr>
          <p:cNvPr id="15" name="TextBox 14"/>
          <p:cNvSpPr txBox="1"/>
          <p:nvPr/>
        </p:nvSpPr>
        <p:spPr>
          <a:xfrm rot="701229">
            <a:off x="769425" y="4329389"/>
            <a:ext cx="2700300" cy="584775"/>
          </a:xfrm>
          <a:prstGeom prst="rect">
            <a:avLst/>
          </a:prstGeom>
          <a:noFill/>
          <a:ln w="38100">
            <a:solidFill>
              <a:srgbClr val="FF0000"/>
            </a:solidFill>
            <a:prstDash val="lgDash"/>
          </a:ln>
        </p:spPr>
        <p:txBody>
          <a:bodyPr wrap="square" rtlCol="0">
            <a:spAutoFit/>
          </a:bodyPr>
          <a:lstStyle/>
          <a:p>
            <a:r>
              <a:rPr lang="en-US" sz="3200" b="1" dirty="0" smtClean="0"/>
              <a:t>UNLOCKED</a:t>
            </a:r>
            <a:endParaRPr lang="en-US" sz="3200" b="1" dirty="0"/>
          </a:p>
        </p:txBody>
      </p:sp>
      <p:pic>
        <p:nvPicPr>
          <p:cNvPr id="17" name="MS900097484[1].wav">
            <a:hlinkClick r:id="" action="ppaction://media"/>
          </p:cNvPr>
          <p:cNvPicPr>
            <a:picLocks noRot="1" noChangeAspect="1"/>
          </p:cNvPicPr>
          <p:nvPr>
            <a:wavAudioFile r:embed="rId1" name="MS900097484[1].wav"/>
          </p:nvPr>
        </p:nvPicPr>
        <p:blipFill>
          <a:blip r:embed="rId4" cstate="print"/>
          <a:stretch>
            <a:fillRect/>
          </a:stretch>
        </p:blipFill>
        <p:spPr>
          <a:xfrm>
            <a:off x="8891587" y="6661150"/>
            <a:ext cx="176213" cy="17621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32" fill="hold"/>
                                        <p:tgtEl>
                                          <p:spTgt spid="17"/>
                                        </p:tgtEl>
                                      </p:cBhvr>
                                    </p:cmd>
                                  </p:childTnLst>
                                </p:cTn>
                              </p:par>
                              <p:par>
                                <p:cTn id="7" presetID="55" presetClass="entr" presetSubtype="0" fill="hold" nodeType="withEffect">
                                  <p:stCondLst>
                                    <p:cond delay="0"/>
                                  </p:stCondLst>
                                  <p:childTnLst>
                                    <p:set>
                                      <p:cBhvr>
                                        <p:cTn id="8" dur="1" fill="hold">
                                          <p:stCondLst>
                                            <p:cond delay="0"/>
                                          </p:stCondLst>
                                        </p:cTn>
                                        <p:tgtEl>
                                          <p:spTgt spid="4103">
                                            <p:txEl>
                                              <p:pRg st="1" end="1"/>
                                            </p:txEl>
                                          </p:spTgt>
                                        </p:tgtEl>
                                        <p:attrNameLst>
                                          <p:attrName>style.visibility</p:attrName>
                                        </p:attrNameLst>
                                      </p:cBhvr>
                                      <p:to>
                                        <p:strVal val="visible"/>
                                      </p:to>
                                    </p:set>
                                    <p:anim calcmode="lin" valueType="num">
                                      <p:cBhvr>
                                        <p:cTn id="9" dur="1000" fill="hold"/>
                                        <p:tgtEl>
                                          <p:spTgt spid="4103">
                                            <p:txEl>
                                              <p:pRg st="1" end="1"/>
                                            </p:txEl>
                                          </p:spTgt>
                                        </p:tgtEl>
                                        <p:attrNameLst>
                                          <p:attrName>ppt_w</p:attrName>
                                        </p:attrNameLst>
                                      </p:cBhvr>
                                      <p:tavLst>
                                        <p:tav tm="0">
                                          <p:val>
                                            <p:strVal val="#ppt_w*0.70"/>
                                          </p:val>
                                        </p:tav>
                                        <p:tav tm="100000">
                                          <p:val>
                                            <p:strVal val="#ppt_w"/>
                                          </p:val>
                                        </p:tav>
                                      </p:tavLst>
                                    </p:anim>
                                    <p:anim calcmode="lin" valueType="num">
                                      <p:cBhvr>
                                        <p:cTn id="10" dur="1000" fill="hold"/>
                                        <p:tgtEl>
                                          <p:spTgt spid="4103">
                                            <p:txEl>
                                              <p:pRg st="1" end="1"/>
                                            </p:txEl>
                                          </p:spTgt>
                                        </p:tgtEl>
                                        <p:attrNameLst>
                                          <p:attrName>ppt_h</p:attrName>
                                        </p:attrNameLst>
                                      </p:cBhvr>
                                      <p:tavLst>
                                        <p:tav tm="0">
                                          <p:val>
                                            <p:strVal val="#ppt_h"/>
                                          </p:val>
                                        </p:tav>
                                        <p:tav tm="100000">
                                          <p:val>
                                            <p:strVal val="#ppt_h"/>
                                          </p:val>
                                        </p:tav>
                                      </p:tavLst>
                                    </p:anim>
                                    <p:animEffect transition="in" filter="fade">
                                      <p:cBhvr>
                                        <p:cTn id="11" dur="1000"/>
                                        <p:tgtEl>
                                          <p:spTgt spid="4103">
                                            <p:txEl>
                                              <p:pRg st="1" end="1"/>
                                            </p:txEl>
                                          </p:spTgt>
                                        </p:tgtEl>
                                      </p:cBhvr>
                                    </p:animEffect>
                                  </p:childTnLst>
                                </p:cTn>
                              </p:par>
                            </p:childTnLst>
                          </p:cTn>
                        </p:par>
                        <p:par>
                          <p:cTn id="12" fill="hold">
                            <p:stCondLst>
                              <p:cond delay="2147"/>
                            </p:stCondLst>
                            <p:childTnLst>
                              <p:par>
                                <p:cTn id="13" presetID="26"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80">
                                          <p:stCondLst>
                                            <p:cond delay="0"/>
                                          </p:stCondLst>
                                        </p:cTn>
                                        <p:tgtEl>
                                          <p:spTgt spid="15"/>
                                        </p:tgtEl>
                                      </p:cBhvr>
                                    </p:animEffect>
                                    <p:anim calcmode="lin" valueType="num">
                                      <p:cBhvr>
                                        <p:cTn id="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1" dur="26">
                                          <p:stCondLst>
                                            <p:cond delay="650"/>
                                          </p:stCondLst>
                                        </p:cTn>
                                        <p:tgtEl>
                                          <p:spTgt spid="15"/>
                                        </p:tgtEl>
                                      </p:cBhvr>
                                      <p:to x="100000" y="60000"/>
                                    </p:animScale>
                                    <p:animScale>
                                      <p:cBhvr>
                                        <p:cTn id="22" dur="166" decel="50000">
                                          <p:stCondLst>
                                            <p:cond delay="676"/>
                                          </p:stCondLst>
                                        </p:cTn>
                                        <p:tgtEl>
                                          <p:spTgt spid="15"/>
                                        </p:tgtEl>
                                      </p:cBhvr>
                                      <p:to x="100000" y="100000"/>
                                    </p:animScale>
                                    <p:animScale>
                                      <p:cBhvr>
                                        <p:cTn id="23" dur="26">
                                          <p:stCondLst>
                                            <p:cond delay="1312"/>
                                          </p:stCondLst>
                                        </p:cTn>
                                        <p:tgtEl>
                                          <p:spTgt spid="15"/>
                                        </p:tgtEl>
                                      </p:cBhvr>
                                      <p:to x="100000" y="80000"/>
                                    </p:animScale>
                                    <p:animScale>
                                      <p:cBhvr>
                                        <p:cTn id="24" dur="166" decel="50000">
                                          <p:stCondLst>
                                            <p:cond delay="1338"/>
                                          </p:stCondLst>
                                        </p:cTn>
                                        <p:tgtEl>
                                          <p:spTgt spid="15"/>
                                        </p:tgtEl>
                                      </p:cBhvr>
                                      <p:to x="100000" y="100000"/>
                                    </p:animScale>
                                    <p:animScale>
                                      <p:cBhvr>
                                        <p:cTn id="25" dur="26">
                                          <p:stCondLst>
                                            <p:cond delay="1642"/>
                                          </p:stCondLst>
                                        </p:cTn>
                                        <p:tgtEl>
                                          <p:spTgt spid="15"/>
                                        </p:tgtEl>
                                      </p:cBhvr>
                                      <p:to x="100000" y="90000"/>
                                    </p:animScale>
                                    <p:animScale>
                                      <p:cBhvr>
                                        <p:cTn id="26" dur="166" decel="50000">
                                          <p:stCondLst>
                                            <p:cond delay="1668"/>
                                          </p:stCondLst>
                                        </p:cTn>
                                        <p:tgtEl>
                                          <p:spTgt spid="15"/>
                                        </p:tgtEl>
                                      </p:cBhvr>
                                      <p:to x="100000" y="100000"/>
                                    </p:animScale>
                                    <p:animScale>
                                      <p:cBhvr>
                                        <p:cTn id="27" dur="26">
                                          <p:stCondLst>
                                            <p:cond delay="1808"/>
                                          </p:stCondLst>
                                        </p:cTn>
                                        <p:tgtEl>
                                          <p:spTgt spid="15"/>
                                        </p:tgtEl>
                                      </p:cBhvr>
                                      <p:to x="100000" y="95000"/>
                                    </p:animScale>
                                    <p:animScale>
                                      <p:cBhvr>
                                        <p:cTn id="28"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9"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bldLst>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314" name="Rectangle 39"/>
          <p:cNvSpPr>
            <a:spLocks noChangeArrowheads="1"/>
          </p:cNvSpPr>
          <p:nvPr/>
        </p:nvSpPr>
        <p:spPr bwMode="auto">
          <a:xfrm>
            <a:off x="6005513" y="6194425"/>
            <a:ext cx="3062287" cy="466725"/>
          </a:xfrm>
          <a:prstGeom prst="rect">
            <a:avLst/>
          </a:prstGeom>
          <a:solidFill>
            <a:schemeClr val="accent1">
              <a:alpha val="41176"/>
            </a:schemeClr>
          </a:solidFill>
          <a:ln w="9525">
            <a:noFill/>
            <a:miter lim="800000"/>
            <a:headEnd/>
            <a:tailEnd/>
          </a:ln>
        </p:spPr>
        <p:txBody>
          <a:bodyPr wrap="none" anchor="ctr"/>
          <a:lstStyle/>
          <a:p>
            <a:endParaRPr lang="en-US" dirty="0"/>
          </a:p>
        </p:txBody>
      </p:sp>
      <p:sp>
        <p:nvSpPr>
          <p:cNvPr id="13316" name="Text Box 37"/>
          <p:cNvSpPr txBox="1">
            <a:spLocks noChangeArrowheads="1"/>
          </p:cNvSpPr>
          <p:nvPr/>
        </p:nvSpPr>
        <p:spPr bwMode="auto">
          <a:xfrm>
            <a:off x="8610600" y="6259513"/>
            <a:ext cx="412292" cy="338554"/>
          </a:xfrm>
          <a:prstGeom prst="rect">
            <a:avLst/>
          </a:prstGeom>
          <a:noFill/>
          <a:ln w="9525">
            <a:noFill/>
            <a:miter lim="800000"/>
            <a:headEnd/>
            <a:tailEnd/>
          </a:ln>
        </p:spPr>
        <p:txBody>
          <a:bodyPr wrap="none">
            <a:spAutoFit/>
          </a:bodyPr>
          <a:lstStyle/>
          <a:p>
            <a:r>
              <a:rPr lang="en-US" sz="1600" b="1" dirty="0" smtClean="0">
                <a:solidFill>
                  <a:schemeClr val="bg1"/>
                </a:solidFill>
              </a:rPr>
              <a:t>12</a:t>
            </a:r>
            <a:endParaRPr lang="en-US" dirty="0"/>
          </a:p>
        </p:txBody>
      </p:sp>
      <p:sp>
        <p:nvSpPr>
          <p:cNvPr id="13317" name="Rectangle 41"/>
          <p:cNvSpPr>
            <a:spLocks noChangeArrowheads="1"/>
          </p:cNvSpPr>
          <p:nvPr/>
        </p:nvSpPr>
        <p:spPr bwMode="auto">
          <a:xfrm>
            <a:off x="0" y="454025"/>
            <a:ext cx="5522913" cy="841375"/>
          </a:xfrm>
          <a:prstGeom prst="rect">
            <a:avLst/>
          </a:prstGeom>
          <a:solidFill>
            <a:srgbClr val="00B050">
              <a:alpha val="41176"/>
            </a:srgbClr>
          </a:solidFill>
          <a:ln w="9525">
            <a:noFill/>
            <a:miter lim="800000"/>
            <a:headEnd/>
            <a:tailEnd/>
          </a:ln>
        </p:spPr>
        <p:txBody>
          <a:bodyPr wrap="none" anchor="ctr"/>
          <a:lstStyle/>
          <a:p>
            <a:endParaRPr lang="en-US" dirty="0"/>
          </a:p>
        </p:txBody>
      </p:sp>
      <p:sp>
        <p:nvSpPr>
          <p:cNvPr id="13318" name="Rectangle 42"/>
          <p:cNvSpPr>
            <a:spLocks noChangeArrowheads="1"/>
          </p:cNvSpPr>
          <p:nvPr/>
        </p:nvSpPr>
        <p:spPr bwMode="auto">
          <a:xfrm>
            <a:off x="304800" y="639763"/>
            <a:ext cx="4953000" cy="579437"/>
          </a:xfrm>
          <a:prstGeom prst="rect">
            <a:avLst/>
          </a:prstGeom>
          <a:noFill/>
          <a:ln w="9525">
            <a:noFill/>
            <a:miter lim="800000"/>
            <a:headEnd/>
            <a:tailEnd/>
          </a:ln>
        </p:spPr>
        <p:txBody>
          <a:bodyPr>
            <a:spAutoFit/>
          </a:bodyPr>
          <a:lstStyle/>
          <a:p>
            <a:r>
              <a:rPr lang="en-US" sz="3200" b="1" dirty="0" smtClean="0">
                <a:solidFill>
                  <a:schemeClr val="tx2"/>
                </a:solidFill>
              </a:rPr>
              <a:t>MINNESOTA!</a:t>
            </a:r>
            <a:endParaRPr lang="en-US" sz="7200" b="1" dirty="0">
              <a:solidFill>
                <a:schemeClr val="tx2"/>
              </a:solidFill>
            </a:endParaRPr>
          </a:p>
        </p:txBody>
      </p:sp>
      <p:pic>
        <p:nvPicPr>
          <p:cNvPr id="33794" name="Picture 2" descr="http://cdn.wn.com/ph/img/a7/1f/347362f72847218767bf671c5c15-medium.jpg"/>
          <p:cNvPicPr>
            <a:picLocks noChangeAspect="1" noChangeArrowheads="1"/>
          </p:cNvPicPr>
          <p:nvPr/>
        </p:nvPicPr>
        <p:blipFill>
          <a:blip r:embed="rId3" cstate="print"/>
          <a:srcRect/>
          <a:stretch>
            <a:fillRect/>
          </a:stretch>
        </p:blipFill>
        <p:spPr bwMode="auto">
          <a:xfrm>
            <a:off x="719572" y="2348880"/>
            <a:ext cx="3168352" cy="2429070"/>
          </a:xfrm>
          <a:prstGeom prst="rect">
            <a:avLst/>
          </a:prstGeom>
          <a:ln w="228600" cap="sq" cmpd="thickThin">
            <a:solidFill>
              <a:srgbClr val="000000"/>
            </a:solidFill>
            <a:prstDash val="solid"/>
            <a:miter lim="800000"/>
          </a:ln>
          <a:effectLst>
            <a:innerShdw blurRad="76200">
              <a:srgbClr val="000000"/>
            </a:innerShdw>
          </a:effectLst>
        </p:spPr>
      </p:pic>
      <p:pic>
        <p:nvPicPr>
          <p:cNvPr id="33798" name="Picture 6" descr="http://extras.mnginteractive.com/live/media/site569/2011/0217/20110217_101237_monticelloNuclearXcel.jpg"/>
          <p:cNvPicPr>
            <a:picLocks noChangeAspect="1" noChangeArrowheads="1"/>
          </p:cNvPicPr>
          <p:nvPr/>
        </p:nvPicPr>
        <p:blipFill>
          <a:blip r:embed="rId4" cstate="print"/>
          <a:srcRect/>
          <a:stretch>
            <a:fillRect/>
          </a:stretch>
        </p:blipFill>
        <p:spPr bwMode="auto">
          <a:xfrm>
            <a:off x="5148064" y="1833776"/>
            <a:ext cx="3096344" cy="2404114"/>
          </a:xfrm>
          <a:prstGeom prst="rect">
            <a:avLst/>
          </a:prstGeom>
          <a:ln w="228600" cap="sq" cmpd="thickThin">
            <a:solidFill>
              <a:srgbClr val="000000"/>
            </a:solidFill>
            <a:prstDash val="solid"/>
            <a:miter lim="800000"/>
          </a:ln>
          <a:effectLst>
            <a:innerShdw blurRad="76200">
              <a:srgbClr val="000000"/>
            </a:innerShdw>
          </a:effectLst>
        </p:spPr>
      </p:pic>
      <p:sp>
        <p:nvSpPr>
          <p:cNvPr id="8" name="Rectangle 7"/>
          <p:cNvSpPr/>
          <p:nvPr/>
        </p:nvSpPr>
        <p:spPr>
          <a:xfrm>
            <a:off x="116934" y="1979548"/>
            <a:ext cx="4455066" cy="369332"/>
          </a:xfrm>
          <a:prstGeom prst="rect">
            <a:avLst/>
          </a:prstGeom>
          <a:solidFill>
            <a:srgbClr val="FFC000"/>
          </a:solidFill>
        </p:spPr>
        <p:txBody>
          <a:bodyPr wrap="none">
            <a:spAutoFit/>
          </a:bodyPr>
          <a:lstStyle/>
          <a:p>
            <a:r>
              <a:rPr lang="en-US" b="1" dirty="0" smtClean="0"/>
              <a:t>Prairie Island Nuclear Generating Plant</a:t>
            </a:r>
            <a:endParaRPr lang="en-US" dirty="0"/>
          </a:p>
        </p:txBody>
      </p:sp>
      <p:sp>
        <p:nvSpPr>
          <p:cNvPr id="9" name="Rectangle 8"/>
          <p:cNvSpPr/>
          <p:nvPr/>
        </p:nvSpPr>
        <p:spPr>
          <a:xfrm>
            <a:off x="4413938" y="1464444"/>
            <a:ext cx="4608954" cy="369332"/>
          </a:xfrm>
          <a:prstGeom prst="rect">
            <a:avLst/>
          </a:prstGeom>
          <a:solidFill>
            <a:srgbClr val="00B050"/>
          </a:solidFill>
        </p:spPr>
        <p:txBody>
          <a:bodyPr wrap="none">
            <a:spAutoFit/>
          </a:bodyPr>
          <a:lstStyle/>
          <a:p>
            <a:r>
              <a:rPr lang="en-US" dirty="0" smtClean="0">
                <a:solidFill>
                  <a:schemeClr val="tx2"/>
                </a:solidFill>
              </a:rPr>
              <a:t>The </a:t>
            </a:r>
            <a:r>
              <a:rPr lang="en-US" b="1" dirty="0" smtClean="0">
                <a:solidFill>
                  <a:schemeClr val="tx2"/>
                </a:solidFill>
              </a:rPr>
              <a:t>Monticello Nuclear Generating Plant</a:t>
            </a:r>
            <a:endParaRPr lang="en-US" dirty="0">
              <a:solidFill>
                <a:schemeClr val="tx2"/>
              </a:solidFill>
            </a:endParaRPr>
          </a:p>
        </p:txBody>
      </p:sp>
      <p:sp>
        <p:nvSpPr>
          <p:cNvPr id="10" name="TextBox 9"/>
          <p:cNvSpPr txBox="1"/>
          <p:nvPr/>
        </p:nvSpPr>
        <p:spPr>
          <a:xfrm>
            <a:off x="4896036" y="4593284"/>
            <a:ext cx="3852428" cy="369332"/>
          </a:xfrm>
          <a:prstGeom prst="rect">
            <a:avLst/>
          </a:prstGeom>
          <a:noFill/>
          <a:ln>
            <a:solidFill>
              <a:srgbClr val="00B050"/>
            </a:solidFill>
          </a:ln>
        </p:spPr>
        <p:txBody>
          <a:bodyPr wrap="square" rtlCol="0">
            <a:spAutoFit/>
          </a:bodyPr>
          <a:lstStyle/>
          <a:p>
            <a:r>
              <a:rPr lang="en-US" dirty="0" smtClean="0"/>
              <a:t>Located in: Monticello, Minnesota</a:t>
            </a:r>
            <a:endParaRPr lang="en-US" dirty="0"/>
          </a:p>
        </p:txBody>
      </p:sp>
      <p:pic>
        <p:nvPicPr>
          <p:cNvPr id="12" name="Picture 2" descr="Monticello Nuclear Generating Plant is located in Minnesota"/>
          <p:cNvPicPr>
            <a:picLocks noChangeAspect="1" noChangeArrowheads="1"/>
          </p:cNvPicPr>
          <p:nvPr/>
        </p:nvPicPr>
        <p:blipFill>
          <a:blip r:embed="rId5" cstate="print"/>
          <a:srcRect/>
          <a:stretch>
            <a:fillRect/>
          </a:stretch>
        </p:blipFill>
        <p:spPr bwMode="auto">
          <a:xfrm>
            <a:off x="4625232" y="76200"/>
            <a:ext cx="1045664" cy="1219200"/>
          </a:xfrm>
          <a:prstGeom prst="rect">
            <a:avLst/>
          </a:prstGeom>
          <a:noFill/>
        </p:spPr>
      </p:pic>
      <p:sp>
        <p:nvSpPr>
          <p:cNvPr id="1331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5" name="TextBox 14"/>
          <p:cNvSpPr txBox="1"/>
          <p:nvPr/>
        </p:nvSpPr>
        <p:spPr>
          <a:xfrm>
            <a:off x="5148064" y="1156900"/>
            <a:ext cx="3168352" cy="276999"/>
          </a:xfrm>
          <a:prstGeom prst="rect">
            <a:avLst/>
          </a:prstGeom>
          <a:noFill/>
        </p:spPr>
        <p:txBody>
          <a:bodyPr wrap="square" rtlCol="0">
            <a:spAutoFit/>
          </a:bodyPr>
          <a:lstStyle/>
          <a:p>
            <a:r>
              <a:rPr lang="en-US" sz="1200" dirty="0" smtClean="0"/>
              <a:t>Annual generation of power: 4,192 </a:t>
            </a:r>
            <a:r>
              <a:rPr lang="en-US" sz="1200" u="sng" dirty="0" smtClean="0"/>
              <a:t>GW-h</a:t>
            </a:r>
            <a:endParaRPr lang="en-US" sz="1200" u="sng" dirty="0"/>
          </a:p>
        </p:txBody>
      </p:sp>
      <p:sp>
        <p:nvSpPr>
          <p:cNvPr id="16" name="TextBox 15"/>
          <p:cNvSpPr txBox="1"/>
          <p:nvPr/>
        </p:nvSpPr>
        <p:spPr>
          <a:xfrm>
            <a:off x="431540" y="5049180"/>
            <a:ext cx="3852428" cy="369332"/>
          </a:xfrm>
          <a:prstGeom prst="rect">
            <a:avLst/>
          </a:prstGeom>
          <a:noFill/>
          <a:ln>
            <a:solidFill>
              <a:srgbClr val="00B050"/>
            </a:solidFill>
          </a:ln>
        </p:spPr>
        <p:txBody>
          <a:bodyPr wrap="square" rtlCol="0">
            <a:spAutoFit/>
          </a:bodyPr>
          <a:lstStyle/>
          <a:p>
            <a:r>
              <a:rPr lang="en-US" dirty="0" smtClean="0"/>
              <a:t>Located in: Red Wing, Minnesota</a:t>
            </a:r>
            <a:endParaRPr lang="en-US" dirty="0"/>
          </a:p>
        </p:txBody>
      </p:sp>
      <p:sp>
        <p:nvSpPr>
          <p:cNvPr id="17" name="TextBox 16"/>
          <p:cNvSpPr txBox="1"/>
          <p:nvPr/>
        </p:nvSpPr>
        <p:spPr>
          <a:xfrm>
            <a:off x="719572" y="1586299"/>
            <a:ext cx="3168352" cy="276999"/>
          </a:xfrm>
          <a:prstGeom prst="rect">
            <a:avLst/>
          </a:prstGeom>
          <a:noFill/>
        </p:spPr>
        <p:txBody>
          <a:bodyPr wrap="square" rtlCol="0">
            <a:spAutoFit/>
          </a:bodyPr>
          <a:lstStyle/>
          <a:p>
            <a:r>
              <a:rPr lang="en-US" sz="1200" dirty="0" smtClean="0"/>
              <a:t>Annual generation of power: 8,914 </a:t>
            </a:r>
            <a:r>
              <a:rPr lang="en-US" sz="1200" u="sng" dirty="0" smtClean="0"/>
              <a:t>GW-h</a:t>
            </a:r>
            <a:endParaRPr lang="en-US" sz="1200" u="sng" dirty="0"/>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3"/>
          <p:cNvSpPr>
            <a:spLocks noChangeArrowheads="1"/>
          </p:cNvSpPr>
          <p:nvPr/>
        </p:nvSpPr>
        <p:spPr bwMode="auto">
          <a:xfrm>
            <a:off x="6005513" y="6194425"/>
            <a:ext cx="3062287" cy="466725"/>
          </a:xfrm>
          <a:prstGeom prst="rect">
            <a:avLst/>
          </a:prstGeom>
          <a:solidFill>
            <a:schemeClr val="accent1">
              <a:alpha val="41176"/>
            </a:schemeClr>
          </a:solidFill>
          <a:ln w="9525">
            <a:noFill/>
            <a:miter lim="800000"/>
            <a:headEnd/>
            <a:tailEnd/>
          </a:ln>
        </p:spPr>
        <p:txBody>
          <a:bodyPr wrap="none" anchor="ctr"/>
          <a:lstStyle/>
          <a:p>
            <a:endParaRPr lang="en-US" dirty="0"/>
          </a:p>
        </p:txBody>
      </p:sp>
      <p:sp>
        <p:nvSpPr>
          <p:cNvPr id="6147" name="Rectangle 3"/>
          <p:cNvSpPr>
            <a:spLocks noGrp="1" noChangeArrowheads="1"/>
          </p:cNvSpPr>
          <p:nvPr>
            <p:ph type="body" sz="half" idx="1"/>
          </p:nvPr>
        </p:nvSpPr>
        <p:spPr>
          <a:xfrm>
            <a:off x="471488" y="1447800"/>
            <a:ext cx="8548687" cy="3700463"/>
          </a:xfrm>
        </p:spPr>
        <p:txBody>
          <a:bodyPr/>
          <a:lstStyle/>
          <a:p>
            <a:pPr marL="514350" indent="-514350" eaLnBrk="1" hangingPunct="1">
              <a:buFont typeface="+mj-lt"/>
              <a:buAutoNum type="arabicPeriod"/>
            </a:pPr>
            <a:r>
              <a:rPr lang="en-US" sz="2000" b="1" dirty="0" smtClean="0">
                <a:solidFill>
                  <a:schemeClr val="bg2">
                    <a:lumMod val="75000"/>
                  </a:schemeClr>
                </a:solidFill>
              </a:rPr>
              <a:t>Cost</a:t>
            </a:r>
          </a:p>
          <a:p>
            <a:pPr marL="514350" indent="-514350" eaLnBrk="1" hangingPunct="1">
              <a:buFont typeface="+mj-lt"/>
              <a:buAutoNum type="arabicPeriod"/>
            </a:pPr>
            <a:r>
              <a:rPr lang="en-US" sz="2000" b="1" dirty="0" smtClean="0">
                <a:solidFill>
                  <a:schemeClr val="bg2">
                    <a:lumMod val="75000"/>
                  </a:schemeClr>
                </a:solidFill>
              </a:rPr>
              <a:t>Time of construction/delays</a:t>
            </a:r>
          </a:p>
          <a:p>
            <a:pPr marL="514350" indent="-514350" eaLnBrk="1" hangingPunct="1">
              <a:buFont typeface="+mj-lt"/>
              <a:buAutoNum type="arabicPeriod"/>
            </a:pPr>
            <a:r>
              <a:rPr lang="en-US" sz="2000" b="1" dirty="0" smtClean="0">
                <a:solidFill>
                  <a:schemeClr val="bg2">
                    <a:lumMod val="75000"/>
                  </a:schemeClr>
                </a:solidFill>
              </a:rPr>
              <a:t>Safety</a:t>
            </a:r>
          </a:p>
          <a:p>
            <a:pPr marL="514350" indent="-514350" eaLnBrk="1" hangingPunct="1">
              <a:buFont typeface="+mj-lt"/>
              <a:buAutoNum type="arabicPeriod"/>
            </a:pPr>
            <a:r>
              <a:rPr lang="en-US" sz="2000" b="1" dirty="0" smtClean="0">
                <a:solidFill>
                  <a:schemeClr val="bg2">
                    <a:lumMod val="75000"/>
                  </a:schemeClr>
                </a:solidFill>
              </a:rPr>
              <a:t>Waste</a:t>
            </a:r>
          </a:p>
          <a:p>
            <a:pPr marL="514350" indent="-514350" eaLnBrk="1" hangingPunct="1">
              <a:buFont typeface="+mj-lt"/>
              <a:buAutoNum type="arabicPeriod"/>
            </a:pPr>
            <a:r>
              <a:rPr lang="en-US" sz="2000" b="1" dirty="0" smtClean="0">
                <a:solidFill>
                  <a:schemeClr val="bg2">
                    <a:lumMod val="75000"/>
                  </a:schemeClr>
                </a:solidFill>
              </a:rPr>
              <a:t>Area</a:t>
            </a:r>
          </a:p>
        </p:txBody>
      </p:sp>
      <p:sp>
        <p:nvSpPr>
          <p:cNvPr id="6160" name="Rectangle 48"/>
          <p:cNvSpPr>
            <a:spLocks noChangeArrowheads="1"/>
          </p:cNvSpPr>
          <p:nvPr/>
        </p:nvSpPr>
        <p:spPr bwMode="auto">
          <a:xfrm>
            <a:off x="143508" y="3537012"/>
            <a:ext cx="6846912" cy="2677656"/>
          </a:xfrm>
          <a:prstGeom prst="rect">
            <a:avLst/>
          </a:prstGeom>
          <a:noFill/>
          <a:ln w="9525">
            <a:noFill/>
            <a:miter lim="800000"/>
            <a:headEnd/>
            <a:tailEnd/>
          </a:ln>
        </p:spPr>
        <p:txBody>
          <a:bodyPr wrap="square">
            <a:spAutoFit/>
          </a:bodyPr>
          <a:lstStyle/>
          <a:p>
            <a:pPr algn="just"/>
            <a:r>
              <a:rPr lang="en-US" sz="1400" b="1" dirty="0" smtClean="0">
                <a:solidFill>
                  <a:schemeClr val="bg2">
                    <a:lumMod val="75000"/>
                  </a:schemeClr>
                </a:solidFill>
              </a:rPr>
              <a:t>	The cost of building is something that needs to be taken in consideration. High cost of construction depends on the location and type of energy/power.  All building delays cost more time and money, so they must be avoided. The building/plan should be thought over well and concise.  Safety is the of the most importance because it could cause a disaster in the end. So, perhaps stricter policies should be put in place by the government too. Waste can add up, especially for nuclear energy, and this needs to be solved by developing new technologies in the future. The area a power plant is built in should not cause any animals to move out, or to be harmed in anyway. There should be some sort of boundary so that people/animals are not exposed to the chance of getting cancer too.  All of these solutions must also be pointed out by the president of the United States.</a:t>
            </a:r>
            <a:endParaRPr lang="en-US" sz="1400" b="1" dirty="0">
              <a:solidFill>
                <a:schemeClr val="bg2">
                  <a:lumMod val="75000"/>
                </a:schemeClr>
              </a:solidFill>
            </a:endParaRPr>
          </a:p>
        </p:txBody>
      </p:sp>
      <p:sp>
        <p:nvSpPr>
          <p:cNvPr id="6161" name="Text Box 50"/>
          <p:cNvSpPr txBox="1">
            <a:spLocks noChangeArrowheads="1"/>
          </p:cNvSpPr>
          <p:nvPr/>
        </p:nvSpPr>
        <p:spPr bwMode="auto">
          <a:xfrm>
            <a:off x="8610600" y="6259513"/>
            <a:ext cx="412292" cy="338554"/>
          </a:xfrm>
          <a:prstGeom prst="rect">
            <a:avLst/>
          </a:prstGeom>
          <a:noFill/>
          <a:ln w="9525">
            <a:noFill/>
            <a:miter lim="800000"/>
            <a:headEnd/>
            <a:tailEnd/>
          </a:ln>
        </p:spPr>
        <p:txBody>
          <a:bodyPr wrap="none">
            <a:spAutoFit/>
          </a:bodyPr>
          <a:lstStyle/>
          <a:p>
            <a:r>
              <a:rPr lang="en-US" sz="1600" b="1" dirty="0" smtClean="0">
                <a:solidFill>
                  <a:schemeClr val="bg1"/>
                </a:solidFill>
              </a:rPr>
              <a:t>10</a:t>
            </a:r>
            <a:endParaRPr lang="en-US" dirty="0"/>
          </a:p>
        </p:txBody>
      </p:sp>
      <p:sp>
        <p:nvSpPr>
          <p:cNvPr id="6162" name="Rectangle 55"/>
          <p:cNvSpPr>
            <a:spLocks noChangeArrowheads="1"/>
          </p:cNvSpPr>
          <p:nvPr/>
        </p:nvSpPr>
        <p:spPr bwMode="auto">
          <a:xfrm>
            <a:off x="0" y="454025"/>
            <a:ext cx="5522913" cy="841375"/>
          </a:xfrm>
          <a:prstGeom prst="rect">
            <a:avLst/>
          </a:prstGeom>
          <a:solidFill>
            <a:srgbClr val="7030A0">
              <a:alpha val="41176"/>
            </a:srgbClr>
          </a:solidFill>
          <a:ln w="9525">
            <a:noFill/>
            <a:miter lim="800000"/>
            <a:headEnd/>
            <a:tailEnd/>
          </a:ln>
        </p:spPr>
        <p:txBody>
          <a:bodyPr wrap="none" anchor="ctr"/>
          <a:lstStyle/>
          <a:p>
            <a:endParaRPr lang="en-US" dirty="0"/>
          </a:p>
        </p:txBody>
      </p:sp>
      <p:sp>
        <p:nvSpPr>
          <p:cNvPr id="6163" name="Rectangle 56"/>
          <p:cNvSpPr>
            <a:spLocks noChangeArrowheads="1"/>
          </p:cNvSpPr>
          <p:nvPr/>
        </p:nvSpPr>
        <p:spPr bwMode="auto">
          <a:xfrm>
            <a:off x="304800" y="639763"/>
            <a:ext cx="4953000" cy="584775"/>
          </a:xfrm>
          <a:prstGeom prst="rect">
            <a:avLst/>
          </a:prstGeom>
          <a:noFill/>
          <a:ln w="9525">
            <a:noFill/>
            <a:miter lim="800000"/>
            <a:headEnd/>
            <a:tailEnd/>
          </a:ln>
        </p:spPr>
        <p:txBody>
          <a:bodyPr>
            <a:spAutoFit/>
          </a:bodyPr>
          <a:lstStyle/>
          <a:p>
            <a:r>
              <a:rPr lang="en-US" sz="3200" b="1" dirty="0" smtClean="0">
                <a:solidFill>
                  <a:schemeClr val="tx2"/>
                </a:solidFill>
              </a:rPr>
              <a:t>ADRESS PROBLEMS</a:t>
            </a:r>
            <a:endParaRPr lang="en-US" sz="7200" b="1" dirty="0">
              <a:solidFill>
                <a:schemeClr val="tx2"/>
              </a:solidFill>
            </a:endParaRPr>
          </a:p>
        </p:txBody>
      </p:sp>
      <p:pic>
        <p:nvPicPr>
          <p:cNvPr id="15362" name="Picture 2" descr="http://www.zastavki.com/pictures/1280x1024/2009/Creative_Wallpaper_radiation_Sign_015990_.jpg"/>
          <p:cNvPicPr>
            <a:picLocks noChangeAspect="1" noChangeArrowheads="1"/>
          </p:cNvPicPr>
          <p:nvPr/>
        </p:nvPicPr>
        <p:blipFill>
          <a:blip r:embed="rId3" cstate="print"/>
          <a:srcRect/>
          <a:stretch>
            <a:fillRect/>
          </a:stretch>
        </p:blipFill>
        <p:spPr bwMode="auto">
          <a:xfrm>
            <a:off x="5689806" y="639763"/>
            <a:ext cx="3330369" cy="2664296"/>
          </a:xfrm>
          <a:prstGeom prst="ellipse">
            <a:avLst/>
          </a:prstGeom>
          <a:ln>
            <a:noFill/>
          </a:ln>
          <a:effectLst>
            <a:softEdge rad="112500"/>
          </a:effectLst>
        </p:spPr>
      </p:pic>
    </p:spTree>
  </p:cSld>
  <p:clrMapOvr>
    <a:masterClrMapping/>
  </p:clrMapOvr>
  <p:transition spd="slow">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3"/>
          <p:cNvSpPr>
            <a:spLocks noChangeArrowheads="1"/>
          </p:cNvSpPr>
          <p:nvPr/>
        </p:nvSpPr>
        <p:spPr bwMode="auto">
          <a:xfrm>
            <a:off x="6005513" y="6194425"/>
            <a:ext cx="3062287" cy="466725"/>
          </a:xfrm>
          <a:prstGeom prst="rect">
            <a:avLst/>
          </a:prstGeom>
          <a:solidFill>
            <a:schemeClr val="accent1">
              <a:alpha val="41176"/>
            </a:schemeClr>
          </a:solidFill>
          <a:ln w="9525">
            <a:noFill/>
            <a:miter lim="800000"/>
            <a:headEnd/>
            <a:tailEnd/>
          </a:ln>
        </p:spPr>
        <p:txBody>
          <a:bodyPr wrap="none" anchor="ctr"/>
          <a:lstStyle/>
          <a:p>
            <a:endParaRPr lang="en-US" dirty="0"/>
          </a:p>
        </p:txBody>
      </p:sp>
      <p:sp>
        <p:nvSpPr>
          <p:cNvPr id="6147" name="Rectangle 3"/>
          <p:cNvSpPr>
            <a:spLocks noGrp="1" noChangeArrowheads="1"/>
          </p:cNvSpPr>
          <p:nvPr>
            <p:ph type="body" sz="half" idx="1"/>
          </p:nvPr>
        </p:nvSpPr>
        <p:spPr>
          <a:xfrm>
            <a:off x="471488" y="1447800"/>
            <a:ext cx="8548687" cy="3700463"/>
          </a:xfrm>
        </p:spPr>
        <p:txBody>
          <a:bodyPr/>
          <a:lstStyle/>
          <a:p>
            <a:pPr eaLnBrk="1" hangingPunct="1">
              <a:buNone/>
            </a:pPr>
            <a:r>
              <a:rPr lang="en-US" sz="2800" dirty="0" smtClean="0">
                <a:solidFill>
                  <a:schemeClr val="folHlink"/>
                </a:solidFill>
              </a:rPr>
              <a:t>		</a:t>
            </a:r>
            <a:r>
              <a:rPr lang="en-US" sz="1400" dirty="0" smtClean="0">
                <a:solidFill>
                  <a:schemeClr val="folHlink"/>
                </a:solidFill>
              </a:rPr>
              <a:t>Nuclear power plants can be extremely costly and takes billions of dollars or more to construct. However, once created the nuclear plants generate hundreds of jobs for people in the United States. There is no doubt that would stimulate money in the economy, but considering the fact that if meltdowns occur  or problems can occur at power plants, then investments would be lost. Nuclear energy is very efficient and easily provides a substantial amount of energy, which boosts the United States local economies overall. </a:t>
            </a:r>
            <a:endParaRPr lang="en-US" sz="2800" dirty="0" smtClean="0">
              <a:solidFill>
                <a:schemeClr val="folHlink"/>
              </a:solidFill>
            </a:endParaRPr>
          </a:p>
        </p:txBody>
      </p:sp>
      <p:sp>
        <p:nvSpPr>
          <p:cNvPr id="6161" name="Text Box 50"/>
          <p:cNvSpPr txBox="1">
            <a:spLocks noChangeArrowheads="1"/>
          </p:cNvSpPr>
          <p:nvPr/>
        </p:nvSpPr>
        <p:spPr bwMode="auto">
          <a:xfrm>
            <a:off x="8610600" y="6259513"/>
            <a:ext cx="400944" cy="338554"/>
          </a:xfrm>
          <a:prstGeom prst="rect">
            <a:avLst/>
          </a:prstGeom>
          <a:noFill/>
          <a:ln w="9525">
            <a:noFill/>
            <a:miter lim="800000"/>
            <a:headEnd/>
            <a:tailEnd/>
          </a:ln>
        </p:spPr>
        <p:txBody>
          <a:bodyPr wrap="none">
            <a:spAutoFit/>
          </a:bodyPr>
          <a:lstStyle/>
          <a:p>
            <a:r>
              <a:rPr lang="en-US" sz="1600" b="1" dirty="0" smtClean="0">
                <a:solidFill>
                  <a:schemeClr val="bg1"/>
                </a:solidFill>
              </a:rPr>
              <a:t>11</a:t>
            </a:r>
            <a:endParaRPr lang="en-US" dirty="0"/>
          </a:p>
        </p:txBody>
      </p:sp>
      <p:sp>
        <p:nvSpPr>
          <p:cNvPr id="6162" name="Rectangle 55"/>
          <p:cNvSpPr>
            <a:spLocks noChangeArrowheads="1"/>
          </p:cNvSpPr>
          <p:nvPr/>
        </p:nvSpPr>
        <p:spPr bwMode="auto">
          <a:xfrm>
            <a:off x="0" y="454025"/>
            <a:ext cx="5522913" cy="841375"/>
          </a:xfrm>
          <a:prstGeom prst="rect">
            <a:avLst/>
          </a:prstGeom>
          <a:solidFill>
            <a:srgbClr val="00B0F0">
              <a:alpha val="41176"/>
            </a:srgbClr>
          </a:solidFill>
          <a:ln w="9525">
            <a:noFill/>
            <a:miter lim="800000"/>
            <a:headEnd/>
            <a:tailEnd/>
          </a:ln>
        </p:spPr>
        <p:txBody>
          <a:bodyPr wrap="none" anchor="ctr"/>
          <a:lstStyle/>
          <a:p>
            <a:endParaRPr lang="en-US" dirty="0"/>
          </a:p>
        </p:txBody>
      </p:sp>
      <p:sp>
        <p:nvSpPr>
          <p:cNvPr id="6163" name="Rectangle 56"/>
          <p:cNvSpPr>
            <a:spLocks noChangeArrowheads="1"/>
          </p:cNvSpPr>
          <p:nvPr/>
        </p:nvSpPr>
        <p:spPr bwMode="auto">
          <a:xfrm>
            <a:off x="304800" y="639763"/>
            <a:ext cx="4953000" cy="579437"/>
          </a:xfrm>
          <a:prstGeom prst="rect">
            <a:avLst/>
          </a:prstGeom>
          <a:noFill/>
          <a:ln w="9525">
            <a:noFill/>
            <a:miter lim="800000"/>
            <a:headEnd/>
            <a:tailEnd/>
          </a:ln>
        </p:spPr>
        <p:txBody>
          <a:bodyPr>
            <a:spAutoFit/>
          </a:bodyPr>
          <a:lstStyle/>
          <a:p>
            <a:r>
              <a:rPr lang="en-US" sz="3200" b="1" dirty="0" smtClean="0">
                <a:solidFill>
                  <a:schemeClr val="tx2"/>
                </a:solidFill>
              </a:rPr>
              <a:t>MARKET ECONOMY</a:t>
            </a:r>
            <a:endParaRPr lang="en-US" sz="7200" b="1" dirty="0">
              <a:solidFill>
                <a:schemeClr val="tx2"/>
              </a:solidFill>
            </a:endParaRPr>
          </a:p>
        </p:txBody>
      </p:sp>
      <p:pic>
        <p:nvPicPr>
          <p:cNvPr id="17409" name="Picture 1" descr="C:\Users\einstein\AppData\Local\Microsoft\Windows\Temporary Internet Files\Content.IE5\PHJUPXJX\MM900213527[1].gif"/>
          <p:cNvPicPr>
            <a:picLocks noChangeAspect="1" noChangeArrowheads="1" noCrop="1"/>
          </p:cNvPicPr>
          <p:nvPr/>
        </p:nvPicPr>
        <p:blipFill>
          <a:blip r:embed="rId3" cstate="print"/>
          <a:srcRect/>
          <a:stretch>
            <a:fillRect/>
          </a:stretch>
        </p:blipFill>
        <p:spPr bwMode="auto">
          <a:xfrm>
            <a:off x="4989513" y="224644"/>
            <a:ext cx="1066800" cy="1333500"/>
          </a:xfrm>
          <a:prstGeom prst="rect">
            <a:avLst/>
          </a:prstGeom>
          <a:noFill/>
        </p:spPr>
      </p:pic>
      <p:sp>
        <p:nvSpPr>
          <p:cNvPr id="12" name="TextBox 11"/>
          <p:cNvSpPr txBox="1"/>
          <p:nvPr/>
        </p:nvSpPr>
        <p:spPr>
          <a:xfrm>
            <a:off x="2015716" y="3176972"/>
            <a:ext cx="5148572" cy="646331"/>
          </a:xfrm>
          <a:prstGeom prst="rect">
            <a:avLst/>
          </a:prstGeom>
          <a:solidFill>
            <a:srgbClr val="5D7E9D"/>
          </a:solidFill>
        </p:spPr>
        <p:txBody>
          <a:bodyPr wrap="square" rtlCol="0">
            <a:spAutoFit/>
          </a:bodyPr>
          <a:lstStyle/>
          <a:p>
            <a:pPr algn="ctr"/>
            <a:r>
              <a:rPr lang="en-US" b="1" dirty="0" smtClean="0">
                <a:solidFill>
                  <a:schemeClr val="bg1"/>
                </a:solidFill>
              </a:rPr>
              <a:t>NUCLEAR POWER PLANTS: create approximately 4,000 jobs or more for people!</a:t>
            </a:r>
            <a:endParaRPr lang="en-US" b="1" dirty="0">
              <a:solidFill>
                <a:schemeClr val="bg1"/>
              </a:solidFill>
            </a:endParaRPr>
          </a:p>
        </p:txBody>
      </p:sp>
      <p:pic>
        <p:nvPicPr>
          <p:cNvPr id="17410" name="Picture 2" descr="C:\Users\einstein\AppData\Local\Microsoft\Windows\Temporary Internet Files\Content.IE5\2ZWPC8LJ\MM900188351[1].gif"/>
          <p:cNvPicPr>
            <a:picLocks noChangeAspect="1" noChangeArrowheads="1" noCrop="1"/>
          </p:cNvPicPr>
          <p:nvPr/>
        </p:nvPicPr>
        <p:blipFill>
          <a:blip r:embed="rId4" cstate="print"/>
          <a:srcRect/>
          <a:stretch>
            <a:fillRect/>
          </a:stretch>
        </p:blipFill>
        <p:spPr bwMode="auto">
          <a:xfrm>
            <a:off x="1259632" y="3176972"/>
            <a:ext cx="638175" cy="819150"/>
          </a:xfrm>
          <a:prstGeom prst="rect">
            <a:avLst/>
          </a:prstGeom>
          <a:noFill/>
        </p:spPr>
      </p:pic>
      <p:pic>
        <p:nvPicPr>
          <p:cNvPr id="17412" name="Picture 4" descr="http://www.csmonitor.com/var/ezflow_site/storage/images/media/images/0216-obama-nuclear-power/7397835-2-eng-US/0216-obama-nuclear-power_full_380.jpg"/>
          <p:cNvPicPr>
            <a:picLocks noChangeAspect="1" noChangeArrowheads="1"/>
          </p:cNvPicPr>
          <p:nvPr/>
        </p:nvPicPr>
        <p:blipFill>
          <a:blip r:embed="rId5" cstate="print"/>
          <a:srcRect/>
          <a:stretch>
            <a:fillRect/>
          </a:stretch>
        </p:blipFill>
        <p:spPr bwMode="auto">
          <a:xfrm>
            <a:off x="971600" y="4225690"/>
            <a:ext cx="2771364" cy="184514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6" name="TextBox 15"/>
          <p:cNvSpPr txBox="1"/>
          <p:nvPr/>
        </p:nvSpPr>
        <p:spPr>
          <a:xfrm>
            <a:off x="4283968" y="4225690"/>
            <a:ext cx="2448272" cy="1200329"/>
          </a:xfrm>
          <a:prstGeom prst="rect">
            <a:avLst/>
          </a:prstGeom>
          <a:solidFill>
            <a:srgbClr val="92D050"/>
          </a:solidFill>
        </p:spPr>
        <p:txBody>
          <a:bodyPr wrap="square" rtlCol="0">
            <a:spAutoFit/>
          </a:bodyPr>
          <a:lstStyle/>
          <a:p>
            <a:pPr algn="ctr"/>
            <a:r>
              <a:rPr lang="en-US" dirty="0" smtClean="0"/>
              <a:t>Today nuclear energy provides for 20% of  the United States electricity</a:t>
            </a:r>
            <a:endParaRPr lang="en-US" dirty="0"/>
          </a:p>
        </p:txBody>
      </p:sp>
    </p:spTree>
  </p:cSld>
  <p:clrMapOvr>
    <a:masterClrMapping/>
  </p:clrMapOvr>
  <p:transition spd="slow">
    <p:push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9"/>
          <p:cNvSpPr>
            <a:spLocks noChangeArrowheads="1"/>
          </p:cNvSpPr>
          <p:nvPr/>
        </p:nvSpPr>
        <p:spPr bwMode="auto">
          <a:xfrm>
            <a:off x="6005513" y="6194425"/>
            <a:ext cx="3062287" cy="466725"/>
          </a:xfrm>
          <a:prstGeom prst="rect">
            <a:avLst/>
          </a:prstGeom>
          <a:solidFill>
            <a:schemeClr val="accent1">
              <a:alpha val="41176"/>
            </a:schemeClr>
          </a:solidFill>
          <a:ln w="9525">
            <a:noFill/>
            <a:miter lim="800000"/>
            <a:headEnd/>
            <a:tailEnd/>
          </a:ln>
        </p:spPr>
        <p:txBody>
          <a:bodyPr wrap="none" anchor="ctr"/>
          <a:lstStyle/>
          <a:p>
            <a:endParaRPr lang="en-US" dirty="0"/>
          </a:p>
        </p:txBody>
      </p:sp>
      <p:sp>
        <p:nvSpPr>
          <p:cNvPr id="10244" name="Text Box 35"/>
          <p:cNvSpPr txBox="1">
            <a:spLocks noChangeArrowheads="1"/>
          </p:cNvSpPr>
          <p:nvPr/>
        </p:nvSpPr>
        <p:spPr bwMode="auto">
          <a:xfrm>
            <a:off x="8610600" y="6259513"/>
            <a:ext cx="412292" cy="338554"/>
          </a:xfrm>
          <a:prstGeom prst="rect">
            <a:avLst/>
          </a:prstGeom>
          <a:noFill/>
          <a:ln w="9525">
            <a:noFill/>
            <a:miter lim="800000"/>
            <a:headEnd/>
            <a:tailEnd/>
          </a:ln>
        </p:spPr>
        <p:txBody>
          <a:bodyPr wrap="none">
            <a:spAutoFit/>
          </a:bodyPr>
          <a:lstStyle/>
          <a:p>
            <a:r>
              <a:rPr lang="en-US" sz="1600" b="1" dirty="0" smtClean="0">
                <a:solidFill>
                  <a:schemeClr val="bg1"/>
                </a:solidFill>
              </a:rPr>
              <a:t>13</a:t>
            </a:r>
            <a:endParaRPr lang="en-US" dirty="0"/>
          </a:p>
        </p:txBody>
      </p:sp>
      <p:sp>
        <p:nvSpPr>
          <p:cNvPr id="8" name="Rectangle 55"/>
          <p:cNvSpPr>
            <a:spLocks noChangeArrowheads="1"/>
          </p:cNvSpPr>
          <p:nvPr/>
        </p:nvSpPr>
        <p:spPr bwMode="auto">
          <a:xfrm>
            <a:off x="0" y="454025"/>
            <a:ext cx="5522913" cy="841375"/>
          </a:xfrm>
          <a:prstGeom prst="rect">
            <a:avLst/>
          </a:prstGeom>
          <a:solidFill>
            <a:schemeClr val="accent1">
              <a:alpha val="41176"/>
            </a:schemeClr>
          </a:solidFill>
          <a:ln w="9525">
            <a:noFill/>
            <a:miter lim="800000"/>
            <a:headEnd/>
            <a:tailEnd/>
          </a:ln>
        </p:spPr>
        <p:txBody>
          <a:bodyPr wrap="none" anchor="ctr"/>
          <a:lstStyle/>
          <a:p>
            <a:endParaRPr lang="en-US" dirty="0"/>
          </a:p>
        </p:txBody>
      </p:sp>
      <p:sp>
        <p:nvSpPr>
          <p:cNvPr id="9" name="Rectangle 56"/>
          <p:cNvSpPr>
            <a:spLocks noChangeArrowheads="1"/>
          </p:cNvSpPr>
          <p:nvPr/>
        </p:nvSpPr>
        <p:spPr bwMode="auto">
          <a:xfrm>
            <a:off x="304800" y="639763"/>
            <a:ext cx="4953000" cy="579437"/>
          </a:xfrm>
          <a:prstGeom prst="rect">
            <a:avLst/>
          </a:prstGeom>
          <a:noFill/>
          <a:ln w="9525">
            <a:noFill/>
            <a:miter lim="800000"/>
            <a:headEnd/>
            <a:tailEnd/>
          </a:ln>
        </p:spPr>
        <p:txBody>
          <a:bodyPr>
            <a:spAutoFit/>
          </a:bodyPr>
          <a:lstStyle/>
          <a:p>
            <a:r>
              <a:rPr lang="en-US" sz="3200" b="1" dirty="0" smtClean="0">
                <a:solidFill>
                  <a:schemeClr val="tx2"/>
                </a:solidFill>
              </a:rPr>
              <a:t>SOURCES</a:t>
            </a:r>
            <a:endParaRPr lang="en-US" sz="7200" b="1" dirty="0">
              <a:solidFill>
                <a:schemeClr val="tx2"/>
              </a:solidFill>
            </a:endParaRPr>
          </a:p>
        </p:txBody>
      </p:sp>
      <p:sp>
        <p:nvSpPr>
          <p:cNvPr id="10" name="TextBox 9"/>
          <p:cNvSpPr txBox="1"/>
          <p:nvPr/>
        </p:nvSpPr>
        <p:spPr>
          <a:xfrm>
            <a:off x="827584" y="1736812"/>
            <a:ext cx="6624736" cy="2308324"/>
          </a:xfrm>
          <a:prstGeom prst="rect">
            <a:avLst/>
          </a:prstGeom>
          <a:noFill/>
        </p:spPr>
        <p:txBody>
          <a:bodyPr wrap="square" rtlCol="0">
            <a:spAutoFit/>
          </a:bodyPr>
          <a:lstStyle/>
          <a:p>
            <a:pPr>
              <a:buFont typeface="Wingdings" pitchFamily="2" charset="2"/>
              <a:buChar char="Ø"/>
            </a:pPr>
            <a:r>
              <a:rPr lang="en-US" u="sng" dirty="0" smtClean="0">
                <a:hlinkClick r:id="rId3"/>
              </a:rPr>
              <a:t>http://www.businessweek.com</a:t>
            </a:r>
            <a:endParaRPr lang="en-US" u="sng" dirty="0" smtClean="0"/>
          </a:p>
          <a:p>
            <a:pPr>
              <a:buFont typeface="Wingdings" pitchFamily="2" charset="2"/>
              <a:buChar char="Ø"/>
            </a:pPr>
            <a:r>
              <a:rPr lang="en-US" dirty="0" smtClean="0">
                <a:hlinkClick r:id="rId4"/>
              </a:rPr>
              <a:t>http://www.eia.doe.gov</a:t>
            </a:r>
            <a:endParaRPr lang="en-US" dirty="0" smtClean="0"/>
          </a:p>
          <a:p>
            <a:pPr>
              <a:buFont typeface="Wingdings" pitchFamily="2" charset="2"/>
              <a:buChar char="Ø"/>
            </a:pPr>
            <a:r>
              <a:rPr lang="en-US" dirty="0" smtClean="0">
                <a:hlinkClick r:id="rId5"/>
              </a:rPr>
              <a:t>http://www.darvill.clara.net</a:t>
            </a:r>
            <a:endParaRPr lang="en-US" dirty="0" smtClean="0"/>
          </a:p>
          <a:p>
            <a:pPr>
              <a:buFont typeface="Wingdings" pitchFamily="2" charset="2"/>
              <a:buChar char="Ø"/>
            </a:pPr>
            <a:r>
              <a:rPr lang="en-US" dirty="0" smtClean="0">
                <a:hlinkClick r:id="rId6"/>
              </a:rPr>
              <a:t>http://green.blorge.com/2010/01/the-top-10-nuclear-power-countries/</a:t>
            </a:r>
            <a:endParaRPr lang="en-US" dirty="0" smtClean="0"/>
          </a:p>
          <a:p>
            <a:pPr>
              <a:buFont typeface="Wingdings" pitchFamily="2" charset="2"/>
              <a:buChar char="Ø"/>
            </a:pPr>
            <a:r>
              <a:rPr lang="en-US" dirty="0" smtClean="0">
                <a:hlinkClick r:id="rId7"/>
              </a:rPr>
              <a:t>http://www.greenenergychoice.com/green-guide/renewable-energy-types.html</a:t>
            </a:r>
            <a:endParaRPr lang="en-US" dirty="0" smtClean="0"/>
          </a:p>
          <a:p>
            <a:pPr>
              <a:buFont typeface="Wingdings" pitchFamily="2" charset="2"/>
              <a:buChar char="Ø"/>
            </a:pPr>
            <a:r>
              <a:rPr lang="en-US" dirty="0" smtClean="0">
                <a:hlinkClick r:id="rId8"/>
              </a:rPr>
              <a:t>http://www.buzzle.com/</a:t>
            </a:r>
            <a:endParaRPr lang="en-US" dirty="0"/>
          </a:p>
        </p:txBody>
      </p:sp>
      <p:pic>
        <p:nvPicPr>
          <p:cNvPr id="7170" name="Picture 2" descr="C:\Users\einstein\AppData\Local\Microsoft\Windows\Temporary Internet Files\Content.IE5\J1HLL1FT\MM900283053[1].gif"/>
          <p:cNvPicPr>
            <a:picLocks noChangeAspect="1" noChangeArrowheads="1" noCrop="1"/>
          </p:cNvPicPr>
          <p:nvPr/>
        </p:nvPicPr>
        <p:blipFill>
          <a:blip r:embed="rId9" cstate="print"/>
          <a:srcRect/>
          <a:stretch>
            <a:fillRect/>
          </a:stretch>
        </p:blipFill>
        <p:spPr bwMode="auto">
          <a:xfrm>
            <a:off x="3239852" y="4617132"/>
            <a:ext cx="1448358" cy="1448358"/>
          </a:xfrm>
          <a:prstGeom prst="rect">
            <a:avLst/>
          </a:prstGeom>
          <a:noFill/>
        </p:spPr>
      </p:pic>
    </p:spTree>
  </p:cSld>
  <p:clrMapOvr>
    <a:masterClrMapping/>
  </p:clrMapOvr>
  <p:transition spd="slow">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9"/>
          <p:cNvSpPr>
            <a:spLocks noChangeArrowheads="1"/>
          </p:cNvSpPr>
          <p:nvPr/>
        </p:nvSpPr>
        <p:spPr bwMode="auto">
          <a:xfrm>
            <a:off x="6005513" y="6194425"/>
            <a:ext cx="3062287" cy="466725"/>
          </a:xfrm>
          <a:prstGeom prst="rect">
            <a:avLst/>
          </a:prstGeom>
          <a:solidFill>
            <a:schemeClr val="accent1">
              <a:alpha val="41176"/>
            </a:schemeClr>
          </a:solidFill>
          <a:ln w="9525">
            <a:noFill/>
            <a:miter lim="800000"/>
            <a:headEnd/>
            <a:tailEnd/>
          </a:ln>
        </p:spPr>
        <p:txBody>
          <a:bodyPr wrap="none" anchor="ctr"/>
          <a:lstStyle/>
          <a:p>
            <a:endParaRPr lang="en-US" dirty="0"/>
          </a:p>
        </p:txBody>
      </p:sp>
      <p:sp>
        <p:nvSpPr>
          <p:cNvPr id="10244" name="Text Box 35"/>
          <p:cNvSpPr txBox="1">
            <a:spLocks noChangeArrowheads="1"/>
          </p:cNvSpPr>
          <p:nvPr/>
        </p:nvSpPr>
        <p:spPr bwMode="auto">
          <a:xfrm>
            <a:off x="8610600" y="6259513"/>
            <a:ext cx="412292" cy="338554"/>
          </a:xfrm>
          <a:prstGeom prst="rect">
            <a:avLst/>
          </a:prstGeom>
          <a:noFill/>
          <a:ln w="9525">
            <a:noFill/>
            <a:miter lim="800000"/>
            <a:headEnd/>
            <a:tailEnd/>
          </a:ln>
        </p:spPr>
        <p:txBody>
          <a:bodyPr wrap="none">
            <a:spAutoFit/>
          </a:bodyPr>
          <a:lstStyle/>
          <a:p>
            <a:r>
              <a:rPr lang="en-US" sz="1600" b="1" dirty="0" smtClean="0">
                <a:solidFill>
                  <a:schemeClr val="bg1"/>
                </a:solidFill>
              </a:rPr>
              <a:t>13</a:t>
            </a:r>
            <a:endParaRPr lang="en-US" dirty="0"/>
          </a:p>
        </p:txBody>
      </p:sp>
      <p:pic>
        <p:nvPicPr>
          <p:cNvPr id="53250" name="Picture 2" descr="http://www.tintworks.net/Green%20logo%20website.jpg"/>
          <p:cNvPicPr>
            <a:picLocks noChangeAspect="1" noChangeArrowheads="1"/>
          </p:cNvPicPr>
          <p:nvPr/>
        </p:nvPicPr>
        <p:blipFill>
          <a:blip r:embed="rId3" cstate="print"/>
          <a:srcRect/>
          <a:stretch>
            <a:fillRect/>
          </a:stretch>
        </p:blipFill>
        <p:spPr bwMode="auto">
          <a:xfrm>
            <a:off x="1691680" y="692696"/>
            <a:ext cx="5495925" cy="47910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3"/>
          <p:cNvSpPr>
            <a:spLocks noChangeArrowheads="1"/>
          </p:cNvSpPr>
          <p:nvPr/>
        </p:nvSpPr>
        <p:spPr bwMode="auto">
          <a:xfrm>
            <a:off x="6005513" y="6194425"/>
            <a:ext cx="3062287" cy="466725"/>
          </a:xfrm>
          <a:prstGeom prst="rect">
            <a:avLst/>
          </a:prstGeom>
          <a:solidFill>
            <a:schemeClr val="accent1">
              <a:alpha val="41176"/>
            </a:schemeClr>
          </a:solidFill>
          <a:ln w="9525">
            <a:noFill/>
            <a:miter lim="800000"/>
            <a:headEnd/>
            <a:tailEnd/>
          </a:ln>
        </p:spPr>
        <p:txBody>
          <a:bodyPr wrap="none" anchor="ctr"/>
          <a:lstStyle/>
          <a:p>
            <a:endParaRPr lang="en-US"/>
          </a:p>
        </p:txBody>
      </p:sp>
      <p:sp>
        <p:nvSpPr>
          <p:cNvPr id="5123" name="Rectangle 3"/>
          <p:cNvSpPr>
            <a:spLocks noGrp="1" noChangeArrowheads="1"/>
          </p:cNvSpPr>
          <p:nvPr>
            <p:ph type="body" sz="half" idx="1"/>
          </p:nvPr>
        </p:nvSpPr>
        <p:spPr>
          <a:xfrm>
            <a:off x="471488" y="1447800"/>
            <a:ext cx="8548687" cy="3700463"/>
          </a:xfrm>
        </p:spPr>
        <p:txBody>
          <a:bodyPr/>
          <a:lstStyle/>
          <a:p>
            <a:pPr eaLnBrk="1" hangingPunct="1">
              <a:buNone/>
            </a:pPr>
            <a:r>
              <a:rPr lang="en-US" sz="1600" dirty="0" smtClean="0">
                <a:solidFill>
                  <a:schemeClr val="folHlink"/>
                </a:solidFill>
              </a:rPr>
              <a:t>   		 James Chadwick in 1932 was credited with </a:t>
            </a:r>
            <a:r>
              <a:rPr lang="en-US" sz="1600" dirty="0" err="1" smtClean="0">
                <a:solidFill>
                  <a:schemeClr val="folHlink"/>
                </a:solidFill>
              </a:rPr>
              <a:t>deiscovering</a:t>
            </a:r>
            <a:r>
              <a:rPr lang="en-US" sz="1600" dirty="0" smtClean="0">
                <a:solidFill>
                  <a:schemeClr val="folHlink"/>
                </a:solidFill>
              </a:rPr>
              <a:t> the  neutron, which led up to nuclear experiments. Then, </a:t>
            </a:r>
            <a:r>
              <a:rPr lang="en-US" sz="1600" dirty="0" err="1" smtClean="0">
                <a:solidFill>
                  <a:schemeClr val="folHlink"/>
                </a:solidFill>
              </a:rPr>
              <a:t>Enrico</a:t>
            </a:r>
            <a:r>
              <a:rPr lang="en-US" sz="1600" dirty="0" smtClean="0">
                <a:solidFill>
                  <a:schemeClr val="folHlink"/>
                </a:solidFill>
              </a:rPr>
              <a:t> Fermi came and created the first artificial </a:t>
            </a:r>
            <a:r>
              <a:rPr lang="en-US" sz="1600" dirty="0" err="1" smtClean="0">
                <a:solidFill>
                  <a:schemeClr val="folHlink"/>
                </a:solidFill>
              </a:rPr>
              <a:t>nulcear</a:t>
            </a:r>
            <a:r>
              <a:rPr lang="en-US" sz="1600" dirty="0" smtClean="0">
                <a:solidFill>
                  <a:schemeClr val="folHlink"/>
                </a:solidFill>
              </a:rPr>
              <a:t> reactor: Chicago Pile-1 (CP-1). Eventually, atomic energy caught along and nuclear fission was being used in battles, such as World War 2. After this war atomic energy was put to use for good. Soon enough the USSR’s </a:t>
            </a:r>
            <a:r>
              <a:rPr lang="en-US" sz="1600" dirty="0" err="1" smtClean="0">
                <a:solidFill>
                  <a:schemeClr val="folHlink"/>
                </a:solidFill>
              </a:rPr>
              <a:t>Onninsk</a:t>
            </a:r>
            <a:r>
              <a:rPr lang="en-US" sz="1600" dirty="0" smtClean="0">
                <a:solidFill>
                  <a:schemeClr val="folHlink"/>
                </a:solidFill>
              </a:rPr>
              <a:t> Nuclear Power Plant on June 27</a:t>
            </a:r>
            <a:r>
              <a:rPr lang="en-US" sz="1600" baseline="30000" dirty="0" smtClean="0">
                <a:solidFill>
                  <a:schemeClr val="folHlink"/>
                </a:solidFill>
              </a:rPr>
              <a:t>th</a:t>
            </a:r>
            <a:r>
              <a:rPr lang="en-US" sz="1600" dirty="0" smtClean="0">
                <a:solidFill>
                  <a:schemeClr val="folHlink"/>
                </a:solidFill>
              </a:rPr>
              <a:t>, 1954 became the world’s first nuclear power plant, which generated </a:t>
            </a:r>
            <a:r>
              <a:rPr lang="en-US" sz="1600" dirty="0" err="1" smtClean="0">
                <a:solidFill>
                  <a:schemeClr val="folHlink"/>
                </a:solidFill>
              </a:rPr>
              <a:t>eletricity.It</a:t>
            </a:r>
            <a:r>
              <a:rPr lang="en-US" sz="1600" dirty="0" smtClean="0">
                <a:solidFill>
                  <a:schemeClr val="folHlink"/>
                </a:solidFill>
              </a:rPr>
              <a:t> developed about 5 megawatts of power! Once this happened the United States headed right down the road of developing nuclear power plants.</a:t>
            </a:r>
          </a:p>
        </p:txBody>
      </p:sp>
      <p:sp>
        <p:nvSpPr>
          <p:cNvPr id="5136" name="Rectangle 48"/>
          <p:cNvSpPr>
            <a:spLocks noChangeArrowheads="1"/>
          </p:cNvSpPr>
          <p:nvPr/>
        </p:nvSpPr>
        <p:spPr bwMode="auto">
          <a:xfrm>
            <a:off x="533400" y="6202363"/>
            <a:ext cx="4854575" cy="579437"/>
          </a:xfrm>
          <a:prstGeom prst="rect">
            <a:avLst/>
          </a:prstGeom>
          <a:noFill/>
          <a:ln w="9525">
            <a:noFill/>
            <a:miter lim="800000"/>
            <a:headEnd/>
            <a:tailEnd/>
          </a:ln>
        </p:spPr>
        <p:txBody>
          <a:bodyPr>
            <a:spAutoFit/>
          </a:bodyPr>
          <a:lstStyle/>
          <a:p>
            <a:r>
              <a:rPr lang="en-US" sz="3200" b="1" dirty="0">
                <a:solidFill>
                  <a:srgbClr val="F2FDF7"/>
                </a:solidFill>
              </a:rPr>
              <a:t>DEFAULT STYLES</a:t>
            </a:r>
            <a:endParaRPr lang="en-US" sz="7200" b="1" dirty="0"/>
          </a:p>
        </p:txBody>
      </p:sp>
      <p:sp>
        <p:nvSpPr>
          <p:cNvPr id="5137" name="Text Box 50"/>
          <p:cNvSpPr txBox="1">
            <a:spLocks noChangeArrowheads="1"/>
          </p:cNvSpPr>
          <p:nvPr/>
        </p:nvSpPr>
        <p:spPr bwMode="auto">
          <a:xfrm>
            <a:off x="8610600" y="6259513"/>
            <a:ext cx="409575" cy="336550"/>
          </a:xfrm>
          <a:prstGeom prst="rect">
            <a:avLst/>
          </a:prstGeom>
          <a:noFill/>
          <a:ln w="9525">
            <a:noFill/>
            <a:miter lim="800000"/>
            <a:headEnd/>
            <a:tailEnd/>
          </a:ln>
        </p:spPr>
        <p:txBody>
          <a:bodyPr wrap="none">
            <a:spAutoFit/>
          </a:bodyPr>
          <a:lstStyle/>
          <a:p>
            <a:r>
              <a:rPr lang="en-US" sz="1600" b="1" dirty="0" smtClean="0">
                <a:solidFill>
                  <a:schemeClr val="bg1"/>
                </a:solidFill>
              </a:rPr>
              <a:t>02</a:t>
            </a:r>
            <a:endParaRPr lang="en-US" dirty="0"/>
          </a:p>
        </p:txBody>
      </p:sp>
      <p:sp>
        <p:nvSpPr>
          <p:cNvPr id="5138" name="Rectangle 55"/>
          <p:cNvSpPr>
            <a:spLocks noChangeArrowheads="1"/>
          </p:cNvSpPr>
          <p:nvPr/>
        </p:nvSpPr>
        <p:spPr bwMode="auto">
          <a:xfrm>
            <a:off x="0" y="454025"/>
            <a:ext cx="5522913" cy="841375"/>
          </a:xfrm>
          <a:prstGeom prst="rect">
            <a:avLst/>
          </a:prstGeom>
          <a:solidFill>
            <a:srgbClr val="00B0F0">
              <a:alpha val="41176"/>
            </a:srgbClr>
          </a:solidFill>
          <a:ln w="9525">
            <a:noFill/>
            <a:miter lim="800000"/>
            <a:headEnd/>
            <a:tailEnd/>
          </a:ln>
        </p:spPr>
        <p:txBody>
          <a:bodyPr wrap="none" anchor="ctr"/>
          <a:lstStyle/>
          <a:p>
            <a:endParaRPr lang="en-US"/>
          </a:p>
        </p:txBody>
      </p:sp>
      <p:sp>
        <p:nvSpPr>
          <p:cNvPr id="5139" name="Rectangle 56"/>
          <p:cNvSpPr>
            <a:spLocks noChangeArrowheads="1"/>
          </p:cNvSpPr>
          <p:nvPr/>
        </p:nvSpPr>
        <p:spPr bwMode="auto">
          <a:xfrm>
            <a:off x="1420911" y="639763"/>
            <a:ext cx="5218113" cy="584775"/>
          </a:xfrm>
          <a:prstGeom prst="rect">
            <a:avLst/>
          </a:prstGeom>
          <a:noFill/>
          <a:ln w="9525">
            <a:noFill/>
            <a:miter lim="800000"/>
            <a:headEnd/>
            <a:tailEnd/>
          </a:ln>
        </p:spPr>
        <p:txBody>
          <a:bodyPr wrap="square">
            <a:spAutoFit/>
          </a:bodyPr>
          <a:lstStyle/>
          <a:p>
            <a:r>
              <a:rPr lang="en-US" sz="3200" b="1" dirty="0" smtClean="0">
                <a:solidFill>
                  <a:schemeClr val="tx2"/>
                </a:solidFill>
              </a:rPr>
              <a:t>THE HISTORY</a:t>
            </a:r>
            <a:endParaRPr lang="en-US" sz="7200" b="1" dirty="0">
              <a:solidFill>
                <a:schemeClr val="tx2"/>
              </a:solidFill>
            </a:endParaRPr>
          </a:p>
        </p:txBody>
      </p:sp>
      <p:pic>
        <p:nvPicPr>
          <p:cNvPr id="7169" name="Picture 1" descr="C:\Users\einstein\AppData\Local\Microsoft\Windows\Temporary Internet Files\Content.IE5\GQIEFZO9\MM900336979[1].gif"/>
          <p:cNvPicPr>
            <a:picLocks noChangeAspect="1" noChangeArrowheads="1" noCrop="1"/>
          </p:cNvPicPr>
          <p:nvPr/>
        </p:nvPicPr>
        <p:blipFill>
          <a:blip r:embed="rId3" cstate="print"/>
          <a:srcRect/>
          <a:stretch>
            <a:fillRect/>
          </a:stretch>
        </p:blipFill>
        <p:spPr bwMode="auto">
          <a:xfrm>
            <a:off x="533400" y="454025"/>
            <a:ext cx="887511" cy="887511"/>
          </a:xfrm>
          <a:prstGeom prst="rect">
            <a:avLst/>
          </a:prstGeom>
          <a:noFill/>
          <a:effectLst>
            <a:softEdge rad="63500"/>
          </a:effectLst>
        </p:spPr>
      </p:pic>
      <p:pic>
        <p:nvPicPr>
          <p:cNvPr id="33794" name="Picture 2" descr="https://webspace.utexas.edu/cokerwr/www/main_fermi.jpg"/>
          <p:cNvPicPr>
            <a:picLocks noChangeAspect="1" noChangeArrowheads="1"/>
          </p:cNvPicPr>
          <p:nvPr/>
        </p:nvPicPr>
        <p:blipFill>
          <a:blip r:embed="rId4" cstate="print"/>
          <a:srcRect/>
          <a:stretch>
            <a:fillRect/>
          </a:stretch>
        </p:blipFill>
        <p:spPr bwMode="auto">
          <a:xfrm>
            <a:off x="1941513" y="3813175"/>
            <a:ext cx="3581400" cy="2381250"/>
          </a:xfrm>
          <a:prstGeom prst="rect">
            <a:avLst/>
          </a:prstGeom>
          <a:ln w="228600" cap="sq" cmpd="thickThin">
            <a:solidFill>
              <a:srgbClr val="000000"/>
            </a:solidFill>
            <a:prstDash val="solid"/>
            <a:miter lim="800000"/>
          </a:ln>
          <a:effectLst>
            <a:innerShdw blurRad="76200">
              <a:srgbClr val="000000"/>
            </a:innerShdw>
          </a:effectLst>
        </p:spPr>
      </p:pic>
      <p:pic>
        <p:nvPicPr>
          <p:cNvPr id="33796" name="Picture 4" descr="C:\Users\einstein\AppData\Local\Microsoft\Windows\Temporary Internet Files\Content.IE5\SG5TCK34\MM900282797[1].gif"/>
          <p:cNvPicPr>
            <a:picLocks noChangeAspect="1" noChangeArrowheads="1" noCrop="1"/>
          </p:cNvPicPr>
          <p:nvPr/>
        </p:nvPicPr>
        <p:blipFill>
          <a:blip r:embed="rId5" cstate="print"/>
          <a:srcRect/>
          <a:stretch>
            <a:fillRect/>
          </a:stretch>
        </p:blipFill>
        <p:spPr bwMode="auto">
          <a:xfrm>
            <a:off x="5934174" y="3969060"/>
            <a:ext cx="1409700" cy="1409700"/>
          </a:xfrm>
          <a:prstGeom prst="rect">
            <a:avLst/>
          </a:prstGeom>
          <a:noFill/>
        </p:spPr>
      </p:pic>
      <p:sp>
        <p:nvSpPr>
          <p:cNvPr id="13" name="TextBox 12"/>
          <p:cNvSpPr txBox="1"/>
          <p:nvPr/>
        </p:nvSpPr>
        <p:spPr>
          <a:xfrm>
            <a:off x="3023828" y="6074847"/>
            <a:ext cx="1580232" cy="369332"/>
          </a:xfrm>
          <a:prstGeom prst="rect">
            <a:avLst/>
          </a:prstGeom>
          <a:solidFill>
            <a:srgbClr val="5D7E9D"/>
          </a:solidFill>
        </p:spPr>
        <p:txBody>
          <a:bodyPr wrap="square" rtlCol="0">
            <a:spAutoFit/>
          </a:bodyPr>
          <a:lstStyle/>
          <a:p>
            <a:r>
              <a:rPr lang="en-US" b="1" dirty="0" err="1" smtClean="0">
                <a:solidFill>
                  <a:schemeClr val="tx2"/>
                </a:solidFill>
              </a:rPr>
              <a:t>Enrico</a:t>
            </a:r>
            <a:r>
              <a:rPr lang="en-US" b="1" dirty="0" smtClean="0">
                <a:solidFill>
                  <a:schemeClr val="tx2"/>
                </a:solidFill>
              </a:rPr>
              <a:t> Fermi</a:t>
            </a:r>
            <a:endParaRPr lang="en-US" b="1" dirty="0">
              <a:solidFill>
                <a:schemeClr val="tx2"/>
              </a:solidFill>
            </a:endParaRPr>
          </a:p>
        </p:txBody>
      </p:sp>
    </p:spTree>
  </p:cSld>
  <p:clrMapOvr>
    <a:masterClrMapping/>
  </p:clrMapOvr>
  <p:transition spd="slow">
    <p:cover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3"/>
          <p:cNvSpPr>
            <a:spLocks noChangeArrowheads="1"/>
          </p:cNvSpPr>
          <p:nvPr/>
        </p:nvSpPr>
        <p:spPr bwMode="auto">
          <a:xfrm>
            <a:off x="6005513" y="6194425"/>
            <a:ext cx="3062287" cy="466725"/>
          </a:xfrm>
          <a:prstGeom prst="rect">
            <a:avLst/>
          </a:prstGeom>
          <a:solidFill>
            <a:schemeClr val="accent1">
              <a:alpha val="41176"/>
            </a:schemeClr>
          </a:solidFill>
          <a:ln w="9525">
            <a:noFill/>
            <a:miter lim="800000"/>
            <a:headEnd/>
            <a:tailEnd/>
          </a:ln>
        </p:spPr>
        <p:txBody>
          <a:bodyPr wrap="none" anchor="ctr"/>
          <a:lstStyle/>
          <a:p>
            <a:endParaRPr lang="en-US" dirty="0"/>
          </a:p>
        </p:txBody>
      </p:sp>
      <p:sp>
        <p:nvSpPr>
          <p:cNvPr id="7171" name="Rectangle 3"/>
          <p:cNvSpPr>
            <a:spLocks noGrp="1" noChangeArrowheads="1"/>
          </p:cNvSpPr>
          <p:nvPr>
            <p:ph type="body" sz="half" idx="1"/>
          </p:nvPr>
        </p:nvSpPr>
        <p:spPr>
          <a:xfrm>
            <a:off x="471488" y="1447800"/>
            <a:ext cx="8548687" cy="3700463"/>
          </a:xfrm>
        </p:spPr>
        <p:txBody>
          <a:bodyPr/>
          <a:lstStyle/>
          <a:p>
            <a:pPr eaLnBrk="1" hangingPunct="1">
              <a:buNone/>
            </a:pPr>
            <a:r>
              <a:rPr lang="en-US" sz="2800" dirty="0" smtClean="0">
                <a:solidFill>
                  <a:schemeClr val="folHlink"/>
                </a:solidFill>
              </a:rPr>
              <a:t> </a:t>
            </a:r>
          </a:p>
        </p:txBody>
      </p:sp>
      <p:sp>
        <p:nvSpPr>
          <p:cNvPr id="7184" name="Rectangle 48"/>
          <p:cNvSpPr>
            <a:spLocks noChangeArrowheads="1"/>
          </p:cNvSpPr>
          <p:nvPr/>
        </p:nvSpPr>
        <p:spPr bwMode="auto">
          <a:xfrm>
            <a:off x="533400" y="6202363"/>
            <a:ext cx="4854575" cy="579437"/>
          </a:xfrm>
          <a:prstGeom prst="rect">
            <a:avLst/>
          </a:prstGeom>
          <a:noFill/>
          <a:ln w="9525">
            <a:noFill/>
            <a:miter lim="800000"/>
            <a:headEnd/>
            <a:tailEnd/>
          </a:ln>
        </p:spPr>
        <p:txBody>
          <a:bodyPr>
            <a:spAutoFit/>
          </a:bodyPr>
          <a:lstStyle/>
          <a:p>
            <a:r>
              <a:rPr lang="en-US" sz="3200" b="1" dirty="0">
                <a:solidFill>
                  <a:srgbClr val="F2FDF7"/>
                </a:solidFill>
              </a:rPr>
              <a:t>DEFAULT STYLES</a:t>
            </a:r>
            <a:endParaRPr lang="en-US" sz="7200" b="1" dirty="0"/>
          </a:p>
        </p:txBody>
      </p:sp>
      <p:sp>
        <p:nvSpPr>
          <p:cNvPr id="7185" name="Text Box 50"/>
          <p:cNvSpPr txBox="1">
            <a:spLocks noChangeArrowheads="1"/>
          </p:cNvSpPr>
          <p:nvPr/>
        </p:nvSpPr>
        <p:spPr bwMode="auto">
          <a:xfrm>
            <a:off x="8610600" y="6259513"/>
            <a:ext cx="409575" cy="336550"/>
          </a:xfrm>
          <a:prstGeom prst="rect">
            <a:avLst/>
          </a:prstGeom>
          <a:noFill/>
          <a:ln w="9525">
            <a:noFill/>
            <a:miter lim="800000"/>
            <a:headEnd/>
            <a:tailEnd/>
          </a:ln>
        </p:spPr>
        <p:txBody>
          <a:bodyPr wrap="none">
            <a:spAutoFit/>
          </a:bodyPr>
          <a:lstStyle/>
          <a:p>
            <a:r>
              <a:rPr lang="en-US" sz="1600" b="1" dirty="0" smtClean="0">
                <a:solidFill>
                  <a:schemeClr val="bg1"/>
                </a:solidFill>
              </a:rPr>
              <a:t>03</a:t>
            </a:r>
            <a:endParaRPr lang="en-US" dirty="0"/>
          </a:p>
        </p:txBody>
      </p:sp>
      <p:sp>
        <p:nvSpPr>
          <p:cNvPr id="7186" name="Rectangle 55"/>
          <p:cNvSpPr>
            <a:spLocks noChangeArrowheads="1"/>
          </p:cNvSpPr>
          <p:nvPr/>
        </p:nvSpPr>
        <p:spPr bwMode="auto">
          <a:xfrm>
            <a:off x="0" y="454025"/>
            <a:ext cx="5522913" cy="841375"/>
          </a:xfrm>
          <a:prstGeom prst="rect">
            <a:avLst/>
          </a:prstGeom>
          <a:solidFill>
            <a:srgbClr val="00B0F0">
              <a:alpha val="41176"/>
            </a:srgbClr>
          </a:solidFill>
          <a:ln w="9525">
            <a:noFill/>
            <a:miter lim="800000"/>
            <a:headEnd/>
            <a:tailEnd/>
          </a:ln>
        </p:spPr>
        <p:txBody>
          <a:bodyPr wrap="none" anchor="ctr"/>
          <a:lstStyle/>
          <a:p>
            <a:endParaRPr lang="en-US" dirty="0"/>
          </a:p>
        </p:txBody>
      </p:sp>
      <p:sp>
        <p:nvSpPr>
          <p:cNvPr id="7187" name="Rectangle 56"/>
          <p:cNvSpPr>
            <a:spLocks noChangeArrowheads="1"/>
          </p:cNvSpPr>
          <p:nvPr/>
        </p:nvSpPr>
        <p:spPr bwMode="auto">
          <a:xfrm>
            <a:off x="304800" y="639763"/>
            <a:ext cx="4953000" cy="584775"/>
          </a:xfrm>
          <a:prstGeom prst="rect">
            <a:avLst/>
          </a:prstGeom>
          <a:noFill/>
          <a:ln w="9525">
            <a:noFill/>
            <a:miter lim="800000"/>
            <a:headEnd/>
            <a:tailEnd/>
          </a:ln>
        </p:spPr>
        <p:txBody>
          <a:bodyPr>
            <a:spAutoFit/>
          </a:bodyPr>
          <a:lstStyle/>
          <a:p>
            <a:r>
              <a:rPr lang="en-US" sz="3200" b="1" dirty="0" smtClean="0">
                <a:solidFill>
                  <a:schemeClr val="tx2"/>
                </a:solidFill>
              </a:rPr>
              <a:t>DISADVANTAGES</a:t>
            </a:r>
            <a:endParaRPr lang="en-US" sz="7200" b="1" dirty="0">
              <a:solidFill>
                <a:schemeClr val="tx2"/>
              </a:solidFill>
            </a:endParaRPr>
          </a:p>
        </p:txBody>
      </p:sp>
      <p:pic>
        <p:nvPicPr>
          <p:cNvPr id="10" name="Picture 2" descr="http://farm3.static.flickr.com/2599/3686680582_c4e2a0c7fa.jpg"/>
          <p:cNvPicPr>
            <a:picLocks noChangeAspect="1" noChangeArrowheads="1"/>
          </p:cNvPicPr>
          <p:nvPr/>
        </p:nvPicPr>
        <p:blipFill>
          <a:blip r:embed="rId3" cstate="print"/>
          <a:srcRect/>
          <a:stretch>
            <a:fillRect/>
          </a:stretch>
        </p:blipFill>
        <p:spPr bwMode="auto">
          <a:xfrm>
            <a:off x="4994275" y="0"/>
            <a:ext cx="1876487" cy="1876487"/>
          </a:xfrm>
          <a:prstGeom prst="ellipse">
            <a:avLst/>
          </a:prstGeom>
          <a:noFill/>
        </p:spPr>
      </p:pic>
      <p:sp>
        <p:nvSpPr>
          <p:cNvPr id="11" name="Content Placeholder 10"/>
          <p:cNvSpPr>
            <a:spLocks noGrp="1"/>
          </p:cNvSpPr>
          <p:nvPr>
            <p:ph sz="half" idx="2"/>
          </p:nvPr>
        </p:nvSpPr>
        <p:spPr>
          <a:xfrm>
            <a:off x="304800" y="1876487"/>
            <a:ext cx="7484888" cy="3700463"/>
          </a:xfrm>
        </p:spPr>
        <p:txBody>
          <a:bodyPr/>
          <a:lstStyle/>
          <a:p>
            <a:pPr algn="just">
              <a:buNone/>
            </a:pPr>
            <a:r>
              <a:rPr lang="en-US" sz="1200" dirty="0" smtClean="0"/>
              <a:t>		</a:t>
            </a:r>
            <a:r>
              <a:rPr lang="en-US" sz="1200" dirty="0" smtClean="0">
                <a:latin typeface="Calibri" pitchFamily="34" charset="0"/>
                <a:cs typeface="Calibri" pitchFamily="34" charset="0"/>
              </a:rPr>
              <a:t>One of the biggest problems that evolves because of nuclear energy is radiation exposure. Both humans and animals are endanger of disfigurement, cancer, and death. Workers take the biggest chance by laboring around the radioactivity too. Nuclear power is stabilized at a nuclear plant, but if conditions are changed or the environment its placed  in is unbalanced, then a nuclear bomb will form. Right now  at the Yucca Mountain Repository, nuclear fuel wastes are stored. However, Nevada for example has a lot of seismic activity every year, and placing that much radioactivity in a mountainous area seems very risky! A lot of people had opposed to the notion of storing such highly lethal wastes in  there homeland area.</a:t>
            </a:r>
          </a:p>
          <a:p>
            <a:pPr algn="just">
              <a:buNone/>
            </a:pPr>
            <a:r>
              <a:rPr lang="en-US" sz="1200" dirty="0" smtClean="0">
                <a:latin typeface="Calibri" pitchFamily="34" charset="0"/>
                <a:cs typeface="Calibri" pitchFamily="34" charset="0"/>
              </a:rPr>
              <a:t>		Meltdowns always are a possibility at every power plant, like the Chernobyl disaster on April 26</a:t>
            </a:r>
            <a:r>
              <a:rPr lang="en-US" sz="1200" baseline="30000" dirty="0" smtClean="0">
                <a:latin typeface="Calibri" pitchFamily="34" charset="0"/>
                <a:cs typeface="Calibri" pitchFamily="34" charset="0"/>
              </a:rPr>
              <a:t>th</a:t>
            </a:r>
            <a:r>
              <a:rPr lang="en-US" sz="1200" dirty="0" smtClean="0">
                <a:latin typeface="Calibri" pitchFamily="34" charset="0"/>
                <a:cs typeface="Calibri" pitchFamily="34" charset="0"/>
              </a:rPr>
              <a:t> 1986, where approximately 4,057 people perished and 300,000 were evacuated. That day all of Europe suffered because of the massive amounts of radioactivity that had escaped. Just imagine if it was a much, much larger nuclear power plant! It would be a catastrophe and probably would cause colossal damage to planet Earth that could be irreversible! Also, it costs millions, and sometimes billions of dollars to repair depending upon the wreckage to the nuclear centers.</a:t>
            </a:r>
            <a:endParaRPr lang="en-US" sz="1200" dirty="0">
              <a:latin typeface="Calibri" pitchFamily="34" charset="0"/>
              <a:cs typeface="Calibri" pitchFamily="34" charset="0"/>
            </a:endParaRPr>
          </a:p>
        </p:txBody>
      </p:sp>
      <p:pic>
        <p:nvPicPr>
          <p:cNvPr id="5122" name="Picture 2" descr="http://wwwdelivery.superstock.com/WI/223/1527/PreviewComp/SuperStock_1527R-1189642.jpg"/>
          <p:cNvPicPr>
            <a:picLocks noChangeAspect="1" noChangeArrowheads="1"/>
          </p:cNvPicPr>
          <p:nvPr/>
        </p:nvPicPr>
        <p:blipFill>
          <a:blip r:embed="rId4" cstate="print"/>
          <a:srcRect/>
          <a:stretch>
            <a:fillRect/>
          </a:stretch>
        </p:blipFill>
        <p:spPr bwMode="auto">
          <a:xfrm>
            <a:off x="179512" y="4533826"/>
            <a:ext cx="3168352" cy="212732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124" name="Picture 4" descr="File:Tour group entering North Portal of Yucca Mountain.jpg"/>
          <p:cNvPicPr>
            <a:picLocks noChangeAspect="1" noChangeArrowheads="1"/>
          </p:cNvPicPr>
          <p:nvPr/>
        </p:nvPicPr>
        <p:blipFill>
          <a:blip r:embed="rId5" cstate="print"/>
          <a:srcRect/>
          <a:stretch>
            <a:fillRect/>
          </a:stretch>
        </p:blipFill>
        <p:spPr bwMode="auto">
          <a:xfrm>
            <a:off x="8004001" y="1876487"/>
            <a:ext cx="1063799" cy="14215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3455876" y="4533826"/>
            <a:ext cx="3414886"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1200" b="1" dirty="0" smtClean="0">
                <a:latin typeface="Calibri" pitchFamily="34" charset="0"/>
                <a:cs typeface="Calibri" pitchFamily="34" charset="0"/>
              </a:rPr>
              <a:t>Uranium mining is very important to nuclear power plants. Since uranium ore releases radon gas, there is a very high chance of water and air contamination. In 1990 it was finally decided by Congress to issue the </a:t>
            </a:r>
            <a:r>
              <a:rPr lang="en-US" sz="1200" b="1" u="sng" dirty="0" smtClean="0">
                <a:latin typeface="Calibri" pitchFamily="34" charset="0"/>
                <a:cs typeface="Calibri" pitchFamily="34" charset="0"/>
              </a:rPr>
              <a:t>Radiation Compensation Exposure Act</a:t>
            </a:r>
            <a:r>
              <a:rPr lang="en-US" sz="1200" b="1" dirty="0" smtClean="0">
                <a:latin typeface="Calibri" pitchFamily="34" charset="0"/>
                <a:cs typeface="Calibri" pitchFamily="34" charset="0"/>
              </a:rPr>
              <a:t>, for so many workers blamed their current health problems because of the radioactivity.</a:t>
            </a:r>
            <a:endParaRPr lang="en-US" sz="1200" b="1" dirty="0">
              <a:latin typeface="Calibri" pitchFamily="34" charset="0"/>
              <a:cs typeface="Calibri" pitchFamily="34" charset="0"/>
            </a:endParaRPr>
          </a:p>
        </p:txBody>
      </p:sp>
      <p:pic>
        <p:nvPicPr>
          <p:cNvPr id="5126" name="Picture 6" descr="C:\Users\einstein\AppData\Local\Microsoft\Windows\Temporary Internet Files\Content.IE5\J1HLL1FT\MC900336198[1].wmf"/>
          <p:cNvPicPr>
            <a:picLocks noChangeAspect="1" noChangeArrowheads="1"/>
          </p:cNvPicPr>
          <p:nvPr/>
        </p:nvPicPr>
        <p:blipFill>
          <a:blip r:embed="rId6" cstate="print"/>
          <a:srcRect/>
          <a:stretch>
            <a:fillRect/>
          </a:stretch>
        </p:blipFill>
        <p:spPr bwMode="auto">
          <a:xfrm>
            <a:off x="2242330" y="5724710"/>
            <a:ext cx="1213546" cy="1133290"/>
          </a:xfrm>
          <a:prstGeom prst="rect">
            <a:avLst/>
          </a:prstGeom>
          <a:noFill/>
        </p:spPr>
      </p:pic>
    </p:spTree>
  </p:cSld>
  <p:clrMapOvr>
    <a:masterClrMapping/>
  </p:clrMapOvr>
  <p:transition spd="slow">
    <p:cover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9"/>
          <p:cNvSpPr>
            <a:spLocks noChangeArrowheads="1"/>
          </p:cNvSpPr>
          <p:nvPr/>
        </p:nvSpPr>
        <p:spPr bwMode="auto">
          <a:xfrm>
            <a:off x="6005513" y="6194425"/>
            <a:ext cx="3062287" cy="466725"/>
          </a:xfrm>
          <a:prstGeom prst="rect">
            <a:avLst/>
          </a:prstGeom>
          <a:solidFill>
            <a:schemeClr val="accent1">
              <a:alpha val="41176"/>
            </a:schemeClr>
          </a:solidFill>
          <a:ln w="9525">
            <a:noFill/>
            <a:miter lim="800000"/>
            <a:headEnd/>
            <a:tailEnd/>
          </a:ln>
        </p:spPr>
        <p:txBody>
          <a:bodyPr wrap="none" anchor="ctr"/>
          <a:lstStyle/>
          <a:p>
            <a:endParaRPr lang="en-US"/>
          </a:p>
        </p:txBody>
      </p:sp>
      <p:sp>
        <p:nvSpPr>
          <p:cNvPr id="12291" name="Rectangle 3"/>
          <p:cNvSpPr>
            <a:spLocks noGrp="1" noChangeArrowheads="1"/>
          </p:cNvSpPr>
          <p:nvPr>
            <p:ph type="body" idx="1"/>
          </p:nvPr>
        </p:nvSpPr>
        <p:spPr>
          <a:xfrm>
            <a:off x="143508" y="1224538"/>
            <a:ext cx="7427168" cy="2989312"/>
          </a:xfrm>
        </p:spPr>
        <p:txBody>
          <a:bodyPr/>
          <a:lstStyle/>
          <a:p>
            <a:pPr marL="1066800" lvl="1" indent="-533400" algn="just" eaLnBrk="1" hangingPunct="1">
              <a:buNone/>
            </a:pPr>
            <a:endParaRPr lang="en-US" sz="1400" dirty="0" smtClean="0">
              <a:solidFill>
                <a:schemeClr val="bg2"/>
              </a:solidFill>
            </a:endParaRPr>
          </a:p>
          <a:p>
            <a:pPr marL="1066800" lvl="1" indent="-533400" algn="just" eaLnBrk="1" hangingPunct="1">
              <a:buNone/>
            </a:pPr>
            <a:endParaRPr lang="en-US" sz="1400" dirty="0" smtClean="0">
              <a:solidFill>
                <a:schemeClr val="bg2"/>
              </a:solidFill>
            </a:endParaRPr>
          </a:p>
          <a:p>
            <a:pPr marL="1066800" lvl="1" indent="-533400" eaLnBrk="1" hangingPunct="1">
              <a:buNone/>
            </a:pPr>
            <a:r>
              <a:rPr lang="en-US" sz="1400" dirty="0" smtClean="0">
                <a:solidFill>
                  <a:schemeClr val="bg2"/>
                </a:solidFill>
              </a:rPr>
              <a:t>                  All nuclear reactions produce  more energy than hydropower and wind energy. When using nuclear energy green house gases are not released. These greenhouse gases include: carbon dioxide ,methane, ozone, and chlorofluorocarbons. The fission reaction  with a little amount of uranium generates tons of energy. The Earth holds high reserves of uranium and it can last for more than 100 years! One nuclear power  plant releases a lot of energy. Nuclear  fuel is cheaper to transport around from place to place too.</a:t>
            </a:r>
          </a:p>
        </p:txBody>
      </p:sp>
      <p:sp>
        <p:nvSpPr>
          <p:cNvPr id="12292" name="Text Box 37"/>
          <p:cNvSpPr txBox="1">
            <a:spLocks noChangeArrowheads="1"/>
          </p:cNvSpPr>
          <p:nvPr/>
        </p:nvSpPr>
        <p:spPr bwMode="auto">
          <a:xfrm>
            <a:off x="8610600" y="6259513"/>
            <a:ext cx="412292" cy="338554"/>
          </a:xfrm>
          <a:prstGeom prst="rect">
            <a:avLst/>
          </a:prstGeom>
          <a:noFill/>
          <a:ln w="9525">
            <a:noFill/>
            <a:miter lim="800000"/>
            <a:headEnd/>
            <a:tailEnd/>
          </a:ln>
        </p:spPr>
        <p:txBody>
          <a:bodyPr wrap="none">
            <a:spAutoFit/>
          </a:bodyPr>
          <a:lstStyle/>
          <a:p>
            <a:r>
              <a:rPr lang="en-US" sz="1600" b="1" dirty="0" smtClean="0">
                <a:solidFill>
                  <a:schemeClr val="bg1"/>
                </a:solidFill>
              </a:rPr>
              <a:t>04</a:t>
            </a:r>
            <a:endParaRPr lang="en-US" dirty="0"/>
          </a:p>
        </p:txBody>
      </p:sp>
      <p:sp>
        <p:nvSpPr>
          <p:cNvPr id="12293" name="Rectangle 41"/>
          <p:cNvSpPr>
            <a:spLocks noChangeArrowheads="1"/>
          </p:cNvSpPr>
          <p:nvPr/>
        </p:nvSpPr>
        <p:spPr bwMode="auto">
          <a:xfrm>
            <a:off x="0" y="454025"/>
            <a:ext cx="5522913" cy="841375"/>
          </a:xfrm>
          <a:prstGeom prst="rect">
            <a:avLst/>
          </a:prstGeom>
          <a:solidFill>
            <a:srgbClr val="00B050">
              <a:alpha val="41176"/>
            </a:srgbClr>
          </a:solidFill>
          <a:ln w="9525">
            <a:noFill/>
            <a:miter lim="800000"/>
            <a:headEnd/>
            <a:tailEnd/>
          </a:ln>
        </p:spPr>
        <p:txBody>
          <a:bodyPr wrap="none" anchor="ctr"/>
          <a:lstStyle/>
          <a:p>
            <a:endParaRPr lang="en-US"/>
          </a:p>
        </p:txBody>
      </p:sp>
      <p:sp>
        <p:nvSpPr>
          <p:cNvPr id="12294" name="Rectangle 42"/>
          <p:cNvSpPr>
            <a:spLocks noChangeArrowheads="1"/>
          </p:cNvSpPr>
          <p:nvPr/>
        </p:nvSpPr>
        <p:spPr bwMode="auto">
          <a:xfrm>
            <a:off x="304800" y="639763"/>
            <a:ext cx="4953000" cy="584775"/>
          </a:xfrm>
          <a:prstGeom prst="rect">
            <a:avLst/>
          </a:prstGeom>
          <a:noFill/>
          <a:ln w="9525">
            <a:noFill/>
            <a:miter lim="800000"/>
            <a:headEnd/>
            <a:tailEnd/>
          </a:ln>
        </p:spPr>
        <p:txBody>
          <a:bodyPr>
            <a:spAutoFit/>
          </a:bodyPr>
          <a:lstStyle/>
          <a:p>
            <a:r>
              <a:rPr lang="en-US" sz="3200" b="1" dirty="0" smtClean="0">
                <a:solidFill>
                  <a:schemeClr val="tx2"/>
                </a:solidFill>
              </a:rPr>
              <a:t>ADVANTAGES</a:t>
            </a:r>
            <a:endParaRPr lang="en-US" sz="7200" b="1" dirty="0">
              <a:solidFill>
                <a:schemeClr val="tx2"/>
              </a:solidFill>
            </a:endParaRPr>
          </a:p>
        </p:txBody>
      </p:sp>
      <p:pic>
        <p:nvPicPr>
          <p:cNvPr id="31748" name="Picture 4" descr="http://www.freeinfosociety.com/images/science/nuclearenergy1.jpg"/>
          <p:cNvPicPr>
            <a:picLocks noChangeAspect="1" noChangeArrowheads="1"/>
          </p:cNvPicPr>
          <p:nvPr/>
        </p:nvPicPr>
        <p:blipFill>
          <a:blip r:embed="rId3" cstate="print"/>
          <a:srcRect/>
          <a:stretch>
            <a:fillRect/>
          </a:stretch>
        </p:blipFill>
        <p:spPr bwMode="auto">
          <a:xfrm>
            <a:off x="1403648" y="3729869"/>
            <a:ext cx="5177731" cy="2529644"/>
          </a:xfrm>
          <a:prstGeom prst="rect">
            <a:avLst/>
          </a:prstGeom>
          <a:ln w="228600" cap="sq" cmpd="thickThin">
            <a:solidFill>
              <a:srgbClr val="000000"/>
            </a:solidFill>
            <a:prstDash val="solid"/>
            <a:miter lim="800000"/>
          </a:ln>
          <a:effectLst>
            <a:innerShdw blurRad="76200">
              <a:srgbClr val="000000"/>
            </a:innerShdw>
          </a:effectLst>
        </p:spPr>
      </p:pic>
      <p:pic>
        <p:nvPicPr>
          <p:cNvPr id="31746" name="Picture 2" descr="http://www.climatechangeconnection.org/Solutions/images/NuclearPlant.jpg"/>
          <p:cNvPicPr>
            <a:picLocks noChangeAspect="1" noChangeArrowheads="1"/>
          </p:cNvPicPr>
          <p:nvPr/>
        </p:nvPicPr>
        <p:blipFill>
          <a:blip r:embed="rId4" cstate="print"/>
          <a:srcRect/>
          <a:stretch>
            <a:fillRect/>
          </a:stretch>
        </p:blipFill>
        <p:spPr bwMode="auto">
          <a:xfrm>
            <a:off x="4984341" y="152636"/>
            <a:ext cx="996379" cy="14928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cover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3"/>
          <p:cNvSpPr>
            <a:spLocks noChangeArrowheads="1"/>
          </p:cNvSpPr>
          <p:nvPr/>
        </p:nvSpPr>
        <p:spPr bwMode="auto">
          <a:xfrm>
            <a:off x="6005513" y="6194425"/>
            <a:ext cx="3062287" cy="466725"/>
          </a:xfrm>
          <a:prstGeom prst="rect">
            <a:avLst/>
          </a:prstGeom>
          <a:solidFill>
            <a:schemeClr val="accent1">
              <a:alpha val="41176"/>
            </a:schemeClr>
          </a:solidFill>
          <a:ln w="9525">
            <a:noFill/>
            <a:miter lim="800000"/>
            <a:headEnd/>
            <a:tailEnd/>
          </a:ln>
        </p:spPr>
        <p:txBody>
          <a:bodyPr wrap="none" anchor="ctr"/>
          <a:lstStyle/>
          <a:p>
            <a:endParaRPr lang="en-US" dirty="0"/>
          </a:p>
        </p:txBody>
      </p:sp>
      <p:sp>
        <p:nvSpPr>
          <p:cNvPr id="6161" name="Text Box 50"/>
          <p:cNvSpPr txBox="1">
            <a:spLocks noChangeArrowheads="1"/>
          </p:cNvSpPr>
          <p:nvPr/>
        </p:nvSpPr>
        <p:spPr bwMode="auto">
          <a:xfrm>
            <a:off x="8610600" y="6259513"/>
            <a:ext cx="412292" cy="338554"/>
          </a:xfrm>
          <a:prstGeom prst="rect">
            <a:avLst/>
          </a:prstGeom>
          <a:noFill/>
          <a:ln w="9525">
            <a:noFill/>
            <a:miter lim="800000"/>
            <a:headEnd/>
            <a:tailEnd/>
          </a:ln>
        </p:spPr>
        <p:txBody>
          <a:bodyPr wrap="none">
            <a:spAutoFit/>
          </a:bodyPr>
          <a:lstStyle/>
          <a:p>
            <a:r>
              <a:rPr lang="en-US" sz="1600" b="1" dirty="0" smtClean="0">
                <a:solidFill>
                  <a:schemeClr val="bg1"/>
                </a:solidFill>
              </a:rPr>
              <a:t>05</a:t>
            </a:r>
            <a:endParaRPr lang="en-US" dirty="0"/>
          </a:p>
        </p:txBody>
      </p:sp>
      <p:sp>
        <p:nvSpPr>
          <p:cNvPr id="6162" name="Rectangle 55"/>
          <p:cNvSpPr>
            <a:spLocks noChangeArrowheads="1"/>
          </p:cNvSpPr>
          <p:nvPr/>
        </p:nvSpPr>
        <p:spPr bwMode="auto">
          <a:xfrm>
            <a:off x="0" y="454025"/>
            <a:ext cx="5522913" cy="841375"/>
          </a:xfrm>
          <a:prstGeom prst="rect">
            <a:avLst/>
          </a:prstGeom>
          <a:solidFill>
            <a:srgbClr val="FF0000">
              <a:alpha val="41176"/>
            </a:srgbClr>
          </a:solidFill>
          <a:ln w="9525">
            <a:noFill/>
            <a:miter lim="800000"/>
            <a:headEnd/>
            <a:tailEnd/>
          </a:ln>
        </p:spPr>
        <p:txBody>
          <a:bodyPr wrap="none" anchor="ctr"/>
          <a:lstStyle/>
          <a:p>
            <a:endParaRPr lang="en-US" dirty="0"/>
          </a:p>
        </p:txBody>
      </p:sp>
      <p:sp>
        <p:nvSpPr>
          <p:cNvPr id="6163" name="Rectangle 56"/>
          <p:cNvSpPr>
            <a:spLocks noChangeArrowheads="1"/>
          </p:cNvSpPr>
          <p:nvPr/>
        </p:nvSpPr>
        <p:spPr bwMode="auto">
          <a:xfrm>
            <a:off x="304800" y="639763"/>
            <a:ext cx="4953000" cy="584775"/>
          </a:xfrm>
          <a:prstGeom prst="rect">
            <a:avLst/>
          </a:prstGeom>
          <a:noFill/>
          <a:ln w="9525">
            <a:noFill/>
            <a:miter lim="800000"/>
            <a:headEnd/>
            <a:tailEnd/>
          </a:ln>
        </p:spPr>
        <p:txBody>
          <a:bodyPr>
            <a:spAutoFit/>
          </a:bodyPr>
          <a:lstStyle/>
          <a:p>
            <a:r>
              <a:rPr lang="en-US" sz="3200" b="1" dirty="0" smtClean="0">
                <a:solidFill>
                  <a:schemeClr val="tx2"/>
                </a:solidFill>
              </a:rPr>
              <a:t>MY OPINON</a:t>
            </a:r>
            <a:endParaRPr lang="en-US" sz="7200" b="1" dirty="0">
              <a:solidFill>
                <a:schemeClr val="tx2"/>
              </a:solidFill>
            </a:endParaRPr>
          </a:p>
        </p:txBody>
      </p:sp>
      <p:sp>
        <p:nvSpPr>
          <p:cNvPr id="13" name="Content Placeholder 10"/>
          <p:cNvSpPr>
            <a:spLocks noGrp="1"/>
          </p:cNvSpPr>
          <p:nvPr>
            <p:ph sz="half" idx="2"/>
          </p:nvPr>
        </p:nvSpPr>
        <p:spPr>
          <a:xfrm>
            <a:off x="304800" y="1600200"/>
            <a:ext cx="7615572" cy="3700463"/>
          </a:xfrm>
        </p:spPr>
        <p:txBody>
          <a:bodyPr/>
          <a:lstStyle/>
          <a:p>
            <a:pPr algn="just">
              <a:buNone/>
            </a:pPr>
            <a:r>
              <a:rPr lang="en-US" sz="1400" dirty="0" smtClean="0"/>
              <a:t>		</a:t>
            </a:r>
            <a:r>
              <a:rPr lang="en-US" sz="1400" dirty="0" smtClean="0">
                <a:latin typeface="Calibri" pitchFamily="34" charset="0"/>
                <a:cs typeface="Calibri" pitchFamily="34" charset="0"/>
              </a:rPr>
              <a:t>Overall, I believe that Nuclear energy does provide some benefits, but when you consider all of the dangers it’s not safe for humans in the long run. This is because if  the U.S. continues to build nuclear power plants, then their will be too much nuclear waste to store. Plus, as of today there is no way to really safely store the waste and mine  ore for nuclear energy. The whole process of building a nuclear plant  costs the U.S. billions of dollars. Rivers and streams have a very high chance of being contaminated, over the course of several years their have been several claims about radioactive wastes in water. The process of transporting, refinement, and storage is very dangerous for everyone who lives the area of a nuclear plant. Communities do have an increased risk of cancer too. Nuclear disasters can happen anytime and anywhere. So, I think we should cut back from using nuclear energy and start using the other renewable energy resources out there, which are ten times safer. With improved technology and using alternative sources for energy today there is a higher chance that we will no longer need to construct nuclear power plants. America and other parts of the world should definitely use “green” energy technology! </a:t>
            </a:r>
            <a:endParaRPr lang="en-US" sz="1400" dirty="0">
              <a:latin typeface="Calibri" pitchFamily="34" charset="0"/>
              <a:cs typeface="Calibri" pitchFamily="34" charset="0"/>
            </a:endParaRPr>
          </a:p>
        </p:txBody>
      </p:sp>
      <p:pic>
        <p:nvPicPr>
          <p:cNvPr id="27650" name="Picture 2" descr="http://laughingsquid.com/wp-content/uploads/snpp.gif"/>
          <p:cNvPicPr>
            <a:picLocks noChangeAspect="1" noChangeArrowheads="1"/>
          </p:cNvPicPr>
          <p:nvPr/>
        </p:nvPicPr>
        <p:blipFill>
          <a:blip r:embed="rId3" cstate="print"/>
          <a:srcRect/>
          <a:stretch>
            <a:fillRect/>
          </a:stretch>
        </p:blipFill>
        <p:spPr bwMode="auto">
          <a:xfrm>
            <a:off x="2805994" y="4831178"/>
            <a:ext cx="2716919" cy="2026822"/>
          </a:xfrm>
          <a:prstGeom prst="ellipse">
            <a:avLst/>
          </a:prstGeom>
          <a:ln>
            <a:noFill/>
          </a:ln>
          <a:effectLst>
            <a:softEdge rad="112500"/>
          </a:effectLst>
        </p:spPr>
      </p:pic>
      <p:pic>
        <p:nvPicPr>
          <p:cNvPr id="27653" name="Picture 5" descr="C:\Users\einstein\AppData\Local\Microsoft\Windows\Temporary Internet Files\Content.IE5\2ZWPC8LJ\MM900315758[1].gif"/>
          <p:cNvPicPr>
            <a:picLocks noChangeAspect="1" noChangeArrowheads="1" noCrop="1"/>
          </p:cNvPicPr>
          <p:nvPr/>
        </p:nvPicPr>
        <p:blipFill>
          <a:blip r:embed="rId4" cstate="print"/>
          <a:srcRect/>
          <a:stretch>
            <a:fillRect/>
          </a:stretch>
        </p:blipFill>
        <p:spPr bwMode="auto">
          <a:xfrm>
            <a:off x="4710112" y="247650"/>
            <a:ext cx="1095375" cy="1352550"/>
          </a:xfrm>
          <a:prstGeom prst="rect">
            <a:avLst/>
          </a:prstGeom>
          <a:noFill/>
        </p:spPr>
      </p:pic>
      <p:pic>
        <p:nvPicPr>
          <p:cNvPr id="12" name="Picture 7" descr="http://www.momgoesgreen.com/wp-content/go-green.jpg"/>
          <p:cNvPicPr>
            <a:picLocks noChangeAspect="1" noChangeArrowheads="1"/>
          </p:cNvPicPr>
          <p:nvPr/>
        </p:nvPicPr>
        <p:blipFill>
          <a:blip r:embed="rId5" cstate="print"/>
          <a:srcRect/>
          <a:stretch>
            <a:fillRect/>
          </a:stretch>
        </p:blipFill>
        <p:spPr bwMode="auto">
          <a:xfrm rot="1231344">
            <a:off x="465453" y="5128167"/>
            <a:ext cx="1923260" cy="12646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omb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9"/>
          <p:cNvSpPr>
            <a:spLocks noChangeArrowheads="1"/>
          </p:cNvSpPr>
          <p:nvPr/>
        </p:nvSpPr>
        <p:spPr bwMode="auto">
          <a:xfrm>
            <a:off x="6005513" y="6194425"/>
            <a:ext cx="3062287" cy="466725"/>
          </a:xfrm>
          <a:prstGeom prst="rect">
            <a:avLst/>
          </a:prstGeom>
          <a:solidFill>
            <a:schemeClr val="accent1">
              <a:alpha val="41176"/>
            </a:schemeClr>
          </a:solidFill>
          <a:ln w="9525">
            <a:noFill/>
            <a:miter lim="800000"/>
            <a:headEnd/>
            <a:tailEnd/>
          </a:ln>
        </p:spPr>
        <p:txBody>
          <a:bodyPr wrap="none" anchor="ctr"/>
          <a:lstStyle/>
          <a:p>
            <a:endParaRPr lang="en-US" dirty="0"/>
          </a:p>
        </p:txBody>
      </p:sp>
      <p:sp>
        <p:nvSpPr>
          <p:cNvPr id="14339" name="Rectangle 3"/>
          <p:cNvSpPr>
            <a:spLocks noGrp="1" noChangeArrowheads="1"/>
          </p:cNvSpPr>
          <p:nvPr>
            <p:ph type="body" idx="1"/>
          </p:nvPr>
        </p:nvSpPr>
        <p:spPr>
          <a:xfrm>
            <a:off x="457200" y="1447800"/>
            <a:ext cx="8229600" cy="3700463"/>
          </a:xfrm>
        </p:spPr>
        <p:txBody>
          <a:bodyPr/>
          <a:lstStyle/>
          <a:p>
            <a:pPr marL="609600" indent="-609600" eaLnBrk="1" hangingPunct="1"/>
            <a:r>
              <a:rPr lang="en-GB" sz="2800" dirty="0" smtClean="0">
                <a:solidFill>
                  <a:schemeClr val="bg2"/>
                </a:solidFill>
                <a:latin typeface="Calibri" pitchFamily="34" charset="0"/>
                <a:cs typeface="Calibri" pitchFamily="34" charset="0"/>
              </a:rPr>
              <a:t>To promote: </a:t>
            </a:r>
            <a:r>
              <a:rPr lang="en-GB" sz="2800" dirty="0" smtClean="0">
                <a:solidFill>
                  <a:srgbClr val="00B050"/>
                </a:solidFill>
                <a:latin typeface="Calibri" pitchFamily="34" charset="0"/>
                <a:cs typeface="Calibri" pitchFamily="34" charset="0"/>
              </a:rPr>
              <a:t>Green Technology</a:t>
            </a:r>
          </a:p>
          <a:p>
            <a:pPr marL="609600" indent="-609600" eaLnBrk="1" hangingPunct="1"/>
            <a:r>
              <a:rPr lang="en-GB" sz="2800" dirty="0" smtClean="0">
                <a:solidFill>
                  <a:srgbClr val="0070C0"/>
                </a:solidFill>
                <a:latin typeface="Calibri" pitchFamily="34" charset="0"/>
                <a:cs typeface="Calibri" pitchFamily="34" charset="0"/>
              </a:rPr>
              <a:t>Cut back on coal, petroleum, and nuclear power by replacing it with solar or wind energy. </a:t>
            </a:r>
          </a:p>
          <a:p>
            <a:pPr marL="609600" indent="-609600" eaLnBrk="1" hangingPunct="1"/>
            <a:r>
              <a:rPr lang="en-GB" sz="2800" dirty="0" smtClean="0">
                <a:solidFill>
                  <a:srgbClr val="FF0000"/>
                </a:solidFill>
                <a:latin typeface="Calibri" pitchFamily="34" charset="0"/>
                <a:cs typeface="Calibri" pitchFamily="34" charset="0"/>
              </a:rPr>
              <a:t>Find a way to eliminate nuclear wastes safely.</a:t>
            </a:r>
            <a:endParaRPr lang="en-GB" sz="2800" dirty="0" smtClean="0">
              <a:solidFill>
                <a:srgbClr val="800040"/>
              </a:solidFill>
              <a:latin typeface="Calibri" pitchFamily="34" charset="0"/>
              <a:cs typeface="Calibri" pitchFamily="34" charset="0"/>
            </a:endParaRPr>
          </a:p>
          <a:p>
            <a:pPr marL="609600" indent="-609600" eaLnBrk="1" hangingPunct="1"/>
            <a:r>
              <a:rPr lang="en-GB" sz="2800" dirty="0" smtClean="0">
                <a:solidFill>
                  <a:srgbClr val="800040"/>
                </a:solidFill>
                <a:latin typeface="Calibri" pitchFamily="34" charset="0"/>
                <a:cs typeface="Calibri" pitchFamily="34" charset="0"/>
              </a:rPr>
              <a:t>Have the government set up a plan that makes sure that resources are not going to nuclear energy technology and use money to set up research development centers for greener energy.</a:t>
            </a:r>
          </a:p>
          <a:p>
            <a:pPr marL="609600" indent="-609600" algn="ctr" eaLnBrk="1" hangingPunct="1">
              <a:buNone/>
            </a:pPr>
            <a:endParaRPr lang="en-GB" sz="2000" b="1" dirty="0" smtClean="0">
              <a:solidFill>
                <a:srgbClr val="00B050"/>
              </a:solidFill>
              <a:latin typeface="Calibri" pitchFamily="34" charset="0"/>
              <a:cs typeface="Calibri" pitchFamily="34" charset="0"/>
            </a:endParaRPr>
          </a:p>
          <a:p>
            <a:pPr marL="609600" indent="-609600" eaLnBrk="1" hangingPunct="1"/>
            <a:endParaRPr lang="en-GB" dirty="0" smtClean="0"/>
          </a:p>
          <a:p>
            <a:pPr marL="609600" indent="-609600" eaLnBrk="1" hangingPunct="1">
              <a:buNone/>
            </a:pPr>
            <a:endParaRPr lang="en-GB" b="1" dirty="0" smtClean="0">
              <a:solidFill>
                <a:srgbClr val="00B050"/>
              </a:solidFill>
            </a:endParaRPr>
          </a:p>
          <a:p>
            <a:pPr marL="1066800" lvl="1" indent="-533400" eaLnBrk="1" hangingPunct="1"/>
            <a:endParaRPr lang="en-GB" dirty="0" smtClean="0">
              <a:solidFill>
                <a:schemeClr val="bg2"/>
              </a:solidFill>
            </a:endParaRPr>
          </a:p>
          <a:p>
            <a:pPr marL="1066800" lvl="1" indent="-533400" eaLnBrk="1" hangingPunct="1"/>
            <a:endParaRPr lang="en-US" dirty="0" smtClean="0">
              <a:solidFill>
                <a:schemeClr val="bg2"/>
              </a:solidFill>
            </a:endParaRPr>
          </a:p>
        </p:txBody>
      </p:sp>
      <p:sp>
        <p:nvSpPr>
          <p:cNvPr id="14340" name="Text Box 37"/>
          <p:cNvSpPr txBox="1">
            <a:spLocks noChangeArrowheads="1"/>
          </p:cNvSpPr>
          <p:nvPr/>
        </p:nvSpPr>
        <p:spPr bwMode="auto">
          <a:xfrm>
            <a:off x="8610600" y="6259513"/>
            <a:ext cx="409575" cy="336550"/>
          </a:xfrm>
          <a:prstGeom prst="rect">
            <a:avLst/>
          </a:prstGeom>
          <a:noFill/>
          <a:ln w="9525">
            <a:noFill/>
            <a:miter lim="800000"/>
            <a:headEnd/>
            <a:tailEnd/>
          </a:ln>
        </p:spPr>
        <p:txBody>
          <a:bodyPr wrap="none">
            <a:spAutoFit/>
          </a:bodyPr>
          <a:lstStyle/>
          <a:p>
            <a:r>
              <a:rPr lang="en-US" sz="1600" b="1" dirty="0" smtClean="0">
                <a:solidFill>
                  <a:schemeClr val="bg1"/>
                </a:solidFill>
              </a:rPr>
              <a:t>06</a:t>
            </a:r>
            <a:endParaRPr lang="en-US" dirty="0"/>
          </a:p>
        </p:txBody>
      </p:sp>
      <p:sp>
        <p:nvSpPr>
          <p:cNvPr id="14341" name="Rectangle 41"/>
          <p:cNvSpPr>
            <a:spLocks noChangeArrowheads="1"/>
          </p:cNvSpPr>
          <p:nvPr/>
        </p:nvSpPr>
        <p:spPr bwMode="auto">
          <a:xfrm>
            <a:off x="0" y="454025"/>
            <a:ext cx="8100392" cy="841375"/>
          </a:xfrm>
          <a:prstGeom prst="rect">
            <a:avLst/>
          </a:prstGeom>
          <a:solidFill>
            <a:srgbClr val="7030A0">
              <a:alpha val="41176"/>
            </a:srgbClr>
          </a:solidFill>
          <a:ln w="9525">
            <a:noFill/>
            <a:miter lim="800000"/>
            <a:headEnd/>
            <a:tailEnd/>
          </a:ln>
        </p:spPr>
        <p:txBody>
          <a:bodyPr wrap="none" anchor="ctr"/>
          <a:lstStyle/>
          <a:p>
            <a:endParaRPr lang="en-US" dirty="0"/>
          </a:p>
        </p:txBody>
      </p:sp>
      <p:sp>
        <p:nvSpPr>
          <p:cNvPr id="14342" name="Rectangle 42"/>
          <p:cNvSpPr>
            <a:spLocks noChangeArrowheads="1"/>
          </p:cNvSpPr>
          <p:nvPr/>
        </p:nvSpPr>
        <p:spPr bwMode="auto">
          <a:xfrm>
            <a:off x="0" y="584684"/>
            <a:ext cx="8100392" cy="584775"/>
          </a:xfrm>
          <a:prstGeom prst="rect">
            <a:avLst/>
          </a:prstGeom>
          <a:noFill/>
          <a:ln w="9525">
            <a:noFill/>
            <a:miter lim="800000"/>
            <a:headEnd/>
            <a:tailEnd/>
          </a:ln>
        </p:spPr>
        <p:txBody>
          <a:bodyPr wrap="square">
            <a:spAutoFit/>
          </a:bodyPr>
          <a:lstStyle/>
          <a:p>
            <a:r>
              <a:rPr lang="en-US" sz="3200" b="1" dirty="0" smtClean="0">
                <a:solidFill>
                  <a:schemeClr val="tx2"/>
                </a:solidFill>
              </a:rPr>
              <a:t>OUTLINE OF GOALS FOR THE FUTURE</a:t>
            </a:r>
            <a:endParaRPr lang="en-US" sz="7200" b="1" dirty="0">
              <a:solidFill>
                <a:schemeClr val="tx2"/>
              </a:solidFill>
            </a:endParaRPr>
          </a:p>
        </p:txBody>
      </p:sp>
      <p:sp>
        <p:nvSpPr>
          <p:cNvPr id="7" name="TextBox 6"/>
          <p:cNvSpPr txBox="1"/>
          <p:nvPr/>
        </p:nvSpPr>
        <p:spPr>
          <a:xfrm>
            <a:off x="836526" y="5265204"/>
            <a:ext cx="7200800" cy="1200329"/>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marL="609600" indent="-609600" algn="ctr" eaLnBrk="1" hangingPunct="1">
              <a:buNone/>
            </a:pPr>
            <a:r>
              <a:rPr lang="en-GB" b="1" dirty="0" smtClean="0">
                <a:solidFill>
                  <a:schemeClr val="bg1"/>
                </a:solidFill>
                <a:latin typeface="Calibri" pitchFamily="34" charset="0"/>
                <a:cs typeface="Calibri" pitchFamily="34" charset="0"/>
              </a:rPr>
              <a:t>All of this can be accomplished in the future if everyone works together for a cleaner world and future presidents continue to stress new forms of renewable energy. </a:t>
            </a:r>
          </a:p>
          <a:p>
            <a:pPr marL="609600" indent="-609600" algn="ctr" eaLnBrk="1" hangingPunct="1">
              <a:buNone/>
            </a:pPr>
            <a:r>
              <a:rPr lang="en-GB" b="1" dirty="0" smtClean="0">
                <a:solidFill>
                  <a:srgbClr val="00B050"/>
                </a:solidFill>
                <a:latin typeface="Calibri" pitchFamily="34" charset="0"/>
                <a:cs typeface="Calibri" pitchFamily="34" charset="0"/>
              </a:rPr>
              <a:t> </a:t>
            </a:r>
            <a:endParaRPr lang="en-US" dirty="0"/>
          </a:p>
        </p:txBody>
      </p:sp>
      <p:pic>
        <p:nvPicPr>
          <p:cNvPr id="21506" name="Picture 2" descr="http://kencher.com/altenergy/wp-content/uploads/2009/06/wind_turbine_aalborg.jpg"/>
          <p:cNvPicPr>
            <a:picLocks noChangeAspect="1" noChangeArrowheads="1"/>
          </p:cNvPicPr>
          <p:nvPr/>
        </p:nvPicPr>
        <p:blipFill>
          <a:blip r:embed="rId3" cstate="print"/>
          <a:srcRect/>
          <a:stretch>
            <a:fillRect/>
          </a:stretch>
        </p:blipFill>
        <p:spPr bwMode="auto">
          <a:xfrm>
            <a:off x="7962097" y="152636"/>
            <a:ext cx="1058078" cy="1464766"/>
          </a:xfrm>
          <a:prstGeom prst="rect">
            <a:avLst/>
          </a:prstGeom>
          <a:ln>
            <a:noFill/>
          </a:ln>
          <a:effectLst>
            <a:outerShdw blurRad="190500" algn="tl" rotWithShape="0">
              <a:srgbClr val="000000">
                <a:alpha val="70000"/>
              </a:srgbClr>
            </a:outerShdw>
          </a:effectLst>
        </p:spPr>
      </p:pic>
    </p:spTree>
  </p:cSld>
  <p:clrMapOvr>
    <a:masterClrMapping/>
  </p:clrMapOvr>
  <p:transition spd="slow">
    <p:cover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3"/>
          <p:cNvSpPr>
            <a:spLocks noChangeArrowheads="1"/>
          </p:cNvSpPr>
          <p:nvPr/>
        </p:nvSpPr>
        <p:spPr bwMode="auto">
          <a:xfrm>
            <a:off x="6005513" y="6194425"/>
            <a:ext cx="3062287" cy="466725"/>
          </a:xfrm>
          <a:prstGeom prst="rect">
            <a:avLst/>
          </a:prstGeom>
          <a:solidFill>
            <a:schemeClr val="accent1">
              <a:alpha val="41176"/>
            </a:schemeClr>
          </a:solidFill>
          <a:ln w="9525">
            <a:noFill/>
            <a:miter lim="800000"/>
            <a:headEnd/>
            <a:tailEnd/>
          </a:ln>
        </p:spPr>
        <p:txBody>
          <a:bodyPr wrap="none" anchor="ctr"/>
          <a:lstStyle/>
          <a:p>
            <a:endParaRPr lang="en-US" dirty="0"/>
          </a:p>
        </p:txBody>
      </p:sp>
      <p:sp>
        <p:nvSpPr>
          <p:cNvPr id="6160" name="Rectangle 48"/>
          <p:cNvSpPr>
            <a:spLocks noChangeArrowheads="1"/>
          </p:cNvSpPr>
          <p:nvPr/>
        </p:nvSpPr>
        <p:spPr bwMode="auto">
          <a:xfrm>
            <a:off x="533400" y="6202363"/>
            <a:ext cx="4854575" cy="579437"/>
          </a:xfrm>
          <a:prstGeom prst="rect">
            <a:avLst/>
          </a:prstGeom>
          <a:noFill/>
          <a:ln w="9525">
            <a:noFill/>
            <a:miter lim="800000"/>
            <a:headEnd/>
            <a:tailEnd/>
          </a:ln>
        </p:spPr>
        <p:txBody>
          <a:bodyPr>
            <a:spAutoFit/>
          </a:bodyPr>
          <a:lstStyle/>
          <a:p>
            <a:r>
              <a:rPr lang="en-US" sz="3200" b="1" dirty="0">
                <a:solidFill>
                  <a:srgbClr val="F2FDF7"/>
                </a:solidFill>
              </a:rPr>
              <a:t>DEFAULT STYLES</a:t>
            </a:r>
            <a:endParaRPr lang="en-US" sz="7200" b="1" dirty="0"/>
          </a:p>
        </p:txBody>
      </p:sp>
      <p:sp>
        <p:nvSpPr>
          <p:cNvPr id="6161" name="Text Box 50"/>
          <p:cNvSpPr txBox="1">
            <a:spLocks noChangeArrowheads="1"/>
          </p:cNvSpPr>
          <p:nvPr/>
        </p:nvSpPr>
        <p:spPr bwMode="auto">
          <a:xfrm>
            <a:off x="8610600" y="6259513"/>
            <a:ext cx="412292" cy="338554"/>
          </a:xfrm>
          <a:prstGeom prst="rect">
            <a:avLst/>
          </a:prstGeom>
          <a:noFill/>
          <a:ln w="9525">
            <a:noFill/>
            <a:miter lim="800000"/>
            <a:headEnd/>
            <a:tailEnd/>
          </a:ln>
        </p:spPr>
        <p:txBody>
          <a:bodyPr wrap="none">
            <a:spAutoFit/>
          </a:bodyPr>
          <a:lstStyle/>
          <a:p>
            <a:r>
              <a:rPr lang="en-US" sz="1600" b="1" dirty="0" smtClean="0">
                <a:solidFill>
                  <a:schemeClr val="bg1"/>
                </a:solidFill>
              </a:rPr>
              <a:t>07</a:t>
            </a:r>
            <a:endParaRPr lang="en-US" dirty="0"/>
          </a:p>
        </p:txBody>
      </p:sp>
      <p:sp>
        <p:nvSpPr>
          <p:cNvPr id="6162" name="Rectangle 55"/>
          <p:cNvSpPr>
            <a:spLocks noChangeArrowheads="1"/>
          </p:cNvSpPr>
          <p:nvPr/>
        </p:nvSpPr>
        <p:spPr bwMode="auto">
          <a:xfrm>
            <a:off x="0" y="454025"/>
            <a:ext cx="7380312" cy="841375"/>
          </a:xfrm>
          <a:prstGeom prst="rect">
            <a:avLst/>
          </a:prstGeom>
          <a:solidFill>
            <a:srgbClr val="00B050">
              <a:alpha val="41176"/>
            </a:srgbClr>
          </a:solidFill>
          <a:ln w="9525">
            <a:noFill/>
            <a:miter lim="800000"/>
            <a:headEnd/>
            <a:tailEnd/>
          </a:ln>
        </p:spPr>
        <p:txBody>
          <a:bodyPr wrap="none" anchor="ctr"/>
          <a:lstStyle/>
          <a:p>
            <a:endParaRPr lang="en-US" dirty="0"/>
          </a:p>
        </p:txBody>
      </p:sp>
      <p:sp>
        <p:nvSpPr>
          <p:cNvPr id="6163" name="Rectangle 56"/>
          <p:cNvSpPr>
            <a:spLocks noChangeArrowheads="1"/>
          </p:cNvSpPr>
          <p:nvPr/>
        </p:nvSpPr>
        <p:spPr bwMode="auto">
          <a:xfrm>
            <a:off x="304800" y="639763"/>
            <a:ext cx="6931496" cy="584775"/>
          </a:xfrm>
          <a:prstGeom prst="rect">
            <a:avLst/>
          </a:prstGeom>
          <a:noFill/>
          <a:ln w="9525">
            <a:noFill/>
            <a:miter lim="800000"/>
            <a:headEnd/>
            <a:tailEnd/>
          </a:ln>
        </p:spPr>
        <p:txBody>
          <a:bodyPr wrap="square">
            <a:spAutoFit/>
          </a:bodyPr>
          <a:lstStyle/>
          <a:p>
            <a:r>
              <a:rPr lang="en-US" sz="3200" b="1" dirty="0" smtClean="0">
                <a:solidFill>
                  <a:schemeClr val="tx2"/>
                </a:solidFill>
              </a:rPr>
              <a:t>TYPES OF GREEN ENERGY</a:t>
            </a:r>
            <a:endParaRPr lang="en-US" sz="7200" b="1" dirty="0">
              <a:solidFill>
                <a:schemeClr val="tx2"/>
              </a:solidFill>
            </a:endParaRPr>
          </a:p>
        </p:txBody>
      </p:sp>
      <p:pic>
        <p:nvPicPr>
          <p:cNvPr id="19458" name="Picture 2" descr="http://evergreenpower.files.wordpress.com/2010/06/hydropower1.jpg"/>
          <p:cNvPicPr>
            <a:picLocks noChangeAspect="1" noChangeArrowheads="1"/>
          </p:cNvPicPr>
          <p:nvPr/>
        </p:nvPicPr>
        <p:blipFill>
          <a:blip r:embed="rId3" cstate="print"/>
          <a:srcRect/>
          <a:stretch>
            <a:fillRect/>
          </a:stretch>
        </p:blipFill>
        <p:spPr bwMode="auto">
          <a:xfrm>
            <a:off x="304800" y="1754815"/>
            <a:ext cx="2277877" cy="1708408"/>
          </a:xfrm>
          <a:prstGeom prst="rect">
            <a:avLst/>
          </a:prstGeom>
          <a:ln>
            <a:noFill/>
          </a:ln>
          <a:effectLst>
            <a:outerShdw blurRad="190500" algn="tl" rotWithShape="0">
              <a:srgbClr val="000000">
                <a:alpha val="70000"/>
              </a:srgbClr>
            </a:outerShdw>
          </a:effectLst>
        </p:spPr>
      </p:pic>
      <p:sp>
        <p:nvSpPr>
          <p:cNvPr id="12" name="Rectangle 11"/>
          <p:cNvSpPr/>
          <p:nvPr/>
        </p:nvSpPr>
        <p:spPr>
          <a:xfrm>
            <a:off x="683568" y="1570149"/>
            <a:ext cx="1531188" cy="369332"/>
          </a:xfrm>
          <a:prstGeom prst="rect">
            <a:avLst/>
          </a:prstGeom>
          <a:solidFill>
            <a:srgbClr val="00B0F0"/>
          </a:solidFill>
        </p:spPr>
        <p:txBody>
          <a:bodyPr wrap="none">
            <a:spAutoFit/>
          </a:bodyPr>
          <a:lstStyle/>
          <a:p>
            <a:r>
              <a:rPr lang="en-US" b="1" dirty="0" smtClean="0">
                <a:solidFill>
                  <a:schemeClr val="tx2"/>
                </a:solidFill>
              </a:rPr>
              <a:t>Hydropower</a:t>
            </a:r>
            <a:endParaRPr lang="en-US" dirty="0">
              <a:solidFill>
                <a:schemeClr val="tx2"/>
              </a:solidFill>
            </a:endParaRPr>
          </a:p>
        </p:txBody>
      </p:sp>
      <p:pic>
        <p:nvPicPr>
          <p:cNvPr id="19460" name="Picture 4" descr="http://www.earthtimes.org/newsimage/solar_power_tuscon_airport_1211.jpg"/>
          <p:cNvPicPr>
            <a:picLocks noChangeAspect="1" noChangeArrowheads="1"/>
          </p:cNvPicPr>
          <p:nvPr/>
        </p:nvPicPr>
        <p:blipFill>
          <a:blip r:embed="rId4" cstate="print"/>
          <a:srcRect/>
          <a:stretch>
            <a:fillRect/>
          </a:stretch>
        </p:blipFill>
        <p:spPr bwMode="auto">
          <a:xfrm>
            <a:off x="2843808" y="1754815"/>
            <a:ext cx="2552601" cy="1708408"/>
          </a:xfrm>
          <a:prstGeom prst="rect">
            <a:avLst/>
          </a:prstGeom>
          <a:ln>
            <a:noFill/>
          </a:ln>
          <a:effectLst>
            <a:outerShdw blurRad="190500" algn="tl" rotWithShape="0">
              <a:srgbClr val="000000">
                <a:alpha val="70000"/>
              </a:srgbClr>
            </a:outerShdw>
          </a:effectLst>
        </p:spPr>
      </p:pic>
      <p:sp>
        <p:nvSpPr>
          <p:cNvPr id="14" name="Rectangle 13"/>
          <p:cNvSpPr/>
          <p:nvPr/>
        </p:nvSpPr>
        <p:spPr>
          <a:xfrm>
            <a:off x="3347864" y="1570149"/>
            <a:ext cx="1518364" cy="369332"/>
          </a:xfrm>
          <a:prstGeom prst="rect">
            <a:avLst/>
          </a:prstGeom>
          <a:solidFill>
            <a:srgbClr val="FFFF00"/>
          </a:solidFill>
        </p:spPr>
        <p:txBody>
          <a:bodyPr wrap="none">
            <a:spAutoFit/>
          </a:bodyPr>
          <a:lstStyle/>
          <a:p>
            <a:r>
              <a:rPr lang="en-US" b="1" dirty="0" smtClean="0">
                <a:solidFill>
                  <a:schemeClr val="bg2"/>
                </a:solidFill>
              </a:rPr>
              <a:t>Solar Power</a:t>
            </a:r>
            <a:endParaRPr lang="en-US" dirty="0">
              <a:solidFill>
                <a:schemeClr val="bg2"/>
              </a:solidFill>
            </a:endParaRPr>
          </a:p>
        </p:txBody>
      </p:sp>
      <p:pic>
        <p:nvPicPr>
          <p:cNvPr id="19462" name="Picture 6" descr="http://powersolarsystem.com/images/windturbine.jpg"/>
          <p:cNvPicPr>
            <a:picLocks noChangeAspect="1" noChangeArrowheads="1"/>
          </p:cNvPicPr>
          <p:nvPr/>
        </p:nvPicPr>
        <p:blipFill>
          <a:blip r:embed="rId5" cstate="print"/>
          <a:srcRect/>
          <a:stretch>
            <a:fillRect/>
          </a:stretch>
        </p:blipFill>
        <p:spPr bwMode="auto">
          <a:xfrm>
            <a:off x="5760133" y="1754815"/>
            <a:ext cx="2412268" cy="1809201"/>
          </a:xfrm>
          <a:prstGeom prst="rect">
            <a:avLst/>
          </a:prstGeom>
          <a:noFill/>
        </p:spPr>
      </p:pic>
      <p:sp>
        <p:nvSpPr>
          <p:cNvPr id="17" name="Rectangle 16"/>
          <p:cNvSpPr/>
          <p:nvPr/>
        </p:nvSpPr>
        <p:spPr>
          <a:xfrm>
            <a:off x="6336196" y="1570149"/>
            <a:ext cx="1518364" cy="369332"/>
          </a:xfrm>
          <a:prstGeom prst="rect">
            <a:avLst/>
          </a:prstGeom>
          <a:solidFill>
            <a:schemeClr val="tx1"/>
          </a:solidFill>
        </p:spPr>
        <p:txBody>
          <a:bodyPr wrap="none">
            <a:spAutoFit/>
          </a:bodyPr>
          <a:lstStyle/>
          <a:p>
            <a:r>
              <a:rPr lang="en-US" b="1" dirty="0" smtClean="0">
                <a:solidFill>
                  <a:srgbClr val="00B0F0"/>
                </a:solidFill>
              </a:rPr>
              <a:t>Solar Power</a:t>
            </a:r>
            <a:endParaRPr lang="en-US" dirty="0">
              <a:solidFill>
                <a:srgbClr val="00B0F0"/>
              </a:solidFill>
            </a:endParaRPr>
          </a:p>
        </p:txBody>
      </p:sp>
      <p:pic>
        <p:nvPicPr>
          <p:cNvPr id="19464" name="Picture 8" descr="http://www.unep.org/ClimateNeutral/Portals/0/Company/CO2focus/ImageGenerator(Geothermal%20power%20plant%20and%20separator%20unit%20in%20Leon,%20Nicaragua).axd.png"/>
          <p:cNvPicPr>
            <a:picLocks noChangeAspect="1" noChangeArrowheads="1"/>
          </p:cNvPicPr>
          <p:nvPr/>
        </p:nvPicPr>
        <p:blipFill>
          <a:blip r:embed="rId6" cstate="print"/>
          <a:srcRect/>
          <a:stretch>
            <a:fillRect/>
          </a:stretch>
        </p:blipFill>
        <p:spPr bwMode="auto">
          <a:xfrm>
            <a:off x="143509" y="4041068"/>
            <a:ext cx="2700299" cy="2016224"/>
          </a:xfrm>
          <a:prstGeom prst="rect">
            <a:avLst/>
          </a:prstGeom>
          <a:ln>
            <a:noFill/>
          </a:ln>
          <a:effectLst>
            <a:softEdge rad="112500"/>
          </a:effectLst>
        </p:spPr>
      </p:pic>
      <p:sp>
        <p:nvSpPr>
          <p:cNvPr id="20" name="Rectangle 19"/>
          <p:cNvSpPr/>
          <p:nvPr/>
        </p:nvSpPr>
        <p:spPr>
          <a:xfrm>
            <a:off x="304800" y="3856402"/>
            <a:ext cx="2287806" cy="369332"/>
          </a:xfrm>
          <a:prstGeom prst="rect">
            <a:avLst/>
          </a:prstGeom>
          <a:solidFill>
            <a:srgbClr val="92D050"/>
          </a:solidFill>
        </p:spPr>
        <p:txBody>
          <a:bodyPr wrap="none">
            <a:spAutoFit/>
          </a:bodyPr>
          <a:lstStyle/>
          <a:p>
            <a:r>
              <a:rPr lang="en-US" b="1" dirty="0" smtClean="0">
                <a:solidFill>
                  <a:schemeClr val="bg2"/>
                </a:solidFill>
              </a:rPr>
              <a:t>Geothermal Power </a:t>
            </a:r>
            <a:endParaRPr lang="en-US" dirty="0">
              <a:solidFill>
                <a:schemeClr val="bg2"/>
              </a:solidFill>
            </a:endParaRPr>
          </a:p>
        </p:txBody>
      </p:sp>
      <p:pic>
        <p:nvPicPr>
          <p:cNvPr id="19466" name="Picture 10" descr="http://reich-chemistry.wikispaces.com/file/view/biomass.gif/107250497/biomass.gif"/>
          <p:cNvPicPr>
            <a:picLocks noChangeAspect="1" noChangeArrowheads="1"/>
          </p:cNvPicPr>
          <p:nvPr/>
        </p:nvPicPr>
        <p:blipFill>
          <a:blip r:embed="rId7" cstate="print"/>
          <a:srcRect/>
          <a:stretch>
            <a:fillRect/>
          </a:stretch>
        </p:blipFill>
        <p:spPr bwMode="auto">
          <a:xfrm>
            <a:off x="3767608" y="4225734"/>
            <a:ext cx="3468688" cy="21991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 name="Rectangle 21"/>
          <p:cNvSpPr/>
          <p:nvPr/>
        </p:nvSpPr>
        <p:spPr>
          <a:xfrm>
            <a:off x="5004048" y="4008802"/>
            <a:ext cx="1146468" cy="369332"/>
          </a:xfrm>
          <a:prstGeom prst="rect">
            <a:avLst/>
          </a:prstGeom>
          <a:solidFill>
            <a:srgbClr val="7030A0"/>
          </a:solidFill>
        </p:spPr>
        <p:txBody>
          <a:bodyPr wrap="none">
            <a:spAutoFit/>
          </a:bodyPr>
          <a:lstStyle/>
          <a:p>
            <a:r>
              <a:rPr lang="en-US" b="1" dirty="0" smtClean="0">
                <a:solidFill>
                  <a:schemeClr val="bg1"/>
                </a:solidFill>
              </a:rPr>
              <a:t>Biomass</a:t>
            </a:r>
            <a:endParaRPr lang="en-US" dirty="0">
              <a:solidFill>
                <a:schemeClr val="bg1"/>
              </a:solidFill>
            </a:endParaRPr>
          </a:p>
        </p:txBody>
      </p:sp>
    </p:spTree>
  </p:cSld>
  <p:clrMapOvr>
    <a:masterClrMapping/>
  </p:clrMapOvr>
  <p:transition spd="slow">
    <p:whee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9"/>
          <p:cNvSpPr>
            <a:spLocks noChangeArrowheads="1"/>
          </p:cNvSpPr>
          <p:nvPr/>
        </p:nvSpPr>
        <p:spPr bwMode="auto">
          <a:xfrm>
            <a:off x="6005513" y="6194425"/>
            <a:ext cx="3062287" cy="466725"/>
          </a:xfrm>
          <a:prstGeom prst="rect">
            <a:avLst/>
          </a:prstGeom>
          <a:solidFill>
            <a:schemeClr val="accent1">
              <a:alpha val="41176"/>
            </a:schemeClr>
          </a:solidFill>
          <a:ln w="9525">
            <a:noFill/>
            <a:miter lim="800000"/>
            <a:headEnd/>
            <a:tailEnd/>
          </a:ln>
        </p:spPr>
        <p:txBody>
          <a:bodyPr wrap="none" anchor="ctr"/>
          <a:lstStyle/>
          <a:p>
            <a:endParaRPr lang="en-US" dirty="0"/>
          </a:p>
        </p:txBody>
      </p:sp>
      <p:sp>
        <p:nvSpPr>
          <p:cNvPr id="14339" name="Rectangle 3"/>
          <p:cNvSpPr>
            <a:spLocks noGrp="1" noChangeArrowheads="1"/>
          </p:cNvSpPr>
          <p:nvPr>
            <p:ph type="body" idx="1"/>
          </p:nvPr>
        </p:nvSpPr>
        <p:spPr>
          <a:xfrm>
            <a:off x="304800" y="1295400"/>
            <a:ext cx="8229600" cy="5300663"/>
          </a:xfrm>
        </p:spPr>
        <p:txBody>
          <a:bodyPr/>
          <a:lstStyle/>
          <a:p>
            <a:pPr marL="609600" indent="-609600" eaLnBrk="1" hangingPunct="1">
              <a:buFont typeface="Wingdings" pitchFamily="2" charset="2"/>
              <a:buChar char="Ø"/>
            </a:pPr>
            <a:r>
              <a:rPr lang="en-US" sz="950" b="1" dirty="0" smtClean="0">
                <a:latin typeface="Calibri" pitchFamily="34" charset="0"/>
                <a:cs typeface="Calibri" pitchFamily="34" charset="0"/>
              </a:rPr>
              <a:t>the United States            </a:t>
            </a:r>
          </a:p>
          <a:p>
            <a:pPr marL="609600" indent="-609600" eaLnBrk="1" hangingPunct="1">
              <a:buFont typeface="Wingdings" pitchFamily="2" charset="2"/>
              <a:buChar char="Ø"/>
            </a:pPr>
            <a:r>
              <a:rPr lang="en-US" sz="950" b="1" dirty="0" smtClean="0">
                <a:latin typeface="Calibri" pitchFamily="34" charset="0"/>
                <a:cs typeface="Calibri" pitchFamily="34" charset="0"/>
              </a:rPr>
              <a:t> France</a:t>
            </a:r>
          </a:p>
          <a:p>
            <a:pPr marL="609600" indent="-609600" eaLnBrk="1" hangingPunct="1">
              <a:buFont typeface="Wingdings" pitchFamily="2" charset="2"/>
              <a:buChar char="Ø"/>
            </a:pPr>
            <a:r>
              <a:rPr lang="en-US" sz="950" b="1" dirty="0" smtClean="0">
                <a:latin typeface="Calibri" pitchFamily="34" charset="0"/>
                <a:cs typeface="Calibri" pitchFamily="34" charset="0"/>
              </a:rPr>
              <a:t> Russia</a:t>
            </a:r>
          </a:p>
          <a:p>
            <a:pPr marL="609600" indent="-609600" eaLnBrk="1" hangingPunct="1">
              <a:buFont typeface="Wingdings" pitchFamily="2" charset="2"/>
              <a:buChar char="Ø"/>
            </a:pPr>
            <a:r>
              <a:rPr lang="en-US" sz="950" b="1" dirty="0" smtClean="0">
                <a:latin typeface="Calibri" pitchFamily="34" charset="0"/>
                <a:cs typeface="Calibri" pitchFamily="34" charset="0"/>
              </a:rPr>
              <a:t>Japan</a:t>
            </a:r>
          </a:p>
          <a:p>
            <a:pPr marL="609600" indent="-609600" eaLnBrk="1" hangingPunct="1">
              <a:buFont typeface="Wingdings" pitchFamily="2" charset="2"/>
              <a:buChar char="Ø"/>
            </a:pPr>
            <a:r>
              <a:rPr lang="en-US" sz="950" b="1" dirty="0" smtClean="0">
                <a:latin typeface="Calibri" pitchFamily="34" charset="0"/>
                <a:cs typeface="Calibri" pitchFamily="34" charset="0"/>
              </a:rPr>
              <a:t>Germany</a:t>
            </a:r>
          </a:p>
          <a:p>
            <a:pPr marL="609600" indent="-609600" eaLnBrk="1" hangingPunct="1">
              <a:buFont typeface="Wingdings" pitchFamily="2" charset="2"/>
              <a:buChar char="Ø"/>
            </a:pPr>
            <a:r>
              <a:rPr lang="en-US" sz="950" b="1" dirty="0" smtClean="0">
                <a:latin typeface="Calibri" pitchFamily="34" charset="0"/>
                <a:cs typeface="Calibri" pitchFamily="34" charset="0"/>
              </a:rPr>
              <a:t>South Korea</a:t>
            </a:r>
          </a:p>
          <a:p>
            <a:pPr marL="609600" indent="-609600" eaLnBrk="1" hangingPunct="1">
              <a:buFont typeface="Wingdings" pitchFamily="2" charset="2"/>
              <a:buChar char="Ø"/>
            </a:pPr>
            <a:r>
              <a:rPr lang="en-US" sz="950" b="1" dirty="0" smtClean="0">
                <a:latin typeface="Calibri" pitchFamily="34" charset="0"/>
                <a:cs typeface="Calibri" pitchFamily="34" charset="0"/>
              </a:rPr>
              <a:t>Ukraine</a:t>
            </a:r>
          </a:p>
          <a:p>
            <a:pPr marL="609600" indent="-609600" eaLnBrk="1" hangingPunct="1">
              <a:buFont typeface="Wingdings" pitchFamily="2" charset="2"/>
              <a:buChar char="Ø"/>
            </a:pPr>
            <a:r>
              <a:rPr lang="en-US" sz="950" b="1" dirty="0" smtClean="0">
                <a:latin typeface="Calibri" pitchFamily="34" charset="0"/>
                <a:cs typeface="Calibri" pitchFamily="34" charset="0"/>
              </a:rPr>
              <a:t>Canada</a:t>
            </a:r>
          </a:p>
          <a:p>
            <a:pPr marL="609600" indent="-609600" eaLnBrk="1" hangingPunct="1">
              <a:buFont typeface="Wingdings" pitchFamily="2" charset="2"/>
              <a:buChar char="Ø"/>
            </a:pPr>
            <a:r>
              <a:rPr lang="en-US" sz="950" b="1" dirty="0" smtClean="0">
                <a:latin typeface="Calibri" pitchFamily="34" charset="0"/>
                <a:cs typeface="Calibri" pitchFamily="34" charset="0"/>
              </a:rPr>
              <a:t>the United Kingdom</a:t>
            </a:r>
          </a:p>
          <a:p>
            <a:pPr marL="609600" indent="-609600" eaLnBrk="1" hangingPunct="1">
              <a:buFont typeface="Wingdings" pitchFamily="2" charset="2"/>
              <a:buChar char="Ø"/>
            </a:pPr>
            <a:r>
              <a:rPr lang="en-US" sz="950" b="1" dirty="0" smtClean="0">
                <a:latin typeface="Calibri" pitchFamily="34" charset="0"/>
                <a:cs typeface="Calibri" pitchFamily="34" charset="0"/>
              </a:rPr>
              <a:t>China</a:t>
            </a:r>
          </a:p>
          <a:p>
            <a:pPr marL="609600" indent="-609600" eaLnBrk="1" hangingPunct="1">
              <a:buFont typeface="Wingdings" pitchFamily="2" charset="2"/>
              <a:buChar char="Ø"/>
            </a:pPr>
            <a:r>
              <a:rPr lang="en-US" sz="950" b="1" dirty="0" smtClean="0">
                <a:latin typeface="Calibri" pitchFamily="34" charset="0"/>
                <a:cs typeface="Calibri" pitchFamily="34" charset="0"/>
              </a:rPr>
              <a:t>Taiwan </a:t>
            </a:r>
          </a:p>
          <a:p>
            <a:pPr marL="609600" indent="-609600" eaLnBrk="1" hangingPunct="1">
              <a:buFont typeface="Wingdings" pitchFamily="2" charset="2"/>
              <a:buChar char="Ø"/>
            </a:pPr>
            <a:r>
              <a:rPr lang="en-US" sz="950" b="1" dirty="0" smtClean="0">
                <a:latin typeface="Calibri" pitchFamily="34" charset="0"/>
                <a:cs typeface="Calibri" pitchFamily="34" charset="0"/>
              </a:rPr>
              <a:t>Spain</a:t>
            </a:r>
          </a:p>
          <a:p>
            <a:pPr marL="609600" indent="-609600" eaLnBrk="1" hangingPunct="1">
              <a:buFont typeface="Wingdings" pitchFamily="2" charset="2"/>
              <a:buChar char="Ø"/>
            </a:pPr>
            <a:r>
              <a:rPr lang="en-US" sz="950" b="1" dirty="0" smtClean="0">
                <a:latin typeface="Calibri" pitchFamily="34" charset="0"/>
                <a:cs typeface="Calibri" pitchFamily="34" charset="0"/>
              </a:rPr>
              <a:t>Belgium </a:t>
            </a:r>
          </a:p>
          <a:p>
            <a:pPr marL="609600" indent="-609600" eaLnBrk="1" hangingPunct="1">
              <a:buFont typeface="Wingdings" pitchFamily="2" charset="2"/>
              <a:buChar char="Ø"/>
            </a:pPr>
            <a:r>
              <a:rPr lang="en-US" sz="950" b="1" dirty="0" smtClean="0">
                <a:latin typeface="Calibri" pitchFamily="34" charset="0"/>
                <a:cs typeface="Calibri" pitchFamily="34" charset="0"/>
              </a:rPr>
              <a:t>India</a:t>
            </a:r>
          </a:p>
          <a:p>
            <a:pPr marL="609600" indent="-609600" eaLnBrk="1" hangingPunct="1">
              <a:buFont typeface="Wingdings" pitchFamily="2" charset="2"/>
              <a:buChar char="Ø"/>
            </a:pPr>
            <a:r>
              <a:rPr lang="en-US" sz="950" b="1" dirty="0" smtClean="0">
                <a:latin typeface="Calibri" pitchFamily="34" charset="0"/>
                <a:cs typeface="Calibri" pitchFamily="34" charset="0"/>
              </a:rPr>
              <a:t>Czech Republic</a:t>
            </a:r>
          </a:p>
          <a:p>
            <a:pPr marL="609600" indent="-609600" eaLnBrk="1" hangingPunct="1">
              <a:buFont typeface="Wingdings" pitchFamily="2" charset="2"/>
              <a:buChar char="Ø"/>
            </a:pPr>
            <a:r>
              <a:rPr lang="en-US" sz="950" b="1" dirty="0" smtClean="0">
                <a:latin typeface="Calibri" pitchFamily="34" charset="0"/>
                <a:cs typeface="Calibri" pitchFamily="34" charset="0"/>
              </a:rPr>
              <a:t>Switzerland</a:t>
            </a:r>
          </a:p>
          <a:p>
            <a:pPr marL="609600" indent="-609600" eaLnBrk="1" hangingPunct="1">
              <a:buFont typeface="Wingdings" pitchFamily="2" charset="2"/>
              <a:buChar char="Ø"/>
            </a:pPr>
            <a:r>
              <a:rPr lang="en-US" sz="950" b="1" dirty="0" smtClean="0">
                <a:latin typeface="Calibri" pitchFamily="34" charset="0"/>
                <a:cs typeface="Calibri" pitchFamily="34" charset="0"/>
              </a:rPr>
              <a:t>Bulgaria </a:t>
            </a:r>
          </a:p>
          <a:p>
            <a:pPr marL="609600" indent="-609600" eaLnBrk="1" hangingPunct="1">
              <a:buFont typeface="Wingdings" pitchFamily="2" charset="2"/>
              <a:buChar char="Ø"/>
            </a:pPr>
            <a:r>
              <a:rPr lang="en-US" sz="950" b="1" dirty="0" smtClean="0">
                <a:latin typeface="Calibri" pitchFamily="34" charset="0"/>
                <a:cs typeface="Calibri" pitchFamily="34" charset="0"/>
              </a:rPr>
              <a:t>Finland</a:t>
            </a:r>
          </a:p>
          <a:p>
            <a:pPr marL="609600" indent="-609600" eaLnBrk="1" hangingPunct="1">
              <a:buFont typeface="Wingdings" pitchFamily="2" charset="2"/>
              <a:buChar char="Ø"/>
            </a:pPr>
            <a:r>
              <a:rPr lang="en-US" sz="950" b="1" dirty="0" smtClean="0">
                <a:latin typeface="Calibri" pitchFamily="34" charset="0"/>
                <a:cs typeface="Calibri" pitchFamily="34" charset="0"/>
              </a:rPr>
              <a:t>Slovakia </a:t>
            </a:r>
          </a:p>
          <a:p>
            <a:pPr marL="609600" indent="-609600" eaLnBrk="1" hangingPunct="1">
              <a:buFont typeface="Wingdings" pitchFamily="2" charset="2"/>
              <a:buChar char="Ø"/>
            </a:pPr>
            <a:r>
              <a:rPr lang="en-US" sz="950" b="1" dirty="0" smtClean="0">
                <a:latin typeface="Calibri" pitchFamily="34" charset="0"/>
                <a:cs typeface="Calibri" pitchFamily="34" charset="0"/>
              </a:rPr>
              <a:t>Brazil </a:t>
            </a:r>
          </a:p>
          <a:p>
            <a:pPr marL="609600" indent="-609600" eaLnBrk="1" hangingPunct="1">
              <a:buFont typeface="Wingdings" pitchFamily="2" charset="2"/>
              <a:buChar char="Ø"/>
            </a:pPr>
            <a:r>
              <a:rPr lang="en-US" sz="950" b="1" dirty="0" smtClean="0">
                <a:latin typeface="Calibri" pitchFamily="34" charset="0"/>
                <a:cs typeface="Calibri" pitchFamily="34" charset="0"/>
              </a:rPr>
              <a:t>South Africa</a:t>
            </a:r>
          </a:p>
          <a:p>
            <a:pPr marL="609600" indent="-609600" eaLnBrk="1" hangingPunct="1">
              <a:buFont typeface="Wingdings" pitchFamily="2" charset="2"/>
              <a:buChar char="Ø"/>
            </a:pPr>
            <a:r>
              <a:rPr lang="en-US" sz="950" b="1" dirty="0" smtClean="0">
                <a:latin typeface="Calibri" pitchFamily="34" charset="0"/>
                <a:cs typeface="Calibri" pitchFamily="34" charset="0"/>
              </a:rPr>
              <a:t>Lithuania </a:t>
            </a:r>
          </a:p>
          <a:p>
            <a:pPr marL="609600" indent="-609600" eaLnBrk="1" hangingPunct="1">
              <a:buFont typeface="Wingdings" pitchFamily="2" charset="2"/>
              <a:buChar char="Ø"/>
            </a:pPr>
            <a:r>
              <a:rPr lang="en-US" sz="950" b="1" dirty="0" smtClean="0">
                <a:latin typeface="Calibri" pitchFamily="34" charset="0"/>
                <a:cs typeface="Calibri" pitchFamily="34" charset="0"/>
              </a:rPr>
              <a:t>Hungary</a:t>
            </a:r>
          </a:p>
          <a:p>
            <a:pPr marL="609600" indent="-609600" eaLnBrk="1" hangingPunct="1">
              <a:buFont typeface="Wingdings" pitchFamily="2" charset="2"/>
              <a:buChar char="Ø"/>
            </a:pPr>
            <a:r>
              <a:rPr lang="en-US" sz="950" b="1" dirty="0" smtClean="0">
                <a:latin typeface="Calibri" pitchFamily="34" charset="0"/>
                <a:cs typeface="Calibri" pitchFamily="34" charset="0"/>
              </a:rPr>
              <a:t>Romania</a:t>
            </a:r>
          </a:p>
          <a:p>
            <a:pPr marL="609600" indent="-609600" eaLnBrk="1" hangingPunct="1">
              <a:buFont typeface="Wingdings" pitchFamily="2" charset="2"/>
              <a:buChar char="Ø"/>
            </a:pPr>
            <a:r>
              <a:rPr lang="en-US" sz="950" b="1" dirty="0" smtClean="0">
                <a:latin typeface="Calibri" pitchFamily="34" charset="0"/>
                <a:cs typeface="Calibri" pitchFamily="34" charset="0"/>
              </a:rPr>
              <a:t> Mexico</a:t>
            </a:r>
          </a:p>
          <a:p>
            <a:pPr marL="609600" indent="-609600" eaLnBrk="1" hangingPunct="1">
              <a:buFont typeface="Wingdings" pitchFamily="2" charset="2"/>
              <a:buChar char="Ø"/>
            </a:pPr>
            <a:r>
              <a:rPr lang="en-US" sz="950" b="1" dirty="0" smtClean="0">
                <a:latin typeface="Calibri" pitchFamily="34" charset="0"/>
                <a:cs typeface="Calibri" pitchFamily="34" charset="0"/>
              </a:rPr>
              <a:t>Argentina</a:t>
            </a:r>
          </a:p>
          <a:p>
            <a:pPr marL="609600" indent="-609600" eaLnBrk="1" hangingPunct="1">
              <a:buFont typeface="Wingdings" pitchFamily="2" charset="2"/>
              <a:buChar char="Ø"/>
            </a:pPr>
            <a:r>
              <a:rPr lang="en-US" sz="950" b="1" dirty="0" smtClean="0">
                <a:latin typeface="Calibri" pitchFamily="34" charset="0"/>
                <a:cs typeface="Calibri" pitchFamily="34" charset="0"/>
              </a:rPr>
              <a:t>Slovenia</a:t>
            </a:r>
          </a:p>
          <a:p>
            <a:pPr marL="609600" indent="-609600" eaLnBrk="1" hangingPunct="1">
              <a:buFont typeface="Wingdings" pitchFamily="2" charset="2"/>
              <a:buChar char="Ø"/>
            </a:pPr>
            <a:r>
              <a:rPr lang="en-US" sz="950" b="1" dirty="0" smtClean="0">
                <a:latin typeface="Calibri" pitchFamily="34" charset="0"/>
                <a:cs typeface="Calibri" pitchFamily="34" charset="0"/>
              </a:rPr>
              <a:t>Holland</a:t>
            </a:r>
          </a:p>
          <a:p>
            <a:pPr marL="609600" indent="-609600" eaLnBrk="1" hangingPunct="1">
              <a:buFont typeface="Wingdings" pitchFamily="2" charset="2"/>
              <a:buChar char="Ø"/>
            </a:pPr>
            <a:r>
              <a:rPr lang="en-US" sz="950" b="1" dirty="0" smtClean="0">
                <a:latin typeface="Calibri" pitchFamily="34" charset="0"/>
                <a:cs typeface="Calibri" pitchFamily="34" charset="0"/>
              </a:rPr>
              <a:t>Pakistan</a:t>
            </a:r>
          </a:p>
          <a:p>
            <a:pPr marL="609600" indent="-609600" eaLnBrk="1" hangingPunct="1">
              <a:buFont typeface="Wingdings" pitchFamily="2" charset="2"/>
              <a:buChar char="Ø"/>
            </a:pPr>
            <a:r>
              <a:rPr lang="en-US" sz="950" b="1" dirty="0" smtClean="0">
                <a:latin typeface="Calibri" pitchFamily="34" charset="0"/>
                <a:cs typeface="Calibri" pitchFamily="34" charset="0"/>
              </a:rPr>
              <a:t>Armenia</a:t>
            </a:r>
          </a:p>
          <a:p>
            <a:pPr marL="609600" indent="-609600" eaLnBrk="1" hangingPunct="1">
              <a:buFont typeface="Wingdings" pitchFamily="2" charset="2"/>
              <a:buChar char="Ø"/>
            </a:pPr>
            <a:r>
              <a:rPr lang="en-US" sz="950" b="1" dirty="0" smtClean="0">
                <a:latin typeface="Calibri" pitchFamily="34" charset="0"/>
                <a:cs typeface="Calibri" pitchFamily="34" charset="0"/>
              </a:rPr>
              <a:t>Iran</a:t>
            </a:r>
            <a:br>
              <a:rPr lang="en-US" sz="950" b="1" dirty="0" smtClean="0">
                <a:latin typeface="Calibri" pitchFamily="34" charset="0"/>
                <a:cs typeface="Calibri" pitchFamily="34" charset="0"/>
              </a:rPr>
            </a:br>
            <a:r>
              <a:rPr lang="en-US" sz="950" b="1" dirty="0" smtClean="0"/>
              <a:t/>
            </a:r>
            <a:br>
              <a:rPr lang="en-US" sz="950" b="1" dirty="0" smtClean="0"/>
            </a:br>
            <a:endParaRPr lang="en-GB" sz="950" b="1" dirty="0" smtClean="0">
              <a:solidFill>
                <a:schemeClr val="bg2"/>
              </a:solidFill>
            </a:endParaRPr>
          </a:p>
          <a:p>
            <a:pPr marL="1066800" lvl="1" indent="-533400" eaLnBrk="1" hangingPunct="1"/>
            <a:endParaRPr lang="en-US" sz="1200" dirty="0" smtClean="0">
              <a:solidFill>
                <a:schemeClr val="bg2"/>
              </a:solidFill>
            </a:endParaRPr>
          </a:p>
        </p:txBody>
      </p:sp>
      <p:sp>
        <p:nvSpPr>
          <p:cNvPr id="14340" name="Text Box 37"/>
          <p:cNvSpPr txBox="1">
            <a:spLocks noChangeArrowheads="1"/>
          </p:cNvSpPr>
          <p:nvPr/>
        </p:nvSpPr>
        <p:spPr bwMode="auto">
          <a:xfrm>
            <a:off x="8610600" y="6259513"/>
            <a:ext cx="412292" cy="338554"/>
          </a:xfrm>
          <a:prstGeom prst="rect">
            <a:avLst/>
          </a:prstGeom>
          <a:noFill/>
          <a:ln w="9525">
            <a:noFill/>
            <a:miter lim="800000"/>
            <a:headEnd/>
            <a:tailEnd/>
          </a:ln>
        </p:spPr>
        <p:txBody>
          <a:bodyPr wrap="none">
            <a:spAutoFit/>
          </a:bodyPr>
          <a:lstStyle/>
          <a:p>
            <a:r>
              <a:rPr lang="en-US" sz="1600" b="1" dirty="0" smtClean="0">
                <a:solidFill>
                  <a:schemeClr val="bg1"/>
                </a:solidFill>
              </a:rPr>
              <a:t>08</a:t>
            </a:r>
            <a:endParaRPr lang="en-US" dirty="0"/>
          </a:p>
        </p:txBody>
      </p:sp>
      <p:sp>
        <p:nvSpPr>
          <p:cNvPr id="14341" name="Rectangle 41"/>
          <p:cNvSpPr>
            <a:spLocks noChangeArrowheads="1"/>
          </p:cNvSpPr>
          <p:nvPr/>
        </p:nvSpPr>
        <p:spPr bwMode="auto">
          <a:xfrm>
            <a:off x="0" y="454025"/>
            <a:ext cx="6264188" cy="841375"/>
          </a:xfrm>
          <a:prstGeom prst="rect">
            <a:avLst/>
          </a:prstGeom>
          <a:solidFill>
            <a:srgbClr val="7030A0">
              <a:alpha val="41176"/>
            </a:srgbClr>
          </a:solidFill>
          <a:ln w="9525">
            <a:noFill/>
            <a:miter lim="800000"/>
            <a:headEnd/>
            <a:tailEnd/>
          </a:ln>
        </p:spPr>
        <p:txBody>
          <a:bodyPr wrap="none" anchor="ctr"/>
          <a:lstStyle/>
          <a:p>
            <a:endParaRPr lang="en-US" dirty="0"/>
          </a:p>
        </p:txBody>
      </p:sp>
      <p:sp>
        <p:nvSpPr>
          <p:cNvPr id="14342" name="Rectangle 42"/>
          <p:cNvSpPr>
            <a:spLocks noChangeArrowheads="1"/>
          </p:cNvSpPr>
          <p:nvPr/>
        </p:nvSpPr>
        <p:spPr bwMode="auto">
          <a:xfrm>
            <a:off x="304800" y="639763"/>
            <a:ext cx="6103404" cy="584775"/>
          </a:xfrm>
          <a:prstGeom prst="rect">
            <a:avLst/>
          </a:prstGeom>
          <a:noFill/>
          <a:ln w="9525">
            <a:noFill/>
            <a:miter lim="800000"/>
            <a:headEnd/>
            <a:tailEnd/>
          </a:ln>
        </p:spPr>
        <p:txBody>
          <a:bodyPr wrap="square">
            <a:spAutoFit/>
          </a:bodyPr>
          <a:lstStyle/>
          <a:p>
            <a:r>
              <a:rPr lang="en-US" sz="3200" b="1" dirty="0" smtClean="0">
                <a:solidFill>
                  <a:schemeClr val="tx2"/>
                </a:solidFill>
              </a:rPr>
              <a:t>CONSUMERS + PRODUCERS</a:t>
            </a:r>
            <a:endParaRPr lang="en-US" sz="7200" b="1" dirty="0">
              <a:solidFill>
                <a:schemeClr val="tx2"/>
              </a:solidFill>
            </a:endParaRPr>
          </a:p>
        </p:txBody>
      </p:sp>
      <p:pic>
        <p:nvPicPr>
          <p:cNvPr id="25602" name="Picture 2" descr="C:\Users\einstein\AppData\Local\Microsoft\Windows\Temporary Internet Files\Content.IE5\GQIEFZO9\MC910216337[1].png"/>
          <p:cNvPicPr>
            <a:picLocks noChangeAspect="1" noChangeArrowheads="1"/>
          </p:cNvPicPr>
          <p:nvPr/>
        </p:nvPicPr>
        <p:blipFill>
          <a:blip r:embed="rId3" cstate="print"/>
          <a:srcRect/>
          <a:stretch>
            <a:fillRect/>
          </a:stretch>
        </p:blipFill>
        <p:spPr bwMode="auto">
          <a:xfrm rot="20571812">
            <a:off x="2921968" y="1625507"/>
            <a:ext cx="5688632" cy="3192829"/>
          </a:xfrm>
          <a:prstGeom prst="rect">
            <a:avLst/>
          </a:prstGeom>
          <a:noFill/>
        </p:spPr>
      </p:pic>
      <p:sp>
        <p:nvSpPr>
          <p:cNvPr id="8" name="TextBox 7"/>
          <p:cNvSpPr txBox="1"/>
          <p:nvPr/>
        </p:nvSpPr>
        <p:spPr>
          <a:xfrm rot="701229">
            <a:off x="2541497" y="5267250"/>
            <a:ext cx="3440449" cy="584775"/>
          </a:xfrm>
          <a:prstGeom prst="rect">
            <a:avLst/>
          </a:prstGeom>
          <a:noFill/>
          <a:ln w="38100">
            <a:solidFill>
              <a:srgbClr val="FF0000"/>
            </a:solidFill>
            <a:prstDash val="lgDash"/>
          </a:ln>
        </p:spPr>
        <p:txBody>
          <a:bodyPr wrap="square" rtlCol="0">
            <a:spAutoFit/>
          </a:bodyPr>
          <a:lstStyle/>
          <a:p>
            <a:r>
              <a:rPr lang="en-US" sz="3200" b="1" dirty="0" smtClean="0"/>
              <a:t>~31 COUNTRIES</a:t>
            </a:r>
            <a:endParaRPr lang="en-US" sz="3200" b="1" dirty="0"/>
          </a:p>
        </p:txBody>
      </p:sp>
    </p:spTree>
  </p:cSld>
  <p:clrMapOvr>
    <a:masterClrMapping/>
  </p:clrMapOvr>
  <p:transition spd="slow">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2"/>
          <p:cNvSpPr>
            <a:spLocks noChangeArrowheads="1"/>
          </p:cNvSpPr>
          <p:nvPr/>
        </p:nvSpPr>
        <p:spPr bwMode="auto">
          <a:xfrm>
            <a:off x="0" y="454025"/>
            <a:ext cx="5522913" cy="841375"/>
          </a:xfrm>
          <a:prstGeom prst="rect">
            <a:avLst/>
          </a:prstGeom>
          <a:solidFill>
            <a:srgbClr val="0070C0">
              <a:alpha val="41176"/>
            </a:srgbClr>
          </a:solidFill>
          <a:ln w="9525">
            <a:noFill/>
            <a:miter lim="800000"/>
            <a:headEnd/>
            <a:tailEnd/>
          </a:ln>
        </p:spPr>
        <p:txBody>
          <a:bodyPr wrap="none" anchor="ctr"/>
          <a:lstStyle/>
          <a:p>
            <a:endParaRPr lang="en-US" dirty="0"/>
          </a:p>
        </p:txBody>
      </p:sp>
      <p:sp>
        <p:nvSpPr>
          <p:cNvPr id="1029" name="Rectangle 36"/>
          <p:cNvSpPr>
            <a:spLocks noChangeArrowheads="1"/>
          </p:cNvSpPr>
          <p:nvPr/>
        </p:nvSpPr>
        <p:spPr bwMode="auto">
          <a:xfrm>
            <a:off x="6005513" y="6194425"/>
            <a:ext cx="3062287" cy="466725"/>
          </a:xfrm>
          <a:prstGeom prst="rect">
            <a:avLst/>
          </a:prstGeom>
          <a:solidFill>
            <a:schemeClr val="accent1">
              <a:alpha val="41176"/>
            </a:schemeClr>
          </a:solidFill>
          <a:ln w="9525">
            <a:noFill/>
            <a:miter lim="800000"/>
            <a:headEnd/>
            <a:tailEnd/>
          </a:ln>
        </p:spPr>
        <p:txBody>
          <a:bodyPr wrap="none" anchor="ctr"/>
          <a:lstStyle/>
          <a:p>
            <a:endParaRPr lang="en-US" dirty="0"/>
          </a:p>
        </p:txBody>
      </p:sp>
      <p:sp>
        <p:nvSpPr>
          <p:cNvPr id="1030" name="Rectangle 30"/>
          <p:cNvSpPr>
            <a:spLocks noChangeArrowheads="1"/>
          </p:cNvSpPr>
          <p:nvPr/>
        </p:nvSpPr>
        <p:spPr bwMode="auto">
          <a:xfrm>
            <a:off x="482600" y="601663"/>
            <a:ext cx="4953000" cy="579437"/>
          </a:xfrm>
          <a:prstGeom prst="rect">
            <a:avLst/>
          </a:prstGeom>
          <a:noFill/>
          <a:ln w="9525">
            <a:noFill/>
            <a:miter lim="800000"/>
            <a:headEnd/>
            <a:tailEnd/>
          </a:ln>
        </p:spPr>
        <p:txBody>
          <a:bodyPr>
            <a:spAutoFit/>
          </a:bodyPr>
          <a:lstStyle/>
          <a:p>
            <a:r>
              <a:rPr lang="en-US" sz="3200" b="1" dirty="0" smtClean="0">
                <a:solidFill>
                  <a:schemeClr val="tx2"/>
                </a:solidFill>
              </a:rPr>
              <a:t>CHART</a:t>
            </a:r>
            <a:endParaRPr lang="en-US" sz="7200" b="1" dirty="0">
              <a:solidFill>
                <a:schemeClr val="tx2"/>
              </a:solidFill>
            </a:endParaRPr>
          </a:p>
        </p:txBody>
      </p:sp>
      <p:sp>
        <p:nvSpPr>
          <p:cNvPr id="1031" name="Text Box 34"/>
          <p:cNvSpPr txBox="1">
            <a:spLocks noChangeArrowheads="1"/>
          </p:cNvSpPr>
          <p:nvPr/>
        </p:nvSpPr>
        <p:spPr bwMode="auto">
          <a:xfrm>
            <a:off x="8610600" y="6259513"/>
            <a:ext cx="412292" cy="338554"/>
          </a:xfrm>
          <a:prstGeom prst="rect">
            <a:avLst/>
          </a:prstGeom>
          <a:noFill/>
          <a:ln w="9525">
            <a:noFill/>
            <a:miter lim="800000"/>
            <a:headEnd/>
            <a:tailEnd/>
          </a:ln>
        </p:spPr>
        <p:txBody>
          <a:bodyPr wrap="none">
            <a:spAutoFit/>
          </a:bodyPr>
          <a:lstStyle/>
          <a:p>
            <a:r>
              <a:rPr lang="en-US" sz="1600" b="1" dirty="0" smtClean="0">
                <a:solidFill>
                  <a:schemeClr val="bg1"/>
                </a:solidFill>
              </a:rPr>
              <a:t>09</a:t>
            </a:r>
            <a:endParaRPr lang="en-US" dirty="0"/>
          </a:p>
        </p:txBody>
      </p:sp>
      <p:graphicFrame>
        <p:nvGraphicFramePr>
          <p:cNvPr id="11" name="Group 52"/>
          <p:cNvGraphicFramePr>
            <a:graphicFrameLocks/>
          </p:cNvGraphicFramePr>
          <p:nvPr/>
        </p:nvGraphicFramePr>
        <p:xfrm>
          <a:off x="359532" y="1434979"/>
          <a:ext cx="6804756" cy="4566870"/>
        </p:xfrm>
        <a:graphic>
          <a:graphicData uri="http://schemas.openxmlformats.org/drawingml/2006/table">
            <a:tbl>
              <a:tblPr>
                <a:tableStyleId>{AF606853-7671-496A-8E4F-DF71F8EC918B}</a:tableStyleId>
              </a:tblPr>
              <a:tblGrid>
                <a:gridCol w="3403868"/>
                <a:gridCol w="3400888"/>
              </a:tblGrid>
              <a:tr h="4747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cs typeface="Calibri" pitchFamily="34" charset="0"/>
                        </a:rPr>
                        <a:t>COUNTRY</a:t>
                      </a:r>
                    </a:p>
                  </a:txBody>
                  <a:tcPr horzOverflow="overflow">
                    <a:lnR w="38100" cap="flat" cmpd="sng" algn="ctr">
                      <a:solidFill>
                        <a:schemeClr val="bg2"/>
                      </a:solidFill>
                      <a:prstDash val="solid"/>
                      <a:round/>
                      <a:headEnd type="none" w="med" len="med"/>
                      <a:tailEnd type="none" w="med" len="med"/>
                    </a:lnR>
                    <a:lnB w="38100"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1" i="0" u="none" strike="noStrike" cap="none" normalizeH="0" baseline="0" dirty="0" smtClean="0">
                          <a:ln>
                            <a:noFill/>
                          </a:ln>
                          <a:solidFill>
                            <a:schemeClr val="tx1"/>
                          </a:solidFill>
                          <a:effectLst/>
                          <a:latin typeface="Calibri" pitchFamily="34" charset="0"/>
                          <a:cs typeface="Calibri" pitchFamily="34" charset="0"/>
                        </a:rPr>
                        <a:t>MW(power)</a:t>
                      </a:r>
                    </a:p>
                  </a:txBody>
                  <a:tcPr horzOverflow="overflow">
                    <a:lnL w="38100" cap="flat" cmpd="sng" algn="ctr">
                      <a:solidFill>
                        <a:schemeClr val="bg2"/>
                      </a:solidFill>
                      <a:prstDash val="solid"/>
                      <a:round/>
                      <a:headEnd type="none" w="med" len="med"/>
                      <a:tailEnd type="none" w="med" len="med"/>
                    </a:lnL>
                    <a:lnB w="38100" cap="flat" cmpd="sng" algn="ctr">
                      <a:solidFill>
                        <a:schemeClr val="bg2"/>
                      </a:solidFill>
                      <a:prstDash val="solid"/>
                      <a:round/>
                      <a:headEnd type="none" w="med" len="med"/>
                      <a:tailEnd type="none" w="med" len="med"/>
                    </a:lnB>
                  </a:tcPr>
                </a:tc>
              </a:tr>
              <a:tr h="4317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bg1"/>
                          </a:solidFill>
                          <a:effectLst/>
                          <a:latin typeface="+mn-lt"/>
                        </a:rPr>
                        <a:t>United States</a:t>
                      </a:r>
                      <a:endParaRPr kumimoji="0" lang="en-US" sz="2000" b="0" i="0" u="none" strike="noStrike" cap="none" normalizeH="0" baseline="0" dirty="0" smtClean="0">
                        <a:ln>
                          <a:noFill/>
                        </a:ln>
                        <a:solidFill>
                          <a:schemeClr val="bg1"/>
                        </a:solidFill>
                        <a:effectLst/>
                        <a:latin typeface="Arial" charset="0"/>
                      </a:endParaRPr>
                    </a:p>
                  </a:txBody>
                  <a:tcPr horzOverflow="overflow">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002060"/>
                          </a:solidFill>
                          <a:effectLst/>
                          <a:latin typeface="Arial" charset="0"/>
                        </a:rPr>
                        <a:t>101,119</a:t>
                      </a:r>
                    </a:p>
                  </a:txBody>
                  <a:tcPr horzOverflow="overflow">
                    <a:lnL w="38100" cap="flat" cmpd="sng" algn="ctr">
                      <a:solidFill>
                        <a:schemeClr val="bg2"/>
                      </a:solidFill>
                      <a:prstDash val="solid"/>
                      <a:round/>
                      <a:headEnd type="none" w="med" len="med"/>
                      <a:tailEnd type="none" w="med" len="med"/>
                    </a:lnL>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r>
              <a:tr h="4018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bg1"/>
                          </a:solidFill>
                          <a:effectLst/>
                          <a:latin typeface="Arial" charset="0"/>
                        </a:rPr>
                        <a:t>France</a:t>
                      </a:r>
                    </a:p>
                  </a:txBody>
                  <a:tcPr horzOverflow="overflow">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002060"/>
                          </a:solidFill>
                          <a:effectLst/>
                          <a:latin typeface="Arial" charset="0"/>
                        </a:rPr>
                        <a:t>63, 236</a:t>
                      </a:r>
                    </a:p>
                  </a:txBody>
                  <a:tcPr horzOverflow="overflow">
                    <a:lnL w="38100" cap="flat" cmpd="sng" algn="ctr">
                      <a:solidFill>
                        <a:schemeClr val="bg2"/>
                      </a:solidFill>
                      <a:prstDash val="solid"/>
                      <a:round/>
                      <a:headEnd type="none" w="med" len="med"/>
                      <a:tailEnd type="none" w="med" len="med"/>
                    </a:lnL>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r>
              <a:tr h="4018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bg1"/>
                          </a:solidFill>
                          <a:effectLst/>
                          <a:latin typeface="Arial" charset="0"/>
                        </a:rPr>
                        <a:t>Japan</a:t>
                      </a:r>
                    </a:p>
                  </a:txBody>
                  <a:tcPr horzOverflow="overflow">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002060"/>
                          </a:solidFill>
                          <a:effectLst/>
                          <a:latin typeface="Arial" charset="0"/>
                        </a:rPr>
                        <a:t>47, 104</a:t>
                      </a:r>
                    </a:p>
                  </a:txBody>
                  <a:tcPr horzOverflow="overflow">
                    <a:lnL w="38100" cap="flat" cmpd="sng" algn="ctr">
                      <a:solidFill>
                        <a:schemeClr val="bg2"/>
                      </a:solidFill>
                      <a:prstDash val="solid"/>
                      <a:round/>
                      <a:headEnd type="none" w="med" len="med"/>
                      <a:tailEnd type="none" w="med" len="med"/>
                    </a:lnL>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r>
              <a:tr h="4018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bg1"/>
                          </a:solidFill>
                          <a:effectLst/>
                          <a:latin typeface="Arial" charset="0"/>
                        </a:rPr>
                        <a:t>Russia</a:t>
                      </a:r>
                    </a:p>
                  </a:txBody>
                  <a:tcPr horzOverflow="overflow">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002060"/>
                          </a:solidFill>
                          <a:effectLst/>
                          <a:latin typeface="Arial" charset="0"/>
                        </a:rPr>
                        <a:t>21, 743</a:t>
                      </a:r>
                    </a:p>
                  </a:txBody>
                  <a:tcPr horzOverflow="overflow">
                    <a:lnL w="38100" cap="flat" cmpd="sng" algn="ctr">
                      <a:solidFill>
                        <a:schemeClr val="bg2"/>
                      </a:solidFill>
                      <a:prstDash val="solid"/>
                      <a:round/>
                      <a:headEnd type="none" w="med" len="med"/>
                      <a:tailEnd type="none" w="med" len="med"/>
                    </a:lnL>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r>
              <a:tr h="4018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bg1"/>
                          </a:solidFill>
                          <a:effectLst/>
                          <a:latin typeface="Arial" charset="0"/>
                        </a:rPr>
                        <a:t>Germany</a:t>
                      </a:r>
                    </a:p>
                  </a:txBody>
                  <a:tcPr horzOverflow="overflow">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002060"/>
                          </a:solidFill>
                          <a:effectLst/>
                          <a:latin typeface="Arial" charset="0"/>
                        </a:rPr>
                        <a:t>20, 339</a:t>
                      </a:r>
                    </a:p>
                  </a:txBody>
                  <a:tcPr horzOverflow="overflow">
                    <a:lnL w="38100" cap="flat" cmpd="sng" algn="ctr">
                      <a:solidFill>
                        <a:schemeClr val="bg2"/>
                      </a:solidFill>
                      <a:prstDash val="solid"/>
                      <a:round/>
                      <a:headEnd type="none" w="med" len="med"/>
                      <a:tailEnd type="none" w="med" len="med"/>
                    </a:lnL>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r>
              <a:tr h="4018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bg1"/>
                          </a:solidFill>
                          <a:effectLst/>
                          <a:latin typeface="Arial" charset="0"/>
                        </a:rPr>
                        <a:t>S. Korea</a:t>
                      </a:r>
                    </a:p>
                  </a:txBody>
                  <a:tcPr horzOverflow="overflow">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002060"/>
                          </a:solidFill>
                          <a:effectLst/>
                          <a:latin typeface="Arial" charset="0"/>
                        </a:rPr>
                        <a:t>17,716</a:t>
                      </a:r>
                    </a:p>
                  </a:txBody>
                  <a:tcPr horzOverflow="overflow">
                    <a:lnL w="38100" cap="flat" cmpd="sng" algn="ctr">
                      <a:solidFill>
                        <a:schemeClr val="bg2"/>
                      </a:solidFill>
                      <a:prstDash val="solid"/>
                      <a:round/>
                      <a:headEnd type="none" w="med" len="med"/>
                      <a:tailEnd type="none" w="med" len="med"/>
                    </a:lnL>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r>
              <a:tr h="4018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bg1"/>
                          </a:solidFill>
                          <a:effectLst/>
                          <a:latin typeface="Arial" charset="0"/>
                        </a:rPr>
                        <a:t>Ukraine</a:t>
                      </a:r>
                    </a:p>
                  </a:txBody>
                  <a:tcPr horzOverflow="overflow">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002060"/>
                          </a:solidFill>
                          <a:effectLst/>
                          <a:latin typeface="Arial" charset="0"/>
                        </a:rPr>
                        <a:t>13, 168</a:t>
                      </a:r>
                    </a:p>
                  </a:txBody>
                  <a:tcPr horzOverflow="overflow">
                    <a:lnL w="38100" cap="flat" cmpd="sng" algn="ctr">
                      <a:solidFill>
                        <a:schemeClr val="bg2"/>
                      </a:solidFill>
                      <a:prstDash val="solid"/>
                      <a:round/>
                      <a:headEnd type="none" w="med" len="med"/>
                      <a:tailEnd type="none" w="med" len="med"/>
                    </a:lnL>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r>
              <a:tr h="4018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bg1"/>
                          </a:solidFill>
                          <a:effectLst/>
                          <a:latin typeface="Arial" charset="0"/>
                        </a:rPr>
                        <a:t>Canada</a:t>
                      </a:r>
                    </a:p>
                  </a:txBody>
                  <a:tcPr horzOverflow="overflow">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002060"/>
                          </a:solidFill>
                          <a:effectLst/>
                          <a:latin typeface="Arial" charset="0"/>
                        </a:rPr>
                        <a:t>12, 652</a:t>
                      </a:r>
                    </a:p>
                  </a:txBody>
                  <a:tcPr horzOverflow="overflow">
                    <a:lnL w="38100" cap="flat" cmpd="sng" algn="ctr">
                      <a:solidFill>
                        <a:schemeClr val="bg2"/>
                      </a:solidFill>
                      <a:prstDash val="solid"/>
                      <a:round/>
                      <a:headEnd type="none" w="med" len="med"/>
                      <a:tailEnd type="none" w="med" len="med"/>
                    </a:lnL>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r>
              <a:tr h="4018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bg1"/>
                          </a:solidFill>
                          <a:effectLst/>
                          <a:latin typeface="Arial" charset="0"/>
                        </a:rPr>
                        <a:t>UK</a:t>
                      </a:r>
                    </a:p>
                  </a:txBody>
                  <a:tcPr horzOverflow="overflow">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002060"/>
                          </a:solidFill>
                          <a:effectLst/>
                          <a:latin typeface="Arial" charset="0"/>
                        </a:rPr>
                        <a:t>11, 035</a:t>
                      </a:r>
                    </a:p>
                  </a:txBody>
                  <a:tcPr horzOverflow="overflow">
                    <a:lnL w="38100" cap="flat" cmpd="sng" algn="ctr">
                      <a:solidFill>
                        <a:schemeClr val="bg2"/>
                      </a:solidFill>
                      <a:prstDash val="solid"/>
                      <a:round/>
                      <a:headEnd type="none" w="med" len="med"/>
                      <a:tailEnd type="none" w="med" len="med"/>
                    </a:lnL>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tcPr>
                </a:tc>
              </a:tr>
              <a:tr h="4018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bg1"/>
                          </a:solidFill>
                          <a:effectLst/>
                          <a:latin typeface="Arial" charset="0"/>
                        </a:rPr>
                        <a:t>Sweden</a:t>
                      </a:r>
                    </a:p>
                  </a:txBody>
                  <a:tcPr horzOverflow="overflow">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002060"/>
                          </a:solidFill>
                          <a:effectLst/>
                          <a:latin typeface="Arial" charset="0"/>
                        </a:rPr>
                        <a:t>9,399</a:t>
                      </a:r>
                    </a:p>
                  </a:txBody>
                  <a:tcPr horzOverflow="overflow">
                    <a:lnL w="38100" cap="flat" cmpd="sng" algn="ctr">
                      <a:solidFill>
                        <a:schemeClr val="bg2"/>
                      </a:solidFill>
                      <a:prstDash val="solid"/>
                      <a:round/>
                      <a:headEnd type="none" w="med" len="med"/>
                      <a:tailEnd type="none" w="med" len="med"/>
                    </a:lnL>
                    <a:lnT w="38100" cap="flat" cmpd="sng" algn="ctr">
                      <a:solidFill>
                        <a:schemeClr val="bg2"/>
                      </a:solidFill>
                      <a:prstDash val="solid"/>
                      <a:round/>
                      <a:headEnd type="none" w="med" len="med"/>
                      <a:tailEnd type="none" w="med" len="med"/>
                    </a:lnT>
                  </a:tcPr>
                </a:tc>
              </a:tr>
            </a:tbl>
          </a:graphicData>
        </a:graphic>
      </p:graphicFrame>
      <p:sp>
        <p:nvSpPr>
          <p:cNvPr id="12" name="Rectangle 16"/>
          <p:cNvSpPr>
            <a:spLocks noChangeArrowheads="1"/>
          </p:cNvSpPr>
          <p:nvPr/>
        </p:nvSpPr>
        <p:spPr bwMode="auto">
          <a:xfrm>
            <a:off x="7305675" y="2096853"/>
            <a:ext cx="1714500" cy="193899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endParaRPr lang="en-GB" dirty="0"/>
          </a:p>
        </p:txBody>
      </p:sp>
      <p:sp>
        <p:nvSpPr>
          <p:cNvPr id="13" name="TextBox 12"/>
          <p:cNvSpPr txBox="1"/>
          <p:nvPr/>
        </p:nvSpPr>
        <p:spPr>
          <a:xfrm>
            <a:off x="7305675" y="2096852"/>
            <a:ext cx="1762125" cy="1938992"/>
          </a:xfrm>
          <a:prstGeom prst="rect">
            <a:avLst/>
          </a:prstGeom>
          <a:noFill/>
        </p:spPr>
        <p:txBody>
          <a:bodyPr wrap="square" rtlCol="0">
            <a:spAutoFit/>
          </a:bodyPr>
          <a:lstStyle/>
          <a:p>
            <a:pPr algn="ctr"/>
            <a:r>
              <a:rPr lang="en-US" sz="1200" b="1" dirty="0" smtClean="0"/>
              <a:t>Today the U.S. has the greatest amount of nuclear reactor shutdowns and generates the most power. However, for France roughly 76% of their national power comes  from nuclear  reactors!!!</a:t>
            </a:r>
            <a:endParaRPr lang="en-US" sz="1200" b="1" dirty="0"/>
          </a:p>
        </p:txBody>
      </p:sp>
    </p:spTree>
  </p:cSld>
  <p:clrMapOvr>
    <a:masterClrMapping/>
  </p:clrMapOvr>
  <p:transition spd="slow">
    <p:push dir="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333333"/>
      </a:dk1>
      <a:lt1>
        <a:srgbClr val="FFFFFF"/>
      </a:lt1>
      <a:dk2>
        <a:srgbClr val="FFFFFF"/>
      </a:dk2>
      <a:lt2>
        <a:srgbClr val="333333"/>
      </a:lt2>
      <a:accent1>
        <a:srgbClr val="FF0080"/>
      </a:accent1>
      <a:accent2>
        <a:srgbClr val="66FFFF"/>
      </a:accent2>
      <a:accent3>
        <a:srgbClr val="FFFFFF"/>
      </a:accent3>
      <a:accent4>
        <a:srgbClr val="2A2A2A"/>
      </a:accent4>
      <a:accent5>
        <a:srgbClr val="FFAAC0"/>
      </a:accent5>
      <a:accent6>
        <a:srgbClr val="5CE7E7"/>
      </a:accent6>
      <a:hlink>
        <a:srgbClr val="FF7E3E"/>
      </a:hlink>
      <a:folHlink>
        <a:srgbClr val="FF5C8B"/>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2529</TotalTime>
  <Words>535</Words>
  <Application>Microsoft Office PowerPoint</Application>
  <PresentationFormat>On-screen Show (4:3)</PresentationFormat>
  <Paragraphs>148</Paragraphs>
  <Slides>14</Slides>
  <Notes>14</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Presentation Magazine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physics science template</dc:title>
  <dc:creator>Presentation Magazine</dc:creator>
  <cp:lastModifiedBy>einstein</cp:lastModifiedBy>
  <cp:revision>140</cp:revision>
  <dcterms:modified xsi:type="dcterms:W3CDTF">2011-07-31T23:41:04Z</dcterms:modified>
</cp:coreProperties>
</file>