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6"/>
  </p:notesMasterIdLst>
  <p:sldIdLst>
    <p:sldId id="256" r:id="rId2"/>
    <p:sldId id="261" r:id="rId3"/>
    <p:sldId id="257" r:id="rId4"/>
    <p:sldId id="259" r:id="rId5"/>
    <p:sldId id="264" r:id="rId6"/>
    <p:sldId id="274" r:id="rId7"/>
    <p:sldId id="275" r:id="rId8"/>
    <p:sldId id="276" r:id="rId9"/>
    <p:sldId id="277" r:id="rId10"/>
    <p:sldId id="260" r:id="rId11"/>
    <p:sldId id="278" r:id="rId12"/>
    <p:sldId id="262" r:id="rId13"/>
    <p:sldId id="281" r:id="rId14"/>
    <p:sldId id="263" r:id="rId15"/>
    <p:sldId id="268" r:id="rId16"/>
    <p:sldId id="269" r:id="rId17"/>
    <p:sldId id="270" r:id="rId18"/>
    <p:sldId id="271" r:id="rId19"/>
    <p:sldId id="272" r:id="rId20"/>
    <p:sldId id="273" r:id="rId21"/>
    <p:sldId id="282" r:id="rId22"/>
    <p:sldId id="265" r:id="rId23"/>
    <p:sldId id="279" r:id="rId24"/>
    <p:sldId id="28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94634" autoAdjust="0"/>
  </p:normalViewPr>
  <p:slideViewPr>
    <p:cSldViewPr>
      <p:cViewPr>
        <p:scale>
          <a:sx n="100" d="100"/>
          <a:sy n="100" d="100"/>
        </p:scale>
        <p:origin x="-348" y="2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124CDD-C21A-42C4-BA09-EE980348E48D}" type="doc">
      <dgm:prSet loTypeId="urn:microsoft.com/office/officeart/2005/8/layout/hProcess11" loCatId="process" qsTypeId="urn:microsoft.com/office/officeart/2005/8/quickstyle/simple1" qsCatId="simple" csTypeId="urn:microsoft.com/office/officeart/2005/8/colors/accent1_2" csCatId="accent1" phldr="1"/>
      <dgm:spPr/>
    </dgm:pt>
    <dgm:pt modelId="{456101A0-B061-485F-AC8A-0F6DE4E713B7}">
      <dgm:prSet phldrT="[Text]" custT="1"/>
      <dgm:spPr/>
      <dgm:t>
        <a:bodyPr/>
        <a:lstStyle/>
        <a:p>
          <a:r>
            <a:rPr lang="en-US" sz="1000" dirty="0" smtClean="0"/>
            <a:t>Project Start—insert solar panel satellite (for energy) in orbit between Earth and Moon.</a:t>
          </a:r>
          <a:endParaRPr lang="en-US" sz="1000" dirty="0"/>
        </a:p>
      </dgm:t>
    </dgm:pt>
    <dgm:pt modelId="{6408DAD8-9A6C-4639-A9EC-B26FD7DE542C}" type="parTrans" cxnId="{42B405EF-2348-48AF-A10D-4F12AAF51915}">
      <dgm:prSet/>
      <dgm:spPr/>
      <dgm:t>
        <a:bodyPr/>
        <a:lstStyle/>
        <a:p>
          <a:endParaRPr lang="en-US"/>
        </a:p>
      </dgm:t>
    </dgm:pt>
    <dgm:pt modelId="{40C4F83D-EE33-4D7E-8C57-BD6CFE214891}" type="sibTrans" cxnId="{42B405EF-2348-48AF-A10D-4F12AAF51915}">
      <dgm:prSet/>
      <dgm:spPr/>
      <dgm:t>
        <a:bodyPr/>
        <a:lstStyle/>
        <a:p>
          <a:endParaRPr lang="en-US"/>
        </a:p>
      </dgm:t>
    </dgm:pt>
    <dgm:pt modelId="{692AEEB7-21A1-47DD-9BF7-0E1BF6BD4924}">
      <dgm:prSet phldrT="[Text]"/>
      <dgm:spPr/>
      <dgm:t>
        <a:bodyPr/>
        <a:lstStyle/>
        <a:p>
          <a:r>
            <a:rPr lang="en-US" dirty="0" smtClean="0"/>
            <a:t> </a:t>
          </a:r>
          <a:endParaRPr lang="en-US" dirty="0"/>
        </a:p>
      </dgm:t>
    </dgm:pt>
    <dgm:pt modelId="{5E1CA4B8-BB6A-40BF-B71B-93E2FEE9E262}" type="parTrans" cxnId="{69D5D627-5AAC-48C6-AAF5-1086D3DD657E}">
      <dgm:prSet/>
      <dgm:spPr/>
      <dgm:t>
        <a:bodyPr/>
        <a:lstStyle/>
        <a:p>
          <a:endParaRPr lang="en-US"/>
        </a:p>
      </dgm:t>
    </dgm:pt>
    <dgm:pt modelId="{29278E1A-4027-4760-8F0E-E7E280C38EFC}" type="sibTrans" cxnId="{69D5D627-5AAC-48C6-AAF5-1086D3DD657E}">
      <dgm:prSet/>
      <dgm:spPr/>
      <dgm:t>
        <a:bodyPr/>
        <a:lstStyle/>
        <a:p>
          <a:endParaRPr lang="en-US"/>
        </a:p>
      </dgm:t>
    </dgm:pt>
    <dgm:pt modelId="{74BC392D-3FA9-4D66-9613-878D5D7D881A}">
      <dgm:prSet phldrT="[Text]" custT="1"/>
      <dgm:spPr/>
      <dgm:t>
        <a:bodyPr/>
        <a:lstStyle/>
        <a:p>
          <a:r>
            <a:rPr lang="en-US" sz="1200" dirty="0" smtClean="0"/>
            <a:t>Mission Accomplished</a:t>
          </a:r>
        </a:p>
        <a:p>
          <a:r>
            <a:rPr lang="en-US" sz="1200" dirty="0" smtClean="0"/>
            <a:t>Life on the moon is</a:t>
          </a:r>
        </a:p>
        <a:p>
          <a:r>
            <a:rPr lang="en-US" sz="1200" dirty="0" smtClean="0"/>
            <a:t>sustainable</a:t>
          </a:r>
          <a:endParaRPr lang="en-US" sz="1200" dirty="0"/>
        </a:p>
      </dgm:t>
    </dgm:pt>
    <dgm:pt modelId="{D0176828-ADDC-45BD-B4D1-DF52E2CEB8B3}" type="parTrans" cxnId="{A130D85A-652E-4328-BDFE-ED6F0541009D}">
      <dgm:prSet/>
      <dgm:spPr/>
      <dgm:t>
        <a:bodyPr/>
        <a:lstStyle/>
        <a:p>
          <a:endParaRPr lang="en-US"/>
        </a:p>
      </dgm:t>
    </dgm:pt>
    <dgm:pt modelId="{9D275B54-645A-4BFC-AC46-45915BC366B0}" type="sibTrans" cxnId="{A130D85A-652E-4328-BDFE-ED6F0541009D}">
      <dgm:prSet/>
      <dgm:spPr/>
      <dgm:t>
        <a:bodyPr/>
        <a:lstStyle/>
        <a:p>
          <a:endParaRPr lang="en-US"/>
        </a:p>
      </dgm:t>
    </dgm:pt>
    <dgm:pt modelId="{38FFBC95-BA74-46BC-88B9-3A45CF8BDAE4}" type="pres">
      <dgm:prSet presAssocID="{1B124CDD-C21A-42C4-BA09-EE980348E48D}" presName="Name0" presStyleCnt="0">
        <dgm:presLayoutVars>
          <dgm:dir/>
          <dgm:resizeHandles val="exact"/>
        </dgm:presLayoutVars>
      </dgm:prSet>
      <dgm:spPr/>
    </dgm:pt>
    <dgm:pt modelId="{8F5EE84D-4409-4C6E-9B39-D5B645E5949D}" type="pres">
      <dgm:prSet presAssocID="{1B124CDD-C21A-42C4-BA09-EE980348E48D}" presName="arrow" presStyleLbl="bgShp" presStyleIdx="0" presStyleCnt="1" custLinFactNeighborY="-4167"/>
      <dgm:spPr/>
      <dgm:t>
        <a:bodyPr/>
        <a:lstStyle/>
        <a:p>
          <a:endParaRPr lang="en-US"/>
        </a:p>
      </dgm:t>
    </dgm:pt>
    <dgm:pt modelId="{4979BE27-3D66-45A4-A12E-F7DE8138341F}" type="pres">
      <dgm:prSet presAssocID="{1B124CDD-C21A-42C4-BA09-EE980348E48D}" presName="points" presStyleCnt="0"/>
      <dgm:spPr/>
    </dgm:pt>
    <dgm:pt modelId="{276A09D1-146C-4705-84F1-4C02CD33C319}" type="pres">
      <dgm:prSet presAssocID="{456101A0-B061-485F-AC8A-0F6DE4E713B7}" presName="compositeA" presStyleCnt="0"/>
      <dgm:spPr/>
    </dgm:pt>
    <dgm:pt modelId="{1DD407E6-34EB-4799-B705-160A1620A279}" type="pres">
      <dgm:prSet presAssocID="{456101A0-B061-485F-AC8A-0F6DE4E713B7}" presName="textA" presStyleLbl="revTx" presStyleIdx="0" presStyleCnt="3" custScaleX="48406" custScaleY="59332" custLinFactNeighborX="-23651" custLinFactNeighborY="-8583">
        <dgm:presLayoutVars>
          <dgm:bulletEnabled val="1"/>
        </dgm:presLayoutVars>
      </dgm:prSet>
      <dgm:spPr/>
      <dgm:t>
        <a:bodyPr/>
        <a:lstStyle/>
        <a:p>
          <a:endParaRPr lang="en-US"/>
        </a:p>
      </dgm:t>
    </dgm:pt>
    <dgm:pt modelId="{F6507700-1081-4D25-B142-ED4AFDC26E83}" type="pres">
      <dgm:prSet presAssocID="{456101A0-B061-485F-AC8A-0F6DE4E713B7}" presName="circleA" presStyleLbl="node1" presStyleIdx="0" presStyleCnt="3" custLinFactNeighborX="-80614" custLinFactNeighborY="40668"/>
      <dgm:spPr/>
      <dgm:t>
        <a:bodyPr/>
        <a:lstStyle/>
        <a:p>
          <a:endParaRPr lang="en-US"/>
        </a:p>
      </dgm:t>
    </dgm:pt>
    <dgm:pt modelId="{F04331DE-E1ED-41BB-9633-F6D8E89C74D1}" type="pres">
      <dgm:prSet presAssocID="{456101A0-B061-485F-AC8A-0F6DE4E713B7}" presName="spaceA" presStyleCnt="0"/>
      <dgm:spPr/>
    </dgm:pt>
    <dgm:pt modelId="{36A62D48-19D4-4FE9-8761-732415650F7B}" type="pres">
      <dgm:prSet presAssocID="{40C4F83D-EE33-4D7E-8C57-BD6CFE214891}" presName="space" presStyleCnt="0"/>
      <dgm:spPr/>
    </dgm:pt>
    <dgm:pt modelId="{D4D7B36D-6F20-44BE-9BC3-7F275C10199B}" type="pres">
      <dgm:prSet presAssocID="{692AEEB7-21A1-47DD-9BF7-0E1BF6BD4924}" presName="compositeB" presStyleCnt="0"/>
      <dgm:spPr/>
    </dgm:pt>
    <dgm:pt modelId="{19665CE3-B978-48D8-92FB-7361C977DB15}" type="pres">
      <dgm:prSet presAssocID="{692AEEB7-21A1-47DD-9BF7-0E1BF6BD4924}" presName="textB" presStyleLbl="revTx" presStyleIdx="1" presStyleCnt="3">
        <dgm:presLayoutVars>
          <dgm:bulletEnabled val="1"/>
        </dgm:presLayoutVars>
      </dgm:prSet>
      <dgm:spPr/>
      <dgm:t>
        <a:bodyPr/>
        <a:lstStyle/>
        <a:p>
          <a:endParaRPr lang="en-US"/>
        </a:p>
      </dgm:t>
    </dgm:pt>
    <dgm:pt modelId="{902789E4-D642-4838-A64B-57F7AF45142E}" type="pres">
      <dgm:prSet presAssocID="{692AEEB7-21A1-47DD-9BF7-0E1BF6BD4924}" presName="circleB" presStyleLbl="node1" presStyleIdx="1" presStyleCnt="3" custLinFactX="-200000" custLinFactNeighborX="-281667" custLinFactNeighborY="-6944"/>
      <dgm:spPr/>
      <dgm:t>
        <a:bodyPr/>
        <a:lstStyle/>
        <a:p>
          <a:endParaRPr lang="en-US"/>
        </a:p>
      </dgm:t>
    </dgm:pt>
    <dgm:pt modelId="{B3BCD1CD-74AF-4BE4-B9EB-B5A4C40A6430}" type="pres">
      <dgm:prSet presAssocID="{692AEEB7-21A1-47DD-9BF7-0E1BF6BD4924}" presName="spaceB" presStyleCnt="0"/>
      <dgm:spPr/>
    </dgm:pt>
    <dgm:pt modelId="{C476D357-1D0B-421B-B79E-404C69C2CF9A}" type="pres">
      <dgm:prSet presAssocID="{29278E1A-4027-4760-8F0E-E7E280C38EFC}" presName="space" presStyleCnt="0"/>
      <dgm:spPr/>
    </dgm:pt>
    <dgm:pt modelId="{46D497AF-3FE4-474E-B2E8-AF96BB8A3BDE}" type="pres">
      <dgm:prSet presAssocID="{74BC392D-3FA9-4D66-9613-878D5D7D881A}" presName="compositeA" presStyleCnt="0"/>
      <dgm:spPr/>
    </dgm:pt>
    <dgm:pt modelId="{1A53E179-4583-4069-B2E6-511821799BED}" type="pres">
      <dgm:prSet presAssocID="{74BC392D-3FA9-4D66-9613-878D5D7D881A}" presName="textA" presStyleLbl="revTx" presStyleIdx="2" presStyleCnt="3" custScaleY="29861" custLinFactNeighborX="29843" custLinFactNeighborY="9896">
        <dgm:presLayoutVars>
          <dgm:bulletEnabled val="1"/>
        </dgm:presLayoutVars>
      </dgm:prSet>
      <dgm:spPr/>
      <dgm:t>
        <a:bodyPr/>
        <a:lstStyle/>
        <a:p>
          <a:endParaRPr lang="en-US"/>
        </a:p>
      </dgm:t>
    </dgm:pt>
    <dgm:pt modelId="{50304FCC-AA93-4D90-A8EF-0952D80D6447}" type="pres">
      <dgm:prSet presAssocID="{74BC392D-3FA9-4D66-9613-878D5D7D881A}" presName="circleA" presStyleLbl="node1" presStyleIdx="2" presStyleCnt="3" custLinFactX="67280" custLinFactNeighborX="100000" custLinFactNeighborY="63195"/>
      <dgm:spPr/>
    </dgm:pt>
    <dgm:pt modelId="{C6638D39-A480-4276-9A75-93E44E808A96}" type="pres">
      <dgm:prSet presAssocID="{74BC392D-3FA9-4D66-9613-878D5D7D881A}" presName="spaceA" presStyleCnt="0"/>
      <dgm:spPr/>
    </dgm:pt>
  </dgm:ptLst>
  <dgm:cxnLst>
    <dgm:cxn modelId="{73C47759-C93A-4F32-82F7-1D5BDED18E6A}" type="presOf" srcId="{456101A0-B061-485F-AC8A-0F6DE4E713B7}" destId="{1DD407E6-34EB-4799-B705-160A1620A279}" srcOrd="0" destOrd="0" presId="urn:microsoft.com/office/officeart/2005/8/layout/hProcess11"/>
    <dgm:cxn modelId="{69D5D627-5AAC-48C6-AAF5-1086D3DD657E}" srcId="{1B124CDD-C21A-42C4-BA09-EE980348E48D}" destId="{692AEEB7-21A1-47DD-9BF7-0E1BF6BD4924}" srcOrd="1" destOrd="0" parTransId="{5E1CA4B8-BB6A-40BF-B71B-93E2FEE9E262}" sibTransId="{29278E1A-4027-4760-8F0E-E7E280C38EFC}"/>
    <dgm:cxn modelId="{AA8F7FAB-074D-4255-BBA6-234F94E2FC39}" type="presOf" srcId="{692AEEB7-21A1-47DD-9BF7-0E1BF6BD4924}" destId="{19665CE3-B978-48D8-92FB-7361C977DB15}" srcOrd="0" destOrd="0" presId="urn:microsoft.com/office/officeart/2005/8/layout/hProcess11"/>
    <dgm:cxn modelId="{F5908BF5-A837-495F-9A5C-A0CC26BD2C10}" type="presOf" srcId="{1B124CDD-C21A-42C4-BA09-EE980348E48D}" destId="{38FFBC95-BA74-46BC-88B9-3A45CF8BDAE4}" srcOrd="0" destOrd="0" presId="urn:microsoft.com/office/officeart/2005/8/layout/hProcess11"/>
    <dgm:cxn modelId="{A130D85A-652E-4328-BDFE-ED6F0541009D}" srcId="{1B124CDD-C21A-42C4-BA09-EE980348E48D}" destId="{74BC392D-3FA9-4D66-9613-878D5D7D881A}" srcOrd="2" destOrd="0" parTransId="{D0176828-ADDC-45BD-B4D1-DF52E2CEB8B3}" sibTransId="{9D275B54-645A-4BFC-AC46-45915BC366B0}"/>
    <dgm:cxn modelId="{42B405EF-2348-48AF-A10D-4F12AAF51915}" srcId="{1B124CDD-C21A-42C4-BA09-EE980348E48D}" destId="{456101A0-B061-485F-AC8A-0F6DE4E713B7}" srcOrd="0" destOrd="0" parTransId="{6408DAD8-9A6C-4639-A9EC-B26FD7DE542C}" sibTransId="{40C4F83D-EE33-4D7E-8C57-BD6CFE214891}"/>
    <dgm:cxn modelId="{42D55D73-B382-46AF-9AAE-A94BE7A6FAD0}" type="presOf" srcId="{74BC392D-3FA9-4D66-9613-878D5D7D881A}" destId="{1A53E179-4583-4069-B2E6-511821799BED}" srcOrd="0" destOrd="0" presId="urn:microsoft.com/office/officeart/2005/8/layout/hProcess11"/>
    <dgm:cxn modelId="{2ECE5B44-906C-4928-AE52-EBA5C01B51FB}" type="presParOf" srcId="{38FFBC95-BA74-46BC-88B9-3A45CF8BDAE4}" destId="{8F5EE84D-4409-4C6E-9B39-D5B645E5949D}" srcOrd="0" destOrd="0" presId="urn:microsoft.com/office/officeart/2005/8/layout/hProcess11"/>
    <dgm:cxn modelId="{169C3DD4-204F-467C-9C2A-EDF8B6D43B02}" type="presParOf" srcId="{38FFBC95-BA74-46BC-88B9-3A45CF8BDAE4}" destId="{4979BE27-3D66-45A4-A12E-F7DE8138341F}" srcOrd="1" destOrd="0" presId="urn:microsoft.com/office/officeart/2005/8/layout/hProcess11"/>
    <dgm:cxn modelId="{7C50D14B-84E5-438E-9832-6A39F1EF9AB6}" type="presParOf" srcId="{4979BE27-3D66-45A4-A12E-F7DE8138341F}" destId="{276A09D1-146C-4705-84F1-4C02CD33C319}" srcOrd="0" destOrd="0" presId="urn:microsoft.com/office/officeart/2005/8/layout/hProcess11"/>
    <dgm:cxn modelId="{F37A9F70-3028-420F-B310-B24467896A44}" type="presParOf" srcId="{276A09D1-146C-4705-84F1-4C02CD33C319}" destId="{1DD407E6-34EB-4799-B705-160A1620A279}" srcOrd="0" destOrd="0" presId="urn:microsoft.com/office/officeart/2005/8/layout/hProcess11"/>
    <dgm:cxn modelId="{8730EAC7-5FD4-4FEC-B15E-D3C656148E86}" type="presParOf" srcId="{276A09D1-146C-4705-84F1-4C02CD33C319}" destId="{F6507700-1081-4D25-B142-ED4AFDC26E83}" srcOrd="1" destOrd="0" presId="urn:microsoft.com/office/officeart/2005/8/layout/hProcess11"/>
    <dgm:cxn modelId="{E02FD51C-B8D9-4CDD-8356-EAD1317C3380}" type="presParOf" srcId="{276A09D1-146C-4705-84F1-4C02CD33C319}" destId="{F04331DE-E1ED-41BB-9633-F6D8E89C74D1}" srcOrd="2" destOrd="0" presId="urn:microsoft.com/office/officeart/2005/8/layout/hProcess11"/>
    <dgm:cxn modelId="{09E65C6C-CDBD-4008-A61D-A083CD8656D7}" type="presParOf" srcId="{4979BE27-3D66-45A4-A12E-F7DE8138341F}" destId="{36A62D48-19D4-4FE9-8761-732415650F7B}" srcOrd="1" destOrd="0" presId="urn:microsoft.com/office/officeart/2005/8/layout/hProcess11"/>
    <dgm:cxn modelId="{6DCDFF8A-98B8-44BC-93FD-14BCB2AEE0F4}" type="presParOf" srcId="{4979BE27-3D66-45A4-A12E-F7DE8138341F}" destId="{D4D7B36D-6F20-44BE-9BC3-7F275C10199B}" srcOrd="2" destOrd="0" presId="urn:microsoft.com/office/officeart/2005/8/layout/hProcess11"/>
    <dgm:cxn modelId="{6B10F327-6577-46B6-92A8-C3F7CE59AB86}" type="presParOf" srcId="{D4D7B36D-6F20-44BE-9BC3-7F275C10199B}" destId="{19665CE3-B978-48D8-92FB-7361C977DB15}" srcOrd="0" destOrd="0" presId="urn:microsoft.com/office/officeart/2005/8/layout/hProcess11"/>
    <dgm:cxn modelId="{8694FFAC-6C9A-4D9A-BBEA-3BA55D759ED1}" type="presParOf" srcId="{D4D7B36D-6F20-44BE-9BC3-7F275C10199B}" destId="{902789E4-D642-4838-A64B-57F7AF45142E}" srcOrd="1" destOrd="0" presId="urn:microsoft.com/office/officeart/2005/8/layout/hProcess11"/>
    <dgm:cxn modelId="{AC3BD120-3E8C-404E-9D9C-FBC68AA368C5}" type="presParOf" srcId="{D4D7B36D-6F20-44BE-9BC3-7F275C10199B}" destId="{B3BCD1CD-74AF-4BE4-B9EB-B5A4C40A6430}" srcOrd="2" destOrd="0" presId="urn:microsoft.com/office/officeart/2005/8/layout/hProcess11"/>
    <dgm:cxn modelId="{38DEF06D-41BA-49CB-928A-9489C8AF2B8F}" type="presParOf" srcId="{4979BE27-3D66-45A4-A12E-F7DE8138341F}" destId="{C476D357-1D0B-421B-B79E-404C69C2CF9A}" srcOrd="3" destOrd="0" presId="urn:microsoft.com/office/officeart/2005/8/layout/hProcess11"/>
    <dgm:cxn modelId="{FA3127F4-CB97-48CF-82B2-7563E13E2A32}" type="presParOf" srcId="{4979BE27-3D66-45A4-A12E-F7DE8138341F}" destId="{46D497AF-3FE4-474E-B2E8-AF96BB8A3BDE}" srcOrd="4" destOrd="0" presId="urn:microsoft.com/office/officeart/2005/8/layout/hProcess11"/>
    <dgm:cxn modelId="{21F0F8B6-D634-4CE6-998E-B40E239DBC98}" type="presParOf" srcId="{46D497AF-3FE4-474E-B2E8-AF96BB8A3BDE}" destId="{1A53E179-4583-4069-B2E6-511821799BED}" srcOrd="0" destOrd="0" presId="urn:microsoft.com/office/officeart/2005/8/layout/hProcess11"/>
    <dgm:cxn modelId="{A8656CB5-7298-44B1-9682-BE42F976777F}" type="presParOf" srcId="{46D497AF-3FE4-474E-B2E8-AF96BB8A3BDE}" destId="{50304FCC-AA93-4D90-A8EF-0952D80D6447}" srcOrd="1" destOrd="0" presId="urn:microsoft.com/office/officeart/2005/8/layout/hProcess11"/>
    <dgm:cxn modelId="{BE52C2E3-CC16-4953-8E86-BD6CC35E09CE}" type="presParOf" srcId="{46D497AF-3FE4-474E-B2E8-AF96BB8A3BDE}" destId="{C6638D39-A480-4276-9A75-93E44E808A96}" srcOrd="2" destOrd="0" presId="urn:microsoft.com/office/officeart/2005/8/layout/hProcess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5EE84D-4409-4C6E-9B39-D5B645E5949D}">
      <dsp:nvSpPr>
        <dsp:cNvPr id="0" name=""/>
        <dsp:cNvSpPr/>
      </dsp:nvSpPr>
      <dsp:spPr>
        <a:xfrm>
          <a:off x="0" y="1295393"/>
          <a:ext cx="7772400" cy="182880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D407E6-34EB-4799-B705-160A1620A279}">
      <dsp:nvSpPr>
        <dsp:cNvPr id="0" name=""/>
        <dsp:cNvSpPr/>
      </dsp:nvSpPr>
      <dsp:spPr>
        <a:xfrm>
          <a:off x="51792" y="28968"/>
          <a:ext cx="1091216" cy="108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lvl="0" algn="ctr" defTabSz="444500">
            <a:lnSpc>
              <a:spcPct val="90000"/>
            </a:lnSpc>
            <a:spcBef>
              <a:spcPct val="0"/>
            </a:spcBef>
            <a:spcAft>
              <a:spcPct val="35000"/>
            </a:spcAft>
          </a:pPr>
          <a:r>
            <a:rPr lang="en-US" sz="1000" kern="1200" dirty="0" smtClean="0"/>
            <a:t>Project Start—insert solar panel satellite (for energy) in orbit between Earth and Moon.</a:t>
          </a:r>
          <a:endParaRPr lang="en-US" sz="1000" kern="1200" dirty="0"/>
        </a:p>
      </dsp:txBody>
      <dsp:txXfrm>
        <a:off x="51792" y="28968"/>
        <a:ext cx="1091216" cy="1085063"/>
      </dsp:txXfrm>
    </dsp:sp>
    <dsp:sp modelId="{F6507700-1081-4D25-B142-ED4AFDC26E83}">
      <dsp:nvSpPr>
        <dsp:cNvPr id="0" name=""/>
        <dsp:cNvSpPr/>
      </dsp:nvSpPr>
      <dsp:spPr>
        <a:xfrm>
          <a:off x="533398" y="2057400"/>
          <a:ext cx="457200" cy="4572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665CE3-B978-48D8-92FB-7361C977DB15}">
      <dsp:nvSpPr>
        <dsp:cNvPr id="0" name=""/>
        <dsp:cNvSpPr/>
      </dsp:nvSpPr>
      <dsp:spPr>
        <a:xfrm>
          <a:off x="2370430" y="2743199"/>
          <a:ext cx="2254299" cy="182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5168" tIns="455168" rIns="455168" bIns="455168" numCol="1" spcCol="1270" anchor="t" anchorCtr="0">
          <a:noAutofit/>
        </a:bodyPr>
        <a:lstStyle/>
        <a:p>
          <a:pPr lvl="0" algn="ctr" defTabSz="2844800">
            <a:lnSpc>
              <a:spcPct val="90000"/>
            </a:lnSpc>
            <a:spcBef>
              <a:spcPct val="0"/>
            </a:spcBef>
            <a:spcAft>
              <a:spcPct val="35000"/>
            </a:spcAft>
          </a:pPr>
          <a:r>
            <a:rPr lang="en-US" sz="6400" kern="1200" dirty="0" smtClean="0"/>
            <a:t> </a:t>
          </a:r>
          <a:endParaRPr lang="en-US" sz="6400" kern="1200" dirty="0"/>
        </a:p>
      </dsp:txBody>
      <dsp:txXfrm>
        <a:off x="2370430" y="2743199"/>
        <a:ext cx="2254299" cy="1828800"/>
      </dsp:txXfrm>
    </dsp:sp>
    <dsp:sp modelId="{902789E4-D642-4838-A64B-57F7AF45142E}">
      <dsp:nvSpPr>
        <dsp:cNvPr id="0" name=""/>
        <dsp:cNvSpPr/>
      </dsp:nvSpPr>
      <dsp:spPr>
        <a:xfrm>
          <a:off x="1066798" y="2025652"/>
          <a:ext cx="457200" cy="4572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53E179-4583-4069-B2E6-511821799BED}">
      <dsp:nvSpPr>
        <dsp:cNvPr id="0" name=""/>
        <dsp:cNvSpPr/>
      </dsp:nvSpPr>
      <dsp:spPr>
        <a:xfrm>
          <a:off x="5410195" y="501653"/>
          <a:ext cx="2254299" cy="5460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lvl="0" algn="ctr" defTabSz="533400">
            <a:lnSpc>
              <a:spcPct val="90000"/>
            </a:lnSpc>
            <a:spcBef>
              <a:spcPct val="0"/>
            </a:spcBef>
            <a:spcAft>
              <a:spcPct val="35000"/>
            </a:spcAft>
          </a:pPr>
          <a:r>
            <a:rPr lang="en-US" sz="1200" kern="1200" dirty="0" smtClean="0"/>
            <a:t>Mission Accomplished</a:t>
          </a:r>
        </a:p>
        <a:p>
          <a:pPr lvl="0" algn="ctr" defTabSz="533400">
            <a:lnSpc>
              <a:spcPct val="90000"/>
            </a:lnSpc>
            <a:spcBef>
              <a:spcPct val="0"/>
            </a:spcBef>
            <a:spcAft>
              <a:spcPct val="35000"/>
            </a:spcAft>
          </a:pPr>
          <a:r>
            <a:rPr lang="en-US" sz="1200" kern="1200" dirty="0" smtClean="0"/>
            <a:t>Life on the moon is</a:t>
          </a:r>
        </a:p>
        <a:p>
          <a:pPr lvl="0" algn="ctr" defTabSz="533400">
            <a:lnSpc>
              <a:spcPct val="90000"/>
            </a:lnSpc>
            <a:spcBef>
              <a:spcPct val="0"/>
            </a:spcBef>
            <a:spcAft>
              <a:spcPct val="35000"/>
            </a:spcAft>
          </a:pPr>
          <a:r>
            <a:rPr lang="en-US" sz="1200" kern="1200" dirty="0" smtClean="0"/>
            <a:t>sustainable</a:t>
          </a:r>
          <a:endParaRPr lang="en-US" sz="1200" kern="1200" dirty="0"/>
        </a:p>
      </dsp:txBody>
      <dsp:txXfrm>
        <a:off x="5410195" y="501653"/>
        <a:ext cx="2254299" cy="546097"/>
      </dsp:txXfrm>
    </dsp:sp>
    <dsp:sp modelId="{50304FCC-AA93-4D90-A8EF-0952D80D6447}">
      <dsp:nvSpPr>
        <dsp:cNvPr id="0" name=""/>
        <dsp:cNvSpPr/>
      </dsp:nvSpPr>
      <dsp:spPr>
        <a:xfrm>
          <a:off x="6400798" y="2025652"/>
          <a:ext cx="457200" cy="4572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C470E7-EC1B-4505-86CA-BBD9DD925BB3}" type="datetimeFigureOut">
              <a:rPr lang="en-US" smtClean="0"/>
              <a:pPr/>
              <a:t>12/19/2011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40D7BF-44C4-44E0-8908-2921CAB560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40D7BF-44C4-44E0-8908-2921CAB5609B}"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40D7BF-44C4-44E0-8908-2921CAB5609B}"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40D7BF-44C4-44E0-8908-2921CAB5609B}"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40D7BF-44C4-44E0-8908-2921CAB5609B}"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7FD12458-3B10-40B9-8EBB-C6F34243251B}" type="slidenum">
              <a:rPr lang="en-US" smtClean="0"/>
              <a:pPr/>
              <a:t>‹#›</a:t>
            </a:fld>
            <a:endParaRPr lang="en-US" dirty="0"/>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FD12458-3B10-40B9-8EBB-C6F34243251B}" type="slidenum">
              <a:rPr lang="en-US" smtClean="0"/>
              <a:pPr/>
              <a:t>‹#›</a:t>
            </a:fld>
            <a:endParaRPr lang="en-US" dirty="0"/>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7FD12458-3B10-40B9-8EBB-C6F34243251B}" type="slidenum">
              <a:rPr lang="en-US" smtClean="0"/>
              <a:pPr/>
              <a:t>‹#›</a:t>
            </a:fld>
            <a:endParaRPr lang="en-US" dirty="0"/>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D931DF2-263B-4541-AE24-7D324CE169EF}" type="datetimeFigureOut">
              <a:rPr lang="en-US" smtClean="0"/>
              <a:pPr/>
              <a:t>12/19/2011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FD12458-3B10-40B9-8EBB-C6F34243251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3D931DF2-263B-4541-AE24-7D324CE169EF}" type="datetimeFigureOut">
              <a:rPr lang="en-US" smtClean="0"/>
              <a:pPr/>
              <a:t>12/19/2011</a:t>
            </a:fld>
            <a:endParaRPr lang="en-US" dirty="0"/>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dirty="0"/>
          </a:p>
        </p:txBody>
      </p:sp>
      <p:sp>
        <p:nvSpPr>
          <p:cNvPr id="7" name="Slide Number Placeholder 6"/>
          <p:cNvSpPr>
            <a:spLocks noGrp="1"/>
          </p:cNvSpPr>
          <p:nvPr>
            <p:ph type="sldNum" sz="quarter" idx="12"/>
          </p:nvPr>
        </p:nvSpPr>
        <p:spPr>
          <a:xfrm>
            <a:off x="8610600" y="55499"/>
            <a:ext cx="457200" cy="365125"/>
          </a:xfrm>
        </p:spPr>
        <p:txBody>
          <a:bodyPr/>
          <a:lstStyle>
            <a:extLst/>
          </a:lstStyle>
          <a:p>
            <a:fld id="{7FD12458-3B10-40B9-8EBB-C6F34243251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3D931DF2-263B-4541-AE24-7D324CE169EF}" type="datetimeFigureOut">
              <a:rPr lang="en-US" smtClean="0"/>
              <a:pPr/>
              <a:t>12/19/2011</a:t>
            </a:fld>
            <a:endParaRPr lang="en-US" dirty="0"/>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dirty="0"/>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FD12458-3B10-40B9-8EBB-C6F34243251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hyperlink" Target="http://nssdc.gsfc.nasa.gov/planetary/planets/moonpage.html" TargetMode="External"/><Relationship Id="rId13" Type="http://schemas.openxmlformats.org/officeDocument/2006/relationships/image" Target="../media/image26.jpeg"/><Relationship Id="rId3" Type="http://schemas.openxmlformats.org/officeDocument/2006/relationships/hyperlink" Target="http://www.space.com/10762-nasa-mars-rover-overbudget.html" TargetMode="External"/><Relationship Id="rId7" Type="http://schemas.openxmlformats.org/officeDocument/2006/relationships/hyperlink" Target="http://news.discovery.com/space/is-there-water-on-the-moon-bucketloads.html" TargetMode="External"/><Relationship Id="rId12" Type="http://schemas.openxmlformats.org/officeDocument/2006/relationships/hyperlink" Target="http://www.fofweb.com/Onfiles/SEOF/Chemistry_Experiments/2-12.pdf"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en.allexperts.com/q/Space-Exploration-2540/2008/2/Gold-Foil.htm" TargetMode="External"/><Relationship Id="rId11" Type="http://schemas.openxmlformats.org/officeDocument/2006/relationships/hyperlink" Target="http://www.nasa.gov/exploration/home/why_moon.html" TargetMode="External"/><Relationship Id="rId5" Type="http://schemas.openxmlformats.org/officeDocument/2006/relationships/hyperlink" Target="http://www.space.com/7532-water-discovery-fuels-hope-colonize-moon.html" TargetMode="External"/><Relationship Id="rId10" Type="http://schemas.openxmlformats.org/officeDocument/2006/relationships/hyperlink" Target="http://nssdc.gsfc.nasa.gov/planetary/ice/ice_moon.html" TargetMode="External"/><Relationship Id="rId4" Type="http://schemas.openxmlformats.org/officeDocument/2006/relationships/hyperlink" Target="http://www.nasa.gov/audience/forstudents/k-4/dictionary/Solar_Panel.html" TargetMode="External"/><Relationship Id="rId9" Type="http://schemas.openxmlformats.org/officeDocument/2006/relationships/hyperlink" Target="http://www.google.com/moon/" TargetMode="External"/><Relationship Id="rId14" Type="http://schemas.openxmlformats.org/officeDocument/2006/relationships/hyperlink" Target="http://history.nasa.gov/spacesuits.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0" y="0"/>
            <a:ext cx="9144000" cy="6857999"/>
          </a:xfrm>
          <a:prstGeom prst="rect">
            <a:avLst/>
          </a:prstGeom>
          <a:noFill/>
          <a:ln w="9525">
            <a:noFill/>
            <a:miter lim="800000"/>
            <a:headEnd/>
            <a:tailEnd/>
          </a:ln>
        </p:spPr>
      </p:pic>
      <p:sp>
        <p:nvSpPr>
          <p:cNvPr id="5" name="TextBox 4"/>
          <p:cNvSpPr txBox="1"/>
          <p:nvPr/>
        </p:nvSpPr>
        <p:spPr>
          <a:xfrm>
            <a:off x="152400" y="1066800"/>
            <a:ext cx="7772400" cy="707886"/>
          </a:xfrm>
          <a:prstGeom prst="rect">
            <a:avLst/>
          </a:prstGeom>
          <a:noFill/>
        </p:spPr>
        <p:txBody>
          <a:bodyPr wrap="square" rtlCol="0">
            <a:spAutoFit/>
          </a:bodyPr>
          <a:lstStyle/>
          <a:p>
            <a:r>
              <a:rPr lang="en-US" sz="4000" b="1" dirty="0" smtClean="0">
                <a:solidFill>
                  <a:srgbClr val="FFFF00"/>
                </a:solidFill>
              </a:rPr>
              <a:t>The Draco Mission</a:t>
            </a:r>
            <a:endParaRPr lang="en-US" sz="4000" b="1" dirty="0">
              <a:solidFill>
                <a:srgbClr val="FFFF00"/>
              </a:solidFill>
            </a:endParaRPr>
          </a:p>
        </p:txBody>
      </p:sp>
      <p:sp>
        <p:nvSpPr>
          <p:cNvPr id="6" name="TextBox 5"/>
          <p:cNvSpPr txBox="1"/>
          <p:nvPr/>
        </p:nvSpPr>
        <p:spPr>
          <a:xfrm>
            <a:off x="5486400" y="4343400"/>
            <a:ext cx="3048000" cy="1938992"/>
          </a:xfrm>
          <a:prstGeom prst="rect">
            <a:avLst/>
          </a:prstGeom>
          <a:noFill/>
        </p:spPr>
        <p:txBody>
          <a:bodyPr wrap="square" rtlCol="0">
            <a:spAutoFit/>
          </a:bodyPr>
          <a:lstStyle/>
          <a:p>
            <a:r>
              <a:rPr lang="en-US" sz="2400" dirty="0" smtClean="0">
                <a:solidFill>
                  <a:srgbClr val="FF0000"/>
                </a:solidFill>
              </a:rPr>
              <a:t>Presented by:</a:t>
            </a:r>
            <a:br>
              <a:rPr lang="en-US" sz="2400" dirty="0" smtClean="0">
                <a:solidFill>
                  <a:srgbClr val="FF0000"/>
                </a:solidFill>
              </a:rPr>
            </a:br>
            <a:r>
              <a:rPr lang="en-US" sz="2400" dirty="0" smtClean="0">
                <a:solidFill>
                  <a:srgbClr val="FF0000"/>
                </a:solidFill>
              </a:rPr>
              <a:t>The Moon Masters</a:t>
            </a:r>
          </a:p>
          <a:p>
            <a:endParaRPr lang="en-US" sz="2400" dirty="0" smtClean="0">
              <a:solidFill>
                <a:srgbClr val="FF0000"/>
              </a:solidFill>
            </a:endParaRPr>
          </a:p>
          <a:p>
            <a:r>
              <a:rPr lang="en-US" sz="2400" dirty="0" smtClean="0">
                <a:solidFill>
                  <a:srgbClr val="FF0000"/>
                </a:solidFill>
              </a:rPr>
              <a:t>Thomas Dietzel &amp; </a:t>
            </a:r>
          </a:p>
          <a:p>
            <a:r>
              <a:rPr lang="en-US" sz="2400" dirty="0" smtClean="0">
                <a:solidFill>
                  <a:srgbClr val="FF0000"/>
                </a:solidFill>
              </a:rPr>
              <a:t>George Seitis</a:t>
            </a:r>
            <a:endParaRPr lang="en-US" sz="2400" dirty="0">
              <a:solidFill>
                <a:srgbClr val="FF0000"/>
              </a:solidFill>
            </a:endParaRPr>
          </a:p>
        </p:txBody>
      </p:sp>
      <p:sp>
        <p:nvSpPr>
          <p:cNvPr id="7" name="TextBox 6"/>
          <p:cNvSpPr txBox="1"/>
          <p:nvPr/>
        </p:nvSpPr>
        <p:spPr>
          <a:xfrm>
            <a:off x="5943600" y="381000"/>
            <a:ext cx="2743200" cy="369332"/>
          </a:xfrm>
          <a:prstGeom prst="rect">
            <a:avLst/>
          </a:prstGeom>
          <a:noFill/>
        </p:spPr>
        <p:txBody>
          <a:bodyPr wrap="square" rtlCol="0">
            <a:spAutoFit/>
          </a:bodyPr>
          <a:lstStyle/>
          <a:p>
            <a:r>
              <a:rPr lang="en-US" dirty="0" smtClean="0">
                <a:solidFill>
                  <a:schemeClr val="accent6">
                    <a:lumMod val="60000"/>
                    <a:lumOff val="40000"/>
                  </a:schemeClr>
                </a:solidFill>
              </a:rPr>
              <a:t>Periods 5 and 6 STEM</a:t>
            </a:r>
            <a:endParaRPr lang="en-US" dirty="0">
              <a:solidFill>
                <a:schemeClr val="accent6">
                  <a:lumMod val="60000"/>
                  <a:lumOff val="4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t>Benefits for Earth’s society</a:t>
            </a:r>
            <a:endParaRPr lang="en-US" sz="3600" dirty="0"/>
          </a:p>
        </p:txBody>
      </p:sp>
      <p:sp>
        <p:nvSpPr>
          <p:cNvPr id="3" name="Content Placeholder 2"/>
          <p:cNvSpPr>
            <a:spLocks noGrp="1"/>
          </p:cNvSpPr>
          <p:nvPr>
            <p:ph idx="1"/>
          </p:nvPr>
        </p:nvSpPr>
        <p:spPr>
          <a:xfrm>
            <a:off x="4495800" y="1752600"/>
            <a:ext cx="4191000" cy="4572000"/>
          </a:xfrm>
        </p:spPr>
        <p:txBody>
          <a:bodyPr/>
          <a:lstStyle/>
          <a:p>
            <a:r>
              <a:rPr lang="en-US" dirty="0" smtClean="0"/>
              <a:t>Alternative for when the Earth is becoming uninhabitable (Become a second home)</a:t>
            </a:r>
          </a:p>
          <a:p>
            <a:r>
              <a:rPr lang="en-US" dirty="0" smtClean="0"/>
              <a:t>Decrease population inflation on Earth</a:t>
            </a:r>
          </a:p>
          <a:p>
            <a:pPr>
              <a:buNone/>
            </a:pPr>
            <a:endParaRPr lang="en-US" dirty="0" smtClean="0"/>
          </a:p>
          <a:p>
            <a:endParaRPr lang="en-US" dirty="0" smtClean="0"/>
          </a:p>
          <a:p>
            <a:endParaRPr lang="en-US" dirty="0" smtClean="0"/>
          </a:p>
          <a:p>
            <a:endParaRPr lang="en-US" dirty="0" smtClean="0"/>
          </a:p>
          <a:p>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533400" y="1905000"/>
            <a:ext cx="3733800" cy="33259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W.E.R.S. and Diggers</a:t>
            </a:r>
            <a:endParaRPr lang="en-US" dirty="0"/>
          </a:p>
        </p:txBody>
      </p:sp>
      <p:sp>
        <p:nvSpPr>
          <p:cNvPr id="3" name="Content Placeholder 2"/>
          <p:cNvSpPr>
            <a:spLocks noGrp="1"/>
          </p:cNvSpPr>
          <p:nvPr>
            <p:ph idx="1"/>
          </p:nvPr>
        </p:nvSpPr>
        <p:spPr>
          <a:xfrm>
            <a:off x="838200" y="1828800"/>
            <a:ext cx="4114800" cy="4572000"/>
          </a:xfrm>
        </p:spPr>
        <p:txBody>
          <a:bodyPr>
            <a:normAutofit/>
          </a:bodyPr>
          <a:lstStyle/>
          <a:p>
            <a:pPr>
              <a:buNone/>
            </a:pPr>
            <a:r>
              <a:rPr lang="en-US" sz="1800" dirty="0" smtClean="0"/>
              <a:t>W.E.R.S</a:t>
            </a:r>
          </a:p>
          <a:p>
            <a:pPr lvl="1"/>
            <a:r>
              <a:rPr lang="en-US" sz="1050" b="1" i="1" dirty="0" smtClean="0"/>
              <a:t>W</a:t>
            </a:r>
            <a:r>
              <a:rPr lang="en-US" sz="1050" dirty="0" smtClean="0"/>
              <a:t>ater </a:t>
            </a:r>
            <a:r>
              <a:rPr lang="en-US" sz="1050" b="1" i="1" dirty="0" smtClean="0"/>
              <a:t>E</a:t>
            </a:r>
            <a:r>
              <a:rPr lang="en-US" sz="1050" dirty="0" smtClean="0"/>
              <a:t>xtracting </a:t>
            </a:r>
            <a:r>
              <a:rPr lang="en-US" sz="1050" b="1" i="1" dirty="0" smtClean="0"/>
              <a:t>R</a:t>
            </a:r>
            <a:r>
              <a:rPr lang="en-US" sz="1050" dirty="0" smtClean="0"/>
              <a:t>over</a:t>
            </a:r>
            <a:r>
              <a:rPr lang="en-US" sz="1050" b="1" dirty="0" smtClean="0"/>
              <a:t> </a:t>
            </a:r>
            <a:r>
              <a:rPr lang="en-US" sz="1050" b="1" i="1" dirty="0" smtClean="0"/>
              <a:t>S</a:t>
            </a:r>
            <a:r>
              <a:rPr lang="en-US" sz="1050" dirty="0" smtClean="0"/>
              <a:t>ystem</a:t>
            </a:r>
          </a:p>
          <a:p>
            <a:r>
              <a:rPr lang="en-US" sz="1050" dirty="0" smtClean="0"/>
              <a:t>Rovers that are remote controlled by scientists at the laboratory</a:t>
            </a:r>
          </a:p>
          <a:p>
            <a:r>
              <a:rPr lang="en-US" sz="1050" dirty="0" smtClean="0"/>
              <a:t>One task- find other sources of water on the moon and extract/purify it. </a:t>
            </a:r>
          </a:p>
          <a:p>
            <a:r>
              <a:rPr lang="en-US" sz="1050" dirty="0" smtClean="0"/>
              <a:t>Front of rover- LOLA and camera (for communication back at lab) Back – purification system that collects 500 US gallons of water per trip.</a:t>
            </a:r>
          </a:p>
          <a:p>
            <a:r>
              <a:rPr lang="en-US" sz="1050" dirty="0" smtClean="0"/>
              <a:t>Underneath WERS – vacuum that absorbs water vapor/ice and collects it to be brought back to base. </a:t>
            </a:r>
          </a:p>
          <a:p>
            <a:r>
              <a:rPr lang="en-US" sz="1050" dirty="0" smtClean="0"/>
              <a:t>Mainly constructed of titanium and aluminum</a:t>
            </a:r>
          </a:p>
          <a:p>
            <a:r>
              <a:rPr lang="en-US" sz="1050" dirty="0" smtClean="0"/>
              <a:t>Cost -  approx. $1 billion</a:t>
            </a:r>
          </a:p>
          <a:p>
            <a:r>
              <a:rPr lang="en-US" sz="1050" dirty="0" smtClean="0"/>
              <a:t>Decently-sized </a:t>
            </a:r>
          </a:p>
          <a:p>
            <a:r>
              <a:rPr lang="en-US" sz="1050" dirty="0" smtClean="0"/>
              <a:t>Unmanned to have more room to gather water</a:t>
            </a:r>
          </a:p>
          <a:p>
            <a:r>
              <a:rPr lang="en-US" sz="1050" dirty="0" smtClean="0"/>
              <a:t>Robotically maneuvered from base (allows for better control over where it is and what to gather)</a:t>
            </a:r>
          </a:p>
        </p:txBody>
      </p:sp>
      <p:sp>
        <p:nvSpPr>
          <p:cNvPr id="5" name="TextBox 4"/>
          <p:cNvSpPr txBox="1"/>
          <p:nvPr/>
        </p:nvSpPr>
        <p:spPr>
          <a:xfrm>
            <a:off x="4953000" y="1905000"/>
            <a:ext cx="3657600" cy="4339650"/>
          </a:xfrm>
          <a:prstGeom prst="rect">
            <a:avLst/>
          </a:prstGeom>
          <a:noFill/>
        </p:spPr>
        <p:txBody>
          <a:bodyPr wrap="square" rtlCol="0">
            <a:spAutoFit/>
          </a:bodyPr>
          <a:lstStyle/>
          <a:p>
            <a:r>
              <a:rPr lang="en-US" dirty="0" smtClean="0"/>
              <a:t>Diggers</a:t>
            </a:r>
          </a:p>
          <a:p>
            <a:pPr>
              <a:buFont typeface="Wingdings" pitchFamily="2" charset="2"/>
              <a:buChar char="§"/>
            </a:pPr>
            <a:endParaRPr lang="en-US" dirty="0" smtClean="0"/>
          </a:p>
          <a:p>
            <a:pPr>
              <a:buFont typeface="Wingdings" pitchFamily="2" charset="2"/>
              <a:buChar char="§"/>
            </a:pPr>
            <a:r>
              <a:rPr lang="en-US" sz="1200" dirty="0" smtClean="0"/>
              <a:t>     Unmanned robots that are sent up to the moon on the first mission to begin to dig around </a:t>
            </a:r>
            <a:r>
              <a:rPr lang="en-US" sz="1200" dirty="0" err="1" smtClean="0"/>
              <a:t>Cabeus</a:t>
            </a:r>
            <a:r>
              <a:rPr lang="en-US" sz="1200" dirty="0" smtClean="0"/>
              <a:t> crater to make base</a:t>
            </a:r>
          </a:p>
          <a:p>
            <a:pPr>
              <a:buFont typeface="Wingdings" pitchFamily="2" charset="2"/>
              <a:buChar char="§"/>
            </a:pPr>
            <a:endParaRPr lang="en-US" sz="1200" dirty="0" smtClean="0"/>
          </a:p>
          <a:p>
            <a:pPr>
              <a:buFont typeface="Wingdings" pitchFamily="2" charset="2"/>
              <a:buChar char="§"/>
            </a:pPr>
            <a:r>
              <a:rPr lang="en-US" sz="1200" dirty="0" smtClean="0"/>
              <a:t>     People on Earth control where it digs</a:t>
            </a:r>
          </a:p>
          <a:p>
            <a:pPr>
              <a:buFont typeface="Wingdings" pitchFamily="2" charset="2"/>
              <a:buChar char="§"/>
            </a:pPr>
            <a:endParaRPr lang="en-US" sz="1200" dirty="0" smtClean="0"/>
          </a:p>
          <a:p>
            <a:pPr>
              <a:buFont typeface="Wingdings" pitchFamily="2" charset="2"/>
              <a:buChar char="§"/>
            </a:pPr>
            <a:r>
              <a:rPr lang="en-US" sz="1200" dirty="0" smtClean="0"/>
              <a:t>     Decently sized to lift more amounts of regolith for digging</a:t>
            </a:r>
          </a:p>
          <a:p>
            <a:pPr>
              <a:buFont typeface="Wingdings" pitchFamily="2" charset="2"/>
              <a:buChar char="§"/>
            </a:pPr>
            <a:endParaRPr lang="en-US" sz="1200" dirty="0" smtClean="0"/>
          </a:p>
          <a:p>
            <a:pPr>
              <a:buFont typeface="Wingdings" pitchFamily="2" charset="2"/>
              <a:buChar char="§"/>
            </a:pPr>
            <a:r>
              <a:rPr lang="en-US" sz="1200" dirty="0" smtClean="0"/>
              <a:t>      Kept up there for rest of time (when base is built) – may need to dig for something else (possibly another section of the base)</a:t>
            </a:r>
          </a:p>
          <a:p>
            <a:endParaRPr lang="en-US" sz="1200" dirty="0" smtClean="0"/>
          </a:p>
          <a:p>
            <a:pPr>
              <a:buFont typeface="Wingdings" pitchFamily="2" charset="2"/>
              <a:buChar char="§"/>
            </a:pPr>
            <a:r>
              <a:rPr lang="en-US" sz="1200" dirty="0" smtClean="0"/>
              <a:t>     Astronauts’ best friend when constructing base</a:t>
            </a:r>
          </a:p>
          <a:p>
            <a:pPr>
              <a:buFont typeface="Wingdings" pitchFamily="2" charset="2"/>
              <a:buChar char="§"/>
            </a:pPr>
            <a:endParaRPr lang="en-US" sz="1200" dirty="0" smtClean="0"/>
          </a:p>
          <a:p>
            <a:pPr>
              <a:buFont typeface="Wingdings" pitchFamily="2" charset="2"/>
              <a:buChar char="§"/>
            </a:pPr>
            <a:r>
              <a:rPr lang="en-US" sz="1200" dirty="0" smtClean="0"/>
              <a:t>     Large  backhoe  in front to dig massive amounts of lunar regolith at once.</a:t>
            </a:r>
          </a:p>
          <a:p>
            <a:r>
              <a:rPr lang="en-US" dirty="0" smtClean="0"/>
              <a:t> </a:t>
            </a:r>
          </a:p>
          <a:p>
            <a:r>
              <a:rPr lang="en-US" dirty="0" smtClean="0"/>
              <a:t> </a:t>
            </a:r>
            <a:endParaRPr lang="en-US" dirty="0"/>
          </a:p>
        </p:txBody>
      </p:sp>
      <p:pic>
        <p:nvPicPr>
          <p:cNvPr id="8" name="Picture 7" descr="WERS.jpg"/>
          <p:cNvPicPr>
            <a:picLocks noChangeAspect="1"/>
          </p:cNvPicPr>
          <p:nvPr/>
        </p:nvPicPr>
        <p:blipFill>
          <a:blip r:embed="rId3" cstate="print"/>
          <a:stretch>
            <a:fillRect/>
          </a:stretch>
        </p:blipFill>
        <p:spPr>
          <a:xfrm>
            <a:off x="1600200" y="5451232"/>
            <a:ext cx="2057400" cy="1309750"/>
          </a:xfrm>
          <a:prstGeom prst="rect">
            <a:avLst/>
          </a:prstGeom>
        </p:spPr>
      </p:pic>
      <p:pic>
        <p:nvPicPr>
          <p:cNvPr id="9" name="Picture 8" descr="DIGGER.jpg"/>
          <p:cNvPicPr>
            <a:picLocks noChangeAspect="1"/>
          </p:cNvPicPr>
          <p:nvPr/>
        </p:nvPicPr>
        <p:blipFill>
          <a:blip r:embed="rId4" cstate="print"/>
          <a:stretch>
            <a:fillRect/>
          </a:stretch>
        </p:blipFill>
        <p:spPr>
          <a:xfrm>
            <a:off x="6553200" y="5410200"/>
            <a:ext cx="1978956" cy="130968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Lander</a:t>
            </a:r>
            <a:endParaRPr lang="en-US" dirty="0"/>
          </a:p>
        </p:txBody>
      </p:sp>
      <p:sp>
        <p:nvSpPr>
          <p:cNvPr id="3" name="Content Placeholder 2"/>
          <p:cNvSpPr>
            <a:spLocks noGrp="1"/>
          </p:cNvSpPr>
          <p:nvPr>
            <p:ph idx="1"/>
          </p:nvPr>
        </p:nvSpPr>
        <p:spPr>
          <a:xfrm>
            <a:off x="914400" y="1783560"/>
            <a:ext cx="3124200" cy="4572000"/>
          </a:xfrm>
        </p:spPr>
        <p:txBody>
          <a:bodyPr>
            <a:normAutofit fontScale="85000" lnSpcReduction="20000"/>
          </a:bodyPr>
          <a:lstStyle/>
          <a:p>
            <a:r>
              <a:rPr lang="en-US" sz="1550" dirty="0" smtClean="0"/>
              <a:t>Crew Compartment: Enough room for three people on a seven day excursion. This means there is a decent amount of room for materials and instruments.</a:t>
            </a:r>
          </a:p>
          <a:p>
            <a:r>
              <a:rPr lang="en-US" sz="1550" dirty="0" smtClean="0"/>
              <a:t>Rocket Fuel: The tank is twice in volume so it is able to hold a regular amount of rocket fuel in addition to water created rocket fuel as a back up. </a:t>
            </a:r>
          </a:p>
          <a:p>
            <a:r>
              <a:rPr lang="en-US" sz="1550" dirty="0" smtClean="0"/>
              <a:t>Landing Legs: Crushable legs w/o storage space to assure a safe and cushioned landing</a:t>
            </a:r>
            <a:r>
              <a:rPr lang="en-US" sz="1550" dirty="0" smtClean="0"/>
              <a:t>. They are flexible so they can crush, allowing a smooth landing, and they don’t </a:t>
            </a:r>
            <a:r>
              <a:rPr lang="en-US" sz="1550" smtClean="0"/>
              <a:t>need repair.</a:t>
            </a:r>
            <a:endParaRPr lang="en-US" sz="1550" dirty="0" smtClean="0"/>
          </a:p>
          <a:p>
            <a:pPr>
              <a:buFont typeface="Wingdings" pitchFamily="2" charset="2"/>
              <a:buChar char="§"/>
            </a:pPr>
            <a:r>
              <a:rPr lang="en-US" sz="1550" dirty="0" smtClean="0"/>
              <a:t>Gold foil is used here to protect against radiation (due to the fact we are outside of the earth’s atmosphere) and to shield away heat. </a:t>
            </a:r>
          </a:p>
          <a:p>
            <a:pPr>
              <a:buFont typeface="Wingdings" pitchFamily="2" charset="2"/>
              <a:buChar char="§"/>
            </a:pPr>
            <a:r>
              <a:rPr lang="en-US" sz="1550" dirty="0" smtClean="0"/>
              <a:t>Constructed mainly of aluminum, with a slight bit of ceramic and titanium.  </a:t>
            </a:r>
          </a:p>
          <a:p>
            <a:pPr>
              <a:buFont typeface="Wingdings" pitchFamily="2" charset="2"/>
              <a:buChar char="§"/>
            </a:pPr>
            <a:r>
              <a:rPr lang="en-US" sz="1550" dirty="0" smtClean="0"/>
              <a:t>Connection back to Earth, then eventually base (60 second delay)</a:t>
            </a:r>
          </a:p>
        </p:txBody>
      </p:sp>
      <p:pic>
        <p:nvPicPr>
          <p:cNvPr id="4" name="Picture 3" descr="rover20001.jpg"/>
          <p:cNvPicPr>
            <a:picLocks noChangeAspect="1"/>
          </p:cNvPicPr>
          <p:nvPr/>
        </p:nvPicPr>
        <p:blipFill>
          <a:blip r:embed="rId3" cstate="print"/>
          <a:stretch>
            <a:fillRect/>
          </a:stretch>
        </p:blipFill>
        <p:spPr>
          <a:xfrm>
            <a:off x="4267200" y="2057400"/>
            <a:ext cx="4518401" cy="36576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i.edu/pieces/hiley/images/photos/space-suit-apollo11-suita.jpg"/>
          <p:cNvPicPr>
            <a:picLocks noChangeAspect="1" noChangeArrowheads="1"/>
          </p:cNvPicPr>
          <p:nvPr/>
        </p:nvPicPr>
        <p:blipFill>
          <a:blip r:embed="rId3" cstate="print"/>
          <a:srcRect/>
          <a:stretch>
            <a:fillRect/>
          </a:stretch>
        </p:blipFill>
        <p:spPr bwMode="auto">
          <a:xfrm>
            <a:off x="5791200" y="4800600"/>
            <a:ext cx="2209800" cy="1961198"/>
          </a:xfrm>
          <a:prstGeom prst="rect">
            <a:avLst/>
          </a:prstGeom>
          <a:noFill/>
        </p:spPr>
      </p:pic>
      <p:sp>
        <p:nvSpPr>
          <p:cNvPr id="2" name="Title 1"/>
          <p:cNvSpPr>
            <a:spLocks noGrp="1"/>
          </p:cNvSpPr>
          <p:nvPr>
            <p:ph type="title"/>
          </p:nvPr>
        </p:nvSpPr>
        <p:spPr/>
        <p:txBody>
          <a:bodyPr/>
          <a:lstStyle/>
          <a:p>
            <a:r>
              <a:rPr lang="en-US" dirty="0" smtClean="0"/>
              <a:t>Lunar Lander CON’T</a:t>
            </a:r>
            <a:endParaRPr lang="en-US" dirty="0"/>
          </a:p>
        </p:txBody>
      </p:sp>
      <p:sp>
        <p:nvSpPr>
          <p:cNvPr id="3" name="Content Placeholder 2"/>
          <p:cNvSpPr>
            <a:spLocks noGrp="1"/>
          </p:cNvSpPr>
          <p:nvPr>
            <p:ph idx="1"/>
          </p:nvPr>
        </p:nvSpPr>
        <p:spPr>
          <a:xfrm>
            <a:off x="685800" y="1524000"/>
            <a:ext cx="4572000" cy="4572000"/>
          </a:xfrm>
        </p:spPr>
        <p:txBody>
          <a:bodyPr>
            <a:normAutofit fontScale="85000" lnSpcReduction="20000"/>
          </a:bodyPr>
          <a:lstStyle/>
          <a:p>
            <a:r>
              <a:rPr lang="en-US" sz="1600" dirty="0" smtClean="0"/>
              <a:t>Humans in Spacesuits…9 suits (3 humans per mission x 3) – Suits have communication to base/Earth in it. Cost- $18 million</a:t>
            </a:r>
          </a:p>
          <a:p>
            <a:r>
              <a:rPr lang="en-US" sz="1600" dirty="0" smtClean="0"/>
              <a:t>Food on missions…6480 meals (just 1 mission-- 3 humans per mission x 3 meals—</a:t>
            </a:r>
            <a:r>
              <a:rPr lang="en-US" sz="1600" dirty="0" err="1" smtClean="0"/>
              <a:t>b,l,d</a:t>
            </a:r>
            <a:r>
              <a:rPr lang="en-US" sz="1600" dirty="0" smtClean="0"/>
              <a:t> x 720 days- 2 years) Cost – unknown yet (depends on food)</a:t>
            </a:r>
          </a:p>
          <a:p>
            <a:r>
              <a:rPr lang="en-US" sz="1600" dirty="0" smtClean="0"/>
              <a:t>Tools… (basics—other equip. brought up w/digger—wood, concrete mix, regular tool kit.) 4 sets of tools (2 tools each x 2) Cost- about $2 million</a:t>
            </a:r>
          </a:p>
          <a:p>
            <a:r>
              <a:rPr lang="en-US" sz="1600" dirty="0" smtClean="0"/>
              <a:t>Medical Kits…15 medical kits (3 humans per mission x 5)  Cost – about $1500</a:t>
            </a:r>
          </a:p>
          <a:p>
            <a:r>
              <a:rPr lang="en-US" sz="1600" dirty="0" smtClean="0"/>
              <a:t>TOTAL COST of things needed in lunar </a:t>
            </a:r>
            <a:r>
              <a:rPr lang="en-US" sz="1600" dirty="0" err="1" smtClean="0"/>
              <a:t>lander</a:t>
            </a:r>
            <a:r>
              <a:rPr lang="en-US" sz="1600" dirty="0" smtClean="0"/>
              <a:t> - $20,001,500</a:t>
            </a:r>
          </a:p>
          <a:p>
            <a:r>
              <a:rPr lang="en-US" sz="1600" dirty="0" smtClean="0"/>
              <a:t>The lunar </a:t>
            </a:r>
            <a:r>
              <a:rPr lang="en-US" sz="1600" dirty="0" err="1" smtClean="0"/>
              <a:t>lander</a:t>
            </a:r>
            <a:r>
              <a:rPr lang="en-US" sz="1600" dirty="0" smtClean="0"/>
              <a:t>, to go more into detail, will be made of aluminum (the rocket fuel tank and crew compartment), ceramic (the legs= crushable) , titanium (the inside of </a:t>
            </a:r>
            <a:r>
              <a:rPr lang="en-US" sz="1600" dirty="0" err="1" smtClean="0"/>
              <a:t>lander</a:t>
            </a:r>
            <a:r>
              <a:rPr lang="en-US" sz="1600" dirty="0" smtClean="0"/>
              <a:t>), and gold foil (to wrap on legs and rocket launcher tank- to protect from radiation and heat)</a:t>
            </a:r>
          </a:p>
          <a:p>
            <a:r>
              <a:rPr lang="en-US" sz="1600" dirty="0" smtClean="0"/>
              <a:t>The </a:t>
            </a:r>
            <a:r>
              <a:rPr lang="en-US" sz="1600" dirty="0" err="1" smtClean="0"/>
              <a:t>lander</a:t>
            </a:r>
            <a:r>
              <a:rPr lang="en-US" sz="1600" dirty="0" smtClean="0"/>
              <a:t> will take off from a base on Earth and, with the guidance of people back at Earth, fly and land near </a:t>
            </a:r>
            <a:r>
              <a:rPr lang="en-US" sz="1600" dirty="0" err="1" smtClean="0"/>
              <a:t>Cabeus</a:t>
            </a:r>
            <a:r>
              <a:rPr lang="en-US" sz="1600" dirty="0" smtClean="0"/>
              <a:t> Crater. </a:t>
            </a:r>
          </a:p>
          <a:p>
            <a:endParaRPr lang="en-US" sz="1600" dirty="0" smtClean="0">
              <a:solidFill>
                <a:srgbClr val="FF0000"/>
              </a:solidFill>
            </a:endParaRPr>
          </a:p>
          <a:p>
            <a:endParaRPr lang="en-US" dirty="0"/>
          </a:p>
        </p:txBody>
      </p:sp>
      <p:sp>
        <p:nvSpPr>
          <p:cNvPr id="4" name="TextBox 3"/>
          <p:cNvSpPr txBox="1"/>
          <p:nvPr/>
        </p:nvSpPr>
        <p:spPr>
          <a:xfrm>
            <a:off x="5715000" y="1905000"/>
            <a:ext cx="3048000" cy="2846933"/>
          </a:xfrm>
          <a:prstGeom prst="rect">
            <a:avLst/>
          </a:prstGeom>
          <a:noFill/>
        </p:spPr>
        <p:txBody>
          <a:bodyPr wrap="square" rtlCol="0">
            <a:spAutoFit/>
          </a:bodyPr>
          <a:lstStyle/>
          <a:p>
            <a:r>
              <a:rPr lang="en-US" sz="1400" b="1" dirty="0" smtClean="0"/>
              <a:t>LIST OF TOOLS/INSTRUMENTS</a:t>
            </a:r>
          </a:p>
          <a:p>
            <a:endParaRPr lang="en-US" sz="1400" b="1" dirty="0" smtClean="0"/>
          </a:p>
          <a:p>
            <a:r>
              <a:rPr lang="en-US" sz="1400" b="1" dirty="0" smtClean="0"/>
              <a:t>-DIGGER = </a:t>
            </a:r>
            <a:r>
              <a:rPr lang="en-US" sz="1100" dirty="0" smtClean="0"/>
              <a:t>unmanned, sent up to dig lunar surface for base</a:t>
            </a:r>
          </a:p>
          <a:p>
            <a:endParaRPr lang="en-US" sz="1100" b="1" dirty="0" smtClean="0"/>
          </a:p>
          <a:p>
            <a:pPr>
              <a:buFontTx/>
              <a:buChar char="-"/>
            </a:pPr>
            <a:r>
              <a:rPr lang="en-US" sz="1600" b="1" dirty="0" smtClean="0"/>
              <a:t>WERS = </a:t>
            </a:r>
            <a:r>
              <a:rPr lang="en-US" sz="1000" dirty="0" smtClean="0"/>
              <a:t>Water Extracting Rover System- to collect more water for use at base</a:t>
            </a:r>
          </a:p>
          <a:p>
            <a:pPr>
              <a:buFontTx/>
              <a:buChar char="-"/>
            </a:pPr>
            <a:endParaRPr lang="en-US" sz="1000" b="1" dirty="0" smtClean="0"/>
          </a:p>
          <a:p>
            <a:pPr>
              <a:buFontTx/>
              <a:buChar char="-"/>
            </a:pPr>
            <a:r>
              <a:rPr lang="en-US" dirty="0" smtClean="0"/>
              <a:t>WOOD – to help outline shape of base</a:t>
            </a:r>
            <a:endParaRPr lang="en-US" sz="1100" b="1" dirty="0" smtClean="0"/>
          </a:p>
          <a:p>
            <a:pPr>
              <a:buFontTx/>
              <a:buChar char="-"/>
            </a:pPr>
            <a:endParaRPr lang="en-US" sz="1100" b="1" dirty="0" smtClean="0"/>
          </a:p>
          <a:p>
            <a:pPr>
              <a:buFontTx/>
              <a:buChar char="-"/>
            </a:pPr>
            <a:r>
              <a:rPr lang="en-US" sz="1100" b="1" dirty="0" smtClean="0"/>
              <a:t>- </a:t>
            </a:r>
            <a:r>
              <a:rPr lang="en-US" sz="1600" b="1" dirty="0" smtClean="0"/>
              <a:t>CONCRETE MIX/DRYWALL – to build walls of base</a:t>
            </a:r>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a:t>
            </a:r>
            <a:endParaRPr lang="en-US" dirty="0"/>
          </a:p>
        </p:txBody>
      </p:sp>
      <p:pic>
        <p:nvPicPr>
          <p:cNvPr id="5" name="Content Placeholder 4" descr="Base1.png"/>
          <p:cNvPicPr>
            <a:picLocks noGrp="1" noChangeAspect="1"/>
          </p:cNvPicPr>
          <p:nvPr>
            <p:ph idx="1"/>
          </p:nvPr>
        </p:nvPicPr>
        <p:blipFill>
          <a:blip r:embed="rId3" cstate="print"/>
          <a:stretch>
            <a:fillRect/>
          </a:stretch>
        </p:blipFill>
        <p:spPr>
          <a:xfrm>
            <a:off x="914400" y="1853145"/>
            <a:ext cx="7772400" cy="443441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 Ecosystem</a:t>
            </a:r>
            <a:endParaRPr lang="en-US" dirty="0"/>
          </a:p>
        </p:txBody>
      </p:sp>
      <p:sp>
        <p:nvSpPr>
          <p:cNvPr id="3" name="Content Placeholder 2"/>
          <p:cNvSpPr>
            <a:spLocks noGrp="1"/>
          </p:cNvSpPr>
          <p:nvPr>
            <p:ph idx="1"/>
          </p:nvPr>
        </p:nvSpPr>
        <p:spPr>
          <a:xfrm>
            <a:off x="3352800" y="1783560"/>
            <a:ext cx="5334000" cy="4572000"/>
          </a:xfrm>
        </p:spPr>
        <p:txBody>
          <a:bodyPr>
            <a:normAutofit fontScale="92500" lnSpcReduction="10000"/>
          </a:bodyPr>
          <a:lstStyle/>
          <a:p>
            <a:r>
              <a:rPr lang="en-US" dirty="0" smtClean="0"/>
              <a:t>We are growing a variety of plants, fruit, and vegetables in the laboratory (such as ivy, spinach, tomatoes, apples, oranges, peppers, etc.) </a:t>
            </a:r>
          </a:p>
          <a:p>
            <a:pPr lvl="1"/>
            <a:r>
              <a:rPr lang="en-US" dirty="0" smtClean="0"/>
              <a:t>Brought from earth as seeds along with soil, to keep transfer compact and have many more potential plants to grow, rather than full blown plants brought from earth</a:t>
            </a:r>
          </a:p>
          <a:p>
            <a:pPr lvl="1"/>
            <a:r>
              <a:rPr lang="en-US" dirty="0" smtClean="0"/>
              <a:t>Fruit= food and juice (apple juice, orange juice, tomato juice, etc.)</a:t>
            </a:r>
          </a:p>
        </p:txBody>
      </p:sp>
      <p:pic>
        <p:nvPicPr>
          <p:cNvPr id="4" name="Picture 3" descr="healthy-fruits-1024x768.jpg"/>
          <p:cNvPicPr>
            <a:picLocks noChangeAspect="1"/>
          </p:cNvPicPr>
          <p:nvPr/>
        </p:nvPicPr>
        <p:blipFill>
          <a:blip r:embed="rId3" cstate="print"/>
          <a:stretch>
            <a:fillRect/>
          </a:stretch>
        </p:blipFill>
        <p:spPr>
          <a:xfrm>
            <a:off x="609600" y="2590800"/>
            <a:ext cx="3048000" cy="23622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Base- Geology </a:t>
            </a:r>
            <a:endParaRPr lang="en-US" dirty="0"/>
          </a:p>
        </p:txBody>
      </p:sp>
      <p:sp>
        <p:nvSpPr>
          <p:cNvPr id="3" name="Content Placeholder 2"/>
          <p:cNvSpPr>
            <a:spLocks noGrp="1"/>
          </p:cNvSpPr>
          <p:nvPr>
            <p:ph idx="1"/>
          </p:nvPr>
        </p:nvSpPr>
        <p:spPr/>
        <p:txBody>
          <a:bodyPr>
            <a:normAutofit/>
          </a:bodyPr>
          <a:lstStyle/>
          <a:p>
            <a:r>
              <a:rPr lang="en-US" sz="2400" dirty="0" smtClean="0"/>
              <a:t>40 craters of water for drinking, oxygen and hydrogen use, and to be made into rocket fuel, as well as watering plants for food and MORE oxygen</a:t>
            </a:r>
          </a:p>
          <a:p>
            <a:r>
              <a:rPr lang="en-US" sz="2400" dirty="0" smtClean="0"/>
              <a:t>150 billion U.S gallons of water found just at this spot. Could power base, supply drinking water, rocket fuel</a:t>
            </a:r>
          </a:p>
          <a:p>
            <a:r>
              <a:rPr lang="en-US" sz="2400" dirty="0" smtClean="0"/>
              <a:t>Enough to power a space shuttle, every day, for </a:t>
            </a:r>
            <a:r>
              <a:rPr lang="en-US" sz="2400" i="1" dirty="0" smtClean="0"/>
              <a:t>2000 </a:t>
            </a:r>
            <a:r>
              <a:rPr lang="en-US" sz="2400" dirty="0" smtClean="0"/>
              <a:t>years</a:t>
            </a:r>
          </a:p>
          <a:p>
            <a:r>
              <a:rPr lang="en-US" sz="2400" dirty="0" smtClean="0"/>
              <a:t>Regolith available here can be used in the laboratory to be broken down into oxygen for use in base. </a:t>
            </a:r>
          </a:p>
          <a:p>
            <a:pPr>
              <a:buNone/>
            </a:pPr>
            <a:r>
              <a:rPr lang="en-US" sz="2400" dirty="0" smtClean="0"/>
              <a:t>*The Sun is always a resource– solar energy, backup source. </a:t>
            </a:r>
          </a:p>
          <a:p>
            <a:endParaRPr lang="en-US" dirty="0"/>
          </a:p>
        </p:txBody>
      </p:sp>
      <p:pic>
        <p:nvPicPr>
          <p:cNvPr id="4" name="Picture 3" descr="5-geology-moon-map.jpg"/>
          <p:cNvPicPr>
            <a:picLocks noChangeAspect="1"/>
          </p:cNvPicPr>
          <p:nvPr/>
        </p:nvPicPr>
        <p:blipFill>
          <a:blip r:embed="rId3" cstate="print"/>
          <a:stretch>
            <a:fillRect/>
          </a:stretch>
        </p:blipFill>
        <p:spPr>
          <a:xfrm>
            <a:off x="6248400" y="304800"/>
            <a:ext cx="2657231" cy="12954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 Habitat</a:t>
            </a:r>
            <a:endParaRPr lang="en-US" dirty="0"/>
          </a:p>
        </p:txBody>
      </p:sp>
      <p:sp>
        <p:nvSpPr>
          <p:cNvPr id="3" name="Content Placeholder 2"/>
          <p:cNvSpPr>
            <a:spLocks noGrp="1"/>
          </p:cNvSpPr>
          <p:nvPr>
            <p:ph idx="1"/>
          </p:nvPr>
        </p:nvSpPr>
        <p:spPr>
          <a:xfrm>
            <a:off x="990600" y="1447800"/>
            <a:ext cx="7772400" cy="4572000"/>
          </a:xfrm>
        </p:spPr>
        <p:txBody>
          <a:bodyPr>
            <a:normAutofit fontScale="25000" lnSpcReduction="20000"/>
          </a:bodyPr>
          <a:lstStyle/>
          <a:p>
            <a:r>
              <a:rPr lang="en-US" sz="4800" b="1" dirty="0" smtClean="0"/>
              <a:t>The base is underground</a:t>
            </a:r>
          </a:p>
          <a:p>
            <a:pPr lvl="1"/>
            <a:r>
              <a:rPr lang="en-US" sz="4800" dirty="0" smtClean="0"/>
              <a:t>Protects from meteor attacks and solar radiation</a:t>
            </a:r>
          </a:p>
          <a:p>
            <a:pPr lvl="1"/>
            <a:r>
              <a:rPr lang="en-US" sz="4800" dirty="0" smtClean="0"/>
              <a:t>However, can pose a greater threat when shallow moonquakes occur.</a:t>
            </a:r>
          </a:p>
          <a:p>
            <a:pPr lvl="1"/>
            <a:r>
              <a:rPr lang="en-US" sz="4800" dirty="0" smtClean="0"/>
              <a:t>There will be many different sections of the base scattered around the crater. This means there will be about 5 Universities, 5 laboratories, 15 living quarters’,  etc, etc. </a:t>
            </a:r>
          </a:p>
          <a:p>
            <a:r>
              <a:rPr lang="en-US" sz="4800" b="1" dirty="0" smtClean="0"/>
              <a:t>There will be a laboratory</a:t>
            </a:r>
          </a:p>
          <a:p>
            <a:pPr lvl="1"/>
            <a:r>
              <a:rPr lang="en-US" sz="4800" dirty="0" smtClean="0"/>
              <a:t>The main experiments will be to change regolith  and/or  moon surface dirt into oxygen for breathing </a:t>
            </a:r>
          </a:p>
          <a:p>
            <a:pPr lvl="1"/>
            <a:r>
              <a:rPr lang="en-US" sz="4800" dirty="0" smtClean="0"/>
              <a:t>Another experiment will be to make the water purified  from the craters and to pump it through the base. And for rocket fuel (like a hybrid – secondary) </a:t>
            </a:r>
          </a:p>
          <a:p>
            <a:pPr lvl="1"/>
            <a:r>
              <a:rPr lang="en-US" sz="4800" dirty="0" smtClean="0"/>
              <a:t>Growing plants/fruits in the laboratory</a:t>
            </a:r>
          </a:p>
          <a:p>
            <a:r>
              <a:rPr lang="en-US" sz="4800" b="1" dirty="0" smtClean="0"/>
              <a:t>There will be stores</a:t>
            </a:r>
          </a:p>
          <a:p>
            <a:pPr lvl="1"/>
            <a:r>
              <a:rPr lang="en-US" sz="4800" dirty="0" smtClean="0"/>
              <a:t>The stores and restaurants in the main lobby/ social area will give people places to work.</a:t>
            </a:r>
          </a:p>
          <a:p>
            <a:pPr lvl="1"/>
            <a:r>
              <a:rPr lang="en-US" sz="4800" dirty="0" smtClean="0"/>
              <a:t>There will be many shifts due to the amount of people living there.</a:t>
            </a:r>
          </a:p>
          <a:p>
            <a:r>
              <a:rPr lang="en-US" sz="4800" b="1" dirty="0" smtClean="0"/>
              <a:t>There will be a gym/work out station</a:t>
            </a:r>
          </a:p>
          <a:p>
            <a:pPr lvl="1"/>
            <a:r>
              <a:rPr lang="en-US" sz="4800" dirty="0" smtClean="0"/>
              <a:t>Due to the fact that long term stays on the moon affect the human body by  weakening the bones, we need a gym to keep the muscles and bones active to stay in a healthy condition. </a:t>
            </a:r>
          </a:p>
          <a:p>
            <a:r>
              <a:rPr lang="en-US" sz="4800" b="1" dirty="0" smtClean="0"/>
              <a:t>There will be Universities</a:t>
            </a:r>
          </a:p>
          <a:p>
            <a:pPr lvl="1"/>
            <a:r>
              <a:rPr lang="en-US" sz="4800" dirty="0" smtClean="0"/>
              <a:t>Learn the four  main subjects: Math, Science (particularly the science of the  mission), History and Language Arts.</a:t>
            </a:r>
          </a:p>
          <a:p>
            <a:pPr lvl="1"/>
            <a:r>
              <a:rPr lang="en-US" sz="4800" dirty="0" smtClean="0"/>
              <a:t>There will be an additional University: the arts- music, cinema, culinary arts; trades. </a:t>
            </a:r>
          </a:p>
          <a:p>
            <a:pPr lvl="1"/>
            <a:r>
              <a:rPr lang="en-US" sz="4800" dirty="0" smtClean="0"/>
              <a:t>Science University– new scientists to experiment and test in lab. </a:t>
            </a:r>
          </a:p>
          <a:p>
            <a:r>
              <a:rPr lang="en-US" sz="4800" b="1" dirty="0" smtClean="0"/>
              <a:t>There will be a hospital</a:t>
            </a:r>
          </a:p>
          <a:p>
            <a:pPr lvl="1"/>
            <a:r>
              <a:rPr lang="en-US" sz="4800" dirty="0" smtClean="0"/>
              <a:t>The hospital will have a check in center as well as an emergency room</a:t>
            </a:r>
          </a:p>
          <a:p>
            <a:pPr lvl="1"/>
            <a:r>
              <a:rPr lang="en-US" sz="4800" dirty="0" smtClean="0"/>
              <a:t>Half of the hospital will be a nursing home</a:t>
            </a:r>
          </a:p>
          <a:p>
            <a:r>
              <a:rPr lang="en-US" sz="4800" b="1" dirty="0" smtClean="0"/>
              <a:t>People will live in living quarters</a:t>
            </a:r>
          </a:p>
          <a:p>
            <a:pPr lvl="1"/>
            <a:r>
              <a:rPr lang="en-US" sz="4800" dirty="0" smtClean="0"/>
              <a:t>It will be similar to a hotel- the basics- bed, dressers, clothes, shower, bathroom, etc.</a:t>
            </a:r>
          </a:p>
          <a:p>
            <a:pPr lvl="1"/>
            <a:r>
              <a:rPr lang="en-US" sz="4800" dirty="0" smtClean="0"/>
              <a:t>People will live with either nuclear or extended families. </a:t>
            </a:r>
          </a:p>
          <a:p>
            <a:pPr lvl="1"/>
            <a:endParaRPr lang="en-US" dirty="0" smtClean="0"/>
          </a:p>
          <a:p>
            <a:pPr lvl="1">
              <a:buNone/>
            </a:pPr>
            <a:endParaRPr lang="en-US" dirty="0" smtClean="0"/>
          </a:p>
          <a:p>
            <a:pPr lvl="1"/>
            <a:endParaRPr lang="en-US" dirty="0" smtClean="0"/>
          </a:p>
          <a:p>
            <a:pPr lvl="1"/>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r>
              <a:rPr lang="en-US" dirty="0" smtClean="0"/>
              <a:t>								</a:t>
            </a:r>
          </a:p>
          <a:p>
            <a:pPr lvl="1"/>
            <a:endParaRPr lang="en-US" dirty="0" smtClean="0"/>
          </a:p>
          <a:p>
            <a:pPr lvl="1"/>
            <a:endParaRPr lang="en-US" dirty="0" smtClean="0"/>
          </a:p>
          <a:p>
            <a:pPr lvl="1"/>
            <a:endParaRPr lang="en-US" dirty="0" smtClean="0"/>
          </a:p>
        </p:txBody>
      </p:sp>
      <p:pic>
        <p:nvPicPr>
          <p:cNvPr id="18434" name="Picture 2" descr="http://www.uaff.us/normal_underground_base2.jpg"/>
          <p:cNvPicPr>
            <a:picLocks noChangeAspect="1" noChangeArrowheads="1"/>
          </p:cNvPicPr>
          <p:nvPr/>
        </p:nvPicPr>
        <p:blipFill>
          <a:blip r:embed="rId3" cstate="print"/>
          <a:srcRect/>
          <a:stretch>
            <a:fillRect/>
          </a:stretch>
        </p:blipFill>
        <p:spPr bwMode="auto">
          <a:xfrm>
            <a:off x="457200" y="152400"/>
            <a:ext cx="1752600" cy="1171321"/>
          </a:xfrm>
          <a:prstGeom prst="rect">
            <a:avLst/>
          </a:prstGeom>
          <a:noFill/>
        </p:spPr>
      </p:pic>
      <p:pic>
        <p:nvPicPr>
          <p:cNvPr id="18436" name="Picture 4" descr="http://www.securityworldnews.com/wp-content/uploads/2010/07/shopping-mall.jpg"/>
          <p:cNvPicPr>
            <a:picLocks noChangeAspect="1" noChangeArrowheads="1"/>
          </p:cNvPicPr>
          <p:nvPr/>
        </p:nvPicPr>
        <p:blipFill>
          <a:blip r:embed="rId4" cstate="print"/>
          <a:srcRect/>
          <a:stretch>
            <a:fillRect/>
          </a:stretch>
        </p:blipFill>
        <p:spPr bwMode="auto">
          <a:xfrm>
            <a:off x="7315200" y="5638800"/>
            <a:ext cx="1600200" cy="106573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 – Engineering</a:t>
            </a:r>
            <a:br>
              <a:rPr lang="en-US" dirty="0" smtClean="0"/>
            </a:br>
            <a:endParaRPr lang="en-US" dirty="0"/>
          </a:p>
        </p:txBody>
      </p:sp>
      <p:sp>
        <p:nvSpPr>
          <p:cNvPr id="3" name="Content Placeholder 2"/>
          <p:cNvSpPr>
            <a:spLocks noGrp="1"/>
          </p:cNvSpPr>
          <p:nvPr>
            <p:ph idx="1"/>
          </p:nvPr>
        </p:nvSpPr>
        <p:spPr>
          <a:xfrm>
            <a:off x="914400" y="1783560"/>
            <a:ext cx="3657600" cy="4572000"/>
          </a:xfrm>
        </p:spPr>
        <p:txBody>
          <a:bodyPr>
            <a:normAutofit fontScale="70000" lnSpcReduction="20000"/>
          </a:bodyPr>
          <a:lstStyle/>
          <a:p>
            <a:r>
              <a:rPr lang="en-US" dirty="0" smtClean="0"/>
              <a:t>Using the water ice on the moon we can use it as rocket fuel</a:t>
            </a:r>
          </a:p>
          <a:p>
            <a:r>
              <a:rPr lang="en-US" dirty="0" smtClean="0"/>
              <a:t>We will also take the water ice and, with the help of the solar panel satellite, send an electrical current through it to separate the hydrogen and two oxygen's. We can use the oxygen for breathing and for habitat purposes and we can use the hydrogen for rocket fuel.  It is also possible to use the regolith to make oxygen, hydrogen and rocket fuel as well.</a:t>
            </a:r>
            <a:endParaRPr lang="en-US" dirty="0"/>
          </a:p>
        </p:txBody>
      </p:sp>
      <p:pic>
        <p:nvPicPr>
          <p:cNvPr id="3074" name="Picture 2" descr="http://etorgerson.files.wordpress.com/2011/05/h2o.gif"/>
          <p:cNvPicPr>
            <a:picLocks noChangeAspect="1" noChangeArrowheads="1"/>
          </p:cNvPicPr>
          <p:nvPr/>
        </p:nvPicPr>
        <p:blipFill>
          <a:blip r:embed="rId3" cstate="print"/>
          <a:srcRect/>
          <a:stretch>
            <a:fillRect/>
          </a:stretch>
        </p:blipFill>
        <p:spPr bwMode="auto">
          <a:xfrm>
            <a:off x="5257800" y="1371600"/>
            <a:ext cx="3429000" cy="2323663"/>
          </a:xfrm>
          <a:prstGeom prst="rect">
            <a:avLst/>
          </a:prstGeom>
          <a:noFill/>
        </p:spPr>
      </p:pic>
      <p:pic>
        <p:nvPicPr>
          <p:cNvPr id="3076" name="Picture 4" descr="http://www.transtutors.com/science-homework-help/physical-science/electricity/ELECTRIC-CURRENT.jpg"/>
          <p:cNvPicPr>
            <a:picLocks noChangeAspect="1" noChangeArrowheads="1"/>
          </p:cNvPicPr>
          <p:nvPr/>
        </p:nvPicPr>
        <p:blipFill>
          <a:blip r:embed="rId4" cstate="print"/>
          <a:srcRect/>
          <a:stretch>
            <a:fillRect/>
          </a:stretch>
        </p:blipFill>
        <p:spPr bwMode="auto">
          <a:xfrm>
            <a:off x="5791200" y="3810000"/>
            <a:ext cx="2238375" cy="265747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 - Navigation</a:t>
            </a:r>
            <a:endParaRPr lang="en-US" dirty="0"/>
          </a:p>
        </p:txBody>
      </p:sp>
      <p:sp>
        <p:nvSpPr>
          <p:cNvPr id="3" name="Content Placeholder 2"/>
          <p:cNvSpPr>
            <a:spLocks noGrp="1"/>
          </p:cNvSpPr>
          <p:nvPr>
            <p:ph idx="1"/>
          </p:nvPr>
        </p:nvSpPr>
        <p:spPr>
          <a:xfrm>
            <a:off x="3505200" y="1783560"/>
            <a:ext cx="5181600" cy="4572000"/>
          </a:xfrm>
        </p:spPr>
        <p:txBody>
          <a:bodyPr>
            <a:normAutofit fontScale="92500" lnSpcReduction="10000"/>
          </a:bodyPr>
          <a:lstStyle/>
          <a:p>
            <a:r>
              <a:rPr lang="en-US" dirty="0" smtClean="0"/>
              <a:t>In the future, there will be maps located around the bases to guide people in where to go  (where a certain restaurant is or where a certain store is)</a:t>
            </a:r>
          </a:p>
          <a:p>
            <a:r>
              <a:rPr lang="en-US" dirty="0" smtClean="0"/>
              <a:t>Communication from base to WERS/Diggers to explore/control where to go, and the same when humans go to explore; communication in </a:t>
            </a:r>
            <a:r>
              <a:rPr lang="en-US" smtClean="0"/>
              <a:t>space suits.</a:t>
            </a:r>
            <a:endParaRPr lang="en-US" dirty="0" smtClean="0"/>
          </a:p>
        </p:txBody>
      </p:sp>
      <p:pic>
        <p:nvPicPr>
          <p:cNvPr id="2054" name="Picture 6" descr="http://supergrafik.se/images/kompassrossvart_big.jpg"/>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837556" y="2514600"/>
            <a:ext cx="2689554" cy="2667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Mission Patch</a:t>
            </a:r>
            <a:endParaRPr lang="en-US" dirty="0"/>
          </a:p>
        </p:txBody>
      </p:sp>
      <p:sp>
        <p:nvSpPr>
          <p:cNvPr id="3" name="Content Placeholder 2"/>
          <p:cNvSpPr>
            <a:spLocks noGrp="1"/>
          </p:cNvSpPr>
          <p:nvPr>
            <p:ph idx="1"/>
          </p:nvPr>
        </p:nvSpPr>
        <p:spPr>
          <a:xfrm>
            <a:off x="5562600" y="1524000"/>
            <a:ext cx="3124200" cy="4693440"/>
          </a:xfrm>
        </p:spPr>
        <p:txBody>
          <a:bodyPr>
            <a:normAutofit fontScale="77500" lnSpcReduction="20000"/>
          </a:bodyPr>
          <a:lstStyle/>
          <a:p>
            <a:r>
              <a:rPr lang="en-US" dirty="0" smtClean="0"/>
              <a:t>Bolt represents fierceness in our objective</a:t>
            </a:r>
          </a:p>
          <a:p>
            <a:r>
              <a:rPr lang="en-US" dirty="0" smtClean="0"/>
              <a:t>Stars represent Draco, the constellation in the sky</a:t>
            </a:r>
          </a:p>
          <a:p>
            <a:r>
              <a:rPr lang="en-US" dirty="0" smtClean="0"/>
              <a:t>The moon represents where our objectives and destination are located, and our group name (The Moon Masters)</a:t>
            </a:r>
            <a:endParaRPr lang="en-US" dirty="0"/>
          </a:p>
        </p:txBody>
      </p:sp>
      <p:sp>
        <p:nvSpPr>
          <p:cNvPr id="4" name="Oval 3"/>
          <p:cNvSpPr/>
          <p:nvPr/>
        </p:nvSpPr>
        <p:spPr>
          <a:xfrm>
            <a:off x="762000" y="2133600"/>
            <a:ext cx="3962400" cy="243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752600" y="2286000"/>
            <a:ext cx="1905000" cy="523220"/>
          </a:xfrm>
          <a:prstGeom prst="rect">
            <a:avLst/>
          </a:prstGeom>
          <a:noFill/>
        </p:spPr>
        <p:txBody>
          <a:bodyPr wrap="square" rtlCol="0">
            <a:spAutoFit/>
          </a:bodyPr>
          <a:lstStyle/>
          <a:p>
            <a:r>
              <a:rPr lang="en-US" sz="2800" dirty="0" smtClean="0">
                <a:latin typeface="Castellar" pitchFamily="18" charset="0"/>
              </a:rPr>
              <a:t>Draco</a:t>
            </a:r>
            <a:endParaRPr lang="en-US" sz="2800" dirty="0">
              <a:latin typeface="Castellar" pitchFamily="18" charset="0"/>
            </a:endParaRPr>
          </a:p>
        </p:txBody>
      </p:sp>
      <p:sp>
        <p:nvSpPr>
          <p:cNvPr id="7" name="TextBox 6"/>
          <p:cNvSpPr txBox="1"/>
          <p:nvPr/>
        </p:nvSpPr>
        <p:spPr>
          <a:xfrm>
            <a:off x="1752600" y="3733800"/>
            <a:ext cx="2362200" cy="646331"/>
          </a:xfrm>
          <a:prstGeom prst="rect">
            <a:avLst/>
          </a:prstGeom>
          <a:noFill/>
        </p:spPr>
        <p:txBody>
          <a:bodyPr wrap="square" rtlCol="0">
            <a:spAutoFit/>
          </a:bodyPr>
          <a:lstStyle/>
          <a:p>
            <a:r>
              <a:rPr lang="en-US" sz="3600" dirty="0" smtClean="0">
                <a:latin typeface="Bimini" pitchFamily="34" charset="0"/>
              </a:rPr>
              <a:t>Mission</a:t>
            </a:r>
            <a:endParaRPr lang="en-US" sz="3600" dirty="0">
              <a:latin typeface="Bimini" pitchFamily="34" charset="0"/>
            </a:endParaRPr>
          </a:p>
        </p:txBody>
      </p:sp>
      <p:sp>
        <p:nvSpPr>
          <p:cNvPr id="8" name="Lightning Bolt 7"/>
          <p:cNvSpPr/>
          <p:nvPr/>
        </p:nvSpPr>
        <p:spPr>
          <a:xfrm>
            <a:off x="2286000" y="2895600"/>
            <a:ext cx="914400" cy="914400"/>
          </a:xfrm>
          <a:prstGeom prst="lightningBol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5-Point Star 8"/>
          <p:cNvSpPr/>
          <p:nvPr/>
        </p:nvSpPr>
        <p:spPr>
          <a:xfrm>
            <a:off x="1447800" y="3124200"/>
            <a:ext cx="381000" cy="304800"/>
          </a:xfrm>
          <a:prstGeom prst="star5">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5-Point Star 9"/>
          <p:cNvSpPr/>
          <p:nvPr/>
        </p:nvSpPr>
        <p:spPr>
          <a:xfrm>
            <a:off x="3505200" y="3886200"/>
            <a:ext cx="304800" cy="304800"/>
          </a:xfrm>
          <a:prstGeom prst="star5">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Moon 10"/>
          <p:cNvSpPr/>
          <p:nvPr/>
        </p:nvSpPr>
        <p:spPr>
          <a:xfrm rot="935729">
            <a:off x="3619700" y="2940226"/>
            <a:ext cx="457200" cy="9144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5-Point Star 11"/>
          <p:cNvSpPr/>
          <p:nvPr/>
        </p:nvSpPr>
        <p:spPr>
          <a:xfrm>
            <a:off x="3581400" y="2590800"/>
            <a:ext cx="457200" cy="304800"/>
          </a:xfrm>
          <a:prstGeom prst="star5">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Lunar Base – </a:t>
            </a:r>
            <a:r>
              <a:rPr lang="en-US" sz="3600" dirty="0" smtClean="0"/>
              <a:t>Medical/Emergency</a:t>
            </a:r>
            <a:endParaRPr lang="en-US" sz="3600" dirty="0"/>
          </a:p>
        </p:txBody>
      </p:sp>
      <p:sp>
        <p:nvSpPr>
          <p:cNvPr id="3" name="Content Placeholder 2"/>
          <p:cNvSpPr>
            <a:spLocks noGrp="1"/>
          </p:cNvSpPr>
          <p:nvPr>
            <p:ph idx="1"/>
          </p:nvPr>
        </p:nvSpPr>
        <p:spPr>
          <a:xfrm>
            <a:off x="3810000" y="1783560"/>
            <a:ext cx="4419600" cy="4572000"/>
          </a:xfrm>
        </p:spPr>
        <p:txBody>
          <a:bodyPr>
            <a:normAutofit fontScale="25000" lnSpcReduction="20000"/>
          </a:bodyPr>
          <a:lstStyle/>
          <a:p>
            <a:r>
              <a:rPr lang="en-US" sz="4800" dirty="0" smtClean="0"/>
              <a:t>There are many extreme scenarios that can occur on the moon- both medically and somewhat not medically</a:t>
            </a:r>
          </a:p>
          <a:p>
            <a:pPr lvl="1"/>
            <a:r>
              <a:rPr lang="en-US" sz="4000" dirty="0" smtClean="0"/>
              <a:t>The citizens of the colony accidentally breathe in the harmful moon dust. We can prevent this by allowing a one way entrance and exit from the base to the lunar surface, and it is sealed in a way only the astronauts can come in, and the lunar dust is kept out.</a:t>
            </a:r>
          </a:p>
          <a:p>
            <a:pPr lvl="1"/>
            <a:r>
              <a:rPr lang="en-US" sz="4000" dirty="0" smtClean="0"/>
              <a:t>It wouldn’t be very good if the base started to lose its amount of heat (people start to get cold and eventually die). We can prevent this by having the walls of the base be insulated enough so very little heat can escape, or we can take some of the solar energy from the solar panel and convert it to heat.  We’d actually need to make heat since it is  extremely cold and brittle on the moon. </a:t>
            </a:r>
          </a:p>
          <a:p>
            <a:pPr lvl="1"/>
            <a:r>
              <a:rPr lang="en-US" sz="4000" dirty="0" smtClean="0"/>
              <a:t>Humans can become severely injured or dead after a micrometeorite attack on the moon. To prevent this, the base will be underground to lessen the chance of damage when an attack on the moon were to occur.</a:t>
            </a:r>
          </a:p>
          <a:p>
            <a:pPr lvl="1"/>
            <a:r>
              <a:rPr lang="en-US" sz="4000" dirty="0" smtClean="0"/>
              <a:t>Due to the fact that people will be permanently residing on the moon, their bones will lose mass and their bodies will begin to deteriorate, there will be a gym installed to keep humans’ bodies in stable condition. This is also another valid reason to put a hospital on the moon; many elderly people wont be able to exercise so their bones will continue to deteriorate, so a hospital/ nursing home will attempt to aid them as long as possible. </a:t>
            </a:r>
          </a:p>
          <a:p>
            <a:pPr lvl="1"/>
            <a:r>
              <a:rPr lang="en-US" sz="4000" dirty="0" smtClean="0"/>
              <a:t>Radiation is one of the largest problems, once out of the Earth’s atmosphere. Because we are out of the atmosphere, we are more prone to radiation out in space and on the moon. To prevent cancer causing radiation, we can do two things, one on the </a:t>
            </a:r>
            <a:r>
              <a:rPr lang="en-US" sz="4000" dirty="0" err="1" smtClean="0"/>
              <a:t>lander</a:t>
            </a:r>
            <a:r>
              <a:rPr lang="en-US" sz="4000" dirty="0" smtClean="0"/>
              <a:t> and one on the base:</a:t>
            </a:r>
          </a:p>
          <a:p>
            <a:pPr lvl="2"/>
            <a:r>
              <a:rPr lang="en-US" sz="4000" dirty="0" smtClean="0"/>
              <a:t>Lander- Use gold foil to repel radiation and keep heat</a:t>
            </a:r>
          </a:p>
          <a:p>
            <a:pPr lvl="2"/>
            <a:r>
              <a:rPr lang="en-US" sz="4000" dirty="0" smtClean="0"/>
              <a:t>Base – Since the regolith is a good protector of the Sun’s radiation, and in order to be at a normal radiation lever there needs to be at least 2.5 meters of regolith on top, we will make the base at  least four meters under the lunar surface. </a:t>
            </a:r>
          </a:p>
          <a:p>
            <a:pPr lvl="1">
              <a:buNone/>
            </a:pPr>
            <a:endParaRPr lang="en-US" sz="4000" dirty="0" smtClean="0"/>
          </a:p>
          <a:p>
            <a:pPr lvl="1"/>
            <a:endParaRPr lang="en-US" sz="4000" dirty="0"/>
          </a:p>
        </p:txBody>
      </p:sp>
      <p:pic>
        <p:nvPicPr>
          <p:cNvPr id="1026" name="Picture 2" descr="http://redcat430.files.wordpress.com/2011/05/red_cross_logo.png"/>
          <p:cNvPicPr>
            <a:picLocks noChangeAspect="1" noChangeArrowheads="1"/>
          </p:cNvPicPr>
          <p:nvPr/>
        </p:nvPicPr>
        <p:blipFill>
          <a:blip r:embed="rId3" cstate="print"/>
          <a:srcRect/>
          <a:stretch>
            <a:fillRect/>
          </a:stretch>
        </p:blipFill>
        <p:spPr bwMode="auto">
          <a:xfrm>
            <a:off x="609600" y="2209800"/>
            <a:ext cx="3345712" cy="33528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Living/Working in Base</a:t>
            </a:r>
            <a:br>
              <a:rPr lang="en-US" dirty="0" smtClean="0"/>
            </a:br>
            <a:endParaRPr lang="en-US" dirty="0"/>
          </a:p>
        </p:txBody>
      </p:sp>
      <p:sp>
        <p:nvSpPr>
          <p:cNvPr id="3" name="Content Placeholder 2"/>
          <p:cNvSpPr>
            <a:spLocks noGrp="1"/>
          </p:cNvSpPr>
          <p:nvPr>
            <p:ph idx="1"/>
          </p:nvPr>
        </p:nvSpPr>
        <p:spPr>
          <a:xfrm>
            <a:off x="914400" y="1783560"/>
            <a:ext cx="4572000" cy="4572000"/>
          </a:xfrm>
        </p:spPr>
        <p:txBody>
          <a:bodyPr/>
          <a:lstStyle/>
          <a:p>
            <a:r>
              <a:rPr lang="en-US" dirty="0" smtClean="0"/>
              <a:t>Living</a:t>
            </a:r>
          </a:p>
          <a:p>
            <a:pPr lvl="1"/>
            <a:r>
              <a:rPr lang="en-US" dirty="0" smtClean="0"/>
              <a:t>Live w/ families </a:t>
            </a:r>
          </a:p>
          <a:p>
            <a:pPr lvl="1"/>
            <a:r>
              <a:rPr lang="en-US" dirty="0" smtClean="0"/>
              <a:t>Hotel like situation ( perm. Living quarters – main lobby, restaurants, maps to tell where to go, etc. etc.)</a:t>
            </a:r>
            <a:endParaRPr lang="en-US" dirty="0"/>
          </a:p>
        </p:txBody>
      </p:sp>
      <p:sp>
        <p:nvSpPr>
          <p:cNvPr id="5" name="TextBox 4"/>
          <p:cNvSpPr txBox="1"/>
          <p:nvPr/>
        </p:nvSpPr>
        <p:spPr>
          <a:xfrm>
            <a:off x="5638800" y="1752600"/>
            <a:ext cx="3200400" cy="4401205"/>
          </a:xfrm>
          <a:prstGeom prst="rect">
            <a:avLst/>
          </a:prstGeom>
          <a:noFill/>
        </p:spPr>
        <p:txBody>
          <a:bodyPr wrap="square" rtlCol="0">
            <a:spAutoFit/>
          </a:bodyPr>
          <a:lstStyle/>
          <a:p>
            <a:pPr>
              <a:buFont typeface="Wingdings" pitchFamily="2" charset="2"/>
              <a:buChar char="§"/>
            </a:pPr>
            <a:r>
              <a:rPr lang="en-US" dirty="0" smtClean="0"/>
              <a:t> </a:t>
            </a:r>
            <a:r>
              <a:rPr lang="en-US" sz="2800" dirty="0" smtClean="0"/>
              <a:t>Working</a:t>
            </a:r>
          </a:p>
          <a:p>
            <a:pPr lvl="1">
              <a:buFont typeface="Wingdings" pitchFamily="2" charset="2"/>
              <a:buChar char="§"/>
            </a:pPr>
            <a:endParaRPr lang="en-US" dirty="0" smtClean="0"/>
          </a:p>
          <a:p>
            <a:pPr lvl="1">
              <a:buFont typeface="Wingdings" pitchFamily="2" charset="2"/>
              <a:buChar char="§"/>
            </a:pPr>
            <a:r>
              <a:rPr lang="en-US" dirty="0" smtClean="0"/>
              <a:t>Work at base</a:t>
            </a:r>
          </a:p>
          <a:p>
            <a:pPr lvl="1">
              <a:buFont typeface="Wingdings" pitchFamily="2" charset="2"/>
              <a:buChar char="§"/>
            </a:pPr>
            <a:r>
              <a:rPr lang="en-US" dirty="0" smtClean="0"/>
              <a:t>Stores</a:t>
            </a:r>
          </a:p>
          <a:p>
            <a:pPr lvl="1">
              <a:buFont typeface="Wingdings" pitchFamily="2" charset="2"/>
              <a:buChar char="§"/>
            </a:pPr>
            <a:r>
              <a:rPr lang="en-US" dirty="0" smtClean="0"/>
              <a:t>Restaurants</a:t>
            </a:r>
          </a:p>
          <a:p>
            <a:pPr lvl="1">
              <a:buFont typeface="Wingdings" pitchFamily="2" charset="2"/>
              <a:buChar char="§"/>
            </a:pPr>
            <a:r>
              <a:rPr lang="en-US" dirty="0" smtClean="0"/>
              <a:t>Schools (teachers, janitors, lunch ladies)</a:t>
            </a:r>
          </a:p>
          <a:p>
            <a:pPr lvl="1">
              <a:buFont typeface="Wingdings" pitchFamily="2" charset="2"/>
              <a:buChar char="§"/>
            </a:pPr>
            <a:r>
              <a:rPr lang="en-US" dirty="0" smtClean="0"/>
              <a:t>Everybody able to work due to heavy shifting schedule (some may not be happy because they have to work after midnight)</a:t>
            </a:r>
          </a:p>
          <a:p>
            <a:pPr lvl="1">
              <a:buFont typeface="Wingdings" pitchFamily="2" charset="2"/>
              <a:buChar char="§"/>
            </a:pPr>
            <a:endParaRPr lang="en-US" dirty="0" smtClean="0"/>
          </a:p>
          <a:p>
            <a:pPr lvl="1"/>
            <a:endParaRPr lang="en-US" dirty="0"/>
          </a:p>
        </p:txBody>
      </p:sp>
      <p:pic>
        <p:nvPicPr>
          <p:cNvPr id="2052" name="Picture 4" descr="http://www.treesfullofmoney.com/wp-content/uploads/2009/03/checkout1.jpg"/>
          <p:cNvPicPr>
            <a:picLocks noChangeAspect="1" noChangeArrowheads="1"/>
          </p:cNvPicPr>
          <p:nvPr/>
        </p:nvPicPr>
        <p:blipFill>
          <a:blip r:embed="rId3" cstate="print"/>
          <a:srcRect/>
          <a:stretch>
            <a:fillRect/>
          </a:stretch>
        </p:blipFill>
        <p:spPr bwMode="auto">
          <a:xfrm>
            <a:off x="7162800" y="381000"/>
            <a:ext cx="1826877" cy="1219200"/>
          </a:xfrm>
          <a:prstGeom prst="rect">
            <a:avLst/>
          </a:prstGeom>
          <a:noFill/>
        </p:spPr>
      </p:pic>
      <p:pic>
        <p:nvPicPr>
          <p:cNvPr id="2056" name="Picture 8" descr="http://assets2.razoo.com/assets/media/images/000/058/220/images/size_550x415_Living_at_Home_logo_Purple.png?1316463492"/>
          <p:cNvPicPr>
            <a:picLocks noChangeAspect="1" noChangeArrowheads="1"/>
          </p:cNvPicPr>
          <p:nvPr/>
        </p:nvPicPr>
        <p:blipFill>
          <a:blip r:embed="rId4" cstate="print"/>
          <a:srcRect/>
          <a:stretch>
            <a:fillRect/>
          </a:stretch>
        </p:blipFill>
        <p:spPr bwMode="auto">
          <a:xfrm>
            <a:off x="1066800" y="4876800"/>
            <a:ext cx="2438400" cy="183988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t2.gstatic.com/images?q=tbn:ANd9GcS3xCfaFWZwSD-MasOTxnIho1of8bL_YaoG-2u5asqXUiKemjGdbu6-pWz2YA"/>
          <p:cNvPicPr>
            <a:picLocks noChangeAspect="1" noChangeArrowheads="1"/>
          </p:cNvPicPr>
          <p:nvPr/>
        </p:nvPicPr>
        <p:blipFill>
          <a:blip r:embed="rId3" cstate="print"/>
          <a:srcRect/>
          <a:stretch>
            <a:fillRect/>
          </a:stretch>
        </p:blipFill>
        <p:spPr bwMode="auto">
          <a:xfrm>
            <a:off x="685800" y="152400"/>
            <a:ext cx="2466975" cy="1847851"/>
          </a:xfrm>
          <a:prstGeom prst="rect">
            <a:avLst/>
          </a:prstGeom>
          <a:noFill/>
        </p:spPr>
      </p:pic>
      <p:sp>
        <p:nvSpPr>
          <p:cNvPr id="2" name="Title 1"/>
          <p:cNvSpPr>
            <a:spLocks noGrp="1"/>
          </p:cNvSpPr>
          <p:nvPr>
            <p:ph type="title"/>
          </p:nvPr>
        </p:nvSpPr>
        <p:spPr>
          <a:xfrm>
            <a:off x="914400" y="533400"/>
            <a:ext cx="7772400" cy="914400"/>
          </a:xfrm>
        </p:spPr>
        <p:txBody>
          <a:bodyPr/>
          <a:lstStyle/>
          <a:p>
            <a:pPr algn="ctr"/>
            <a:r>
              <a:rPr lang="en-US" dirty="0" smtClean="0"/>
              <a:t>Mission Costs</a:t>
            </a:r>
            <a:endParaRPr lang="en-US" dirty="0"/>
          </a:p>
        </p:txBody>
      </p:sp>
      <p:sp>
        <p:nvSpPr>
          <p:cNvPr id="3" name="Content Placeholder 2"/>
          <p:cNvSpPr>
            <a:spLocks noGrp="1"/>
          </p:cNvSpPr>
          <p:nvPr>
            <p:ph idx="1"/>
          </p:nvPr>
        </p:nvSpPr>
        <p:spPr>
          <a:xfrm>
            <a:off x="609600" y="1676400"/>
            <a:ext cx="7162800" cy="3962400"/>
          </a:xfrm>
        </p:spPr>
        <p:txBody>
          <a:bodyPr>
            <a:normAutofit fontScale="77500" lnSpcReduction="20000"/>
          </a:bodyPr>
          <a:lstStyle/>
          <a:p>
            <a:r>
              <a:rPr lang="en-US" dirty="0" smtClean="0"/>
              <a:t>Investigation</a:t>
            </a:r>
          </a:p>
          <a:p>
            <a:pPr lvl="1"/>
            <a:r>
              <a:rPr lang="en-US" dirty="0" smtClean="0"/>
              <a:t>Manned					</a:t>
            </a:r>
            <a:r>
              <a:rPr lang="en-US" sz="1800" dirty="0" smtClean="0"/>
              <a:t>             $20,000,000</a:t>
            </a:r>
          </a:p>
          <a:p>
            <a:pPr lvl="1"/>
            <a:r>
              <a:rPr lang="en-US" sz="1800" dirty="0" smtClean="0"/>
              <a:t> </a:t>
            </a:r>
            <a:r>
              <a:rPr lang="en-US" sz="1400" dirty="0" smtClean="0"/>
              <a:t>(2 WERS– Total Cost in Building and Usage)                                                                                                     </a:t>
            </a:r>
            <a:r>
              <a:rPr lang="en-US" sz="1800" dirty="0" smtClean="0"/>
              <a:t> $500,000</a:t>
            </a:r>
          </a:p>
          <a:p>
            <a:pPr lvl="1"/>
            <a:r>
              <a:rPr lang="en-US" sz="1400" dirty="0" smtClean="0"/>
              <a:t>(2 Diggers – Total Cost in Building and Usage)                                                                                                   </a:t>
            </a:r>
            <a:r>
              <a:rPr lang="en-US" sz="1800" dirty="0" smtClean="0"/>
              <a:t>$500,000</a:t>
            </a:r>
          </a:p>
          <a:p>
            <a:pPr lvl="1"/>
            <a:r>
              <a:rPr lang="en-US" dirty="0" smtClean="0"/>
              <a:t>Design &amp; Construction		                     </a:t>
            </a:r>
            <a:r>
              <a:rPr lang="en-US" sz="1800" dirty="0" smtClean="0"/>
              <a:t>$10,000,000,000</a:t>
            </a:r>
          </a:p>
          <a:p>
            <a:pPr lvl="1"/>
            <a:r>
              <a:rPr lang="en-US" dirty="0" smtClean="0"/>
              <a:t>Operating Cost                                                                         </a:t>
            </a:r>
            <a:r>
              <a:rPr lang="en-US" sz="1800" dirty="0" smtClean="0"/>
              <a:t>$1,000,000</a:t>
            </a:r>
          </a:p>
          <a:p>
            <a:r>
              <a:rPr lang="en-US" dirty="0" smtClean="0"/>
              <a:t>Lunar Lander</a:t>
            </a:r>
            <a:r>
              <a:rPr lang="en-US" sz="3200" dirty="0" smtClean="0"/>
              <a:t>                                                          </a:t>
            </a:r>
            <a:r>
              <a:rPr lang="en-US" sz="1800" dirty="0" smtClean="0"/>
              <a:t>$1,000,000,000</a:t>
            </a:r>
          </a:p>
          <a:p>
            <a:r>
              <a:rPr lang="en-US" dirty="0" smtClean="0"/>
              <a:t>Human Resources </a:t>
            </a:r>
            <a:r>
              <a:rPr lang="en-US" sz="1400" dirty="0" smtClean="0"/>
              <a:t>(Food, Medical Kit, Spacesuits, etc.)</a:t>
            </a:r>
            <a:r>
              <a:rPr lang="en-US" dirty="0" smtClean="0"/>
              <a:t>	</a:t>
            </a:r>
            <a:r>
              <a:rPr lang="en-US" sz="1400" dirty="0" smtClean="0"/>
              <a:t>approx. </a:t>
            </a:r>
            <a:r>
              <a:rPr lang="en-US" sz="1800" dirty="0" smtClean="0"/>
              <a:t>$20,001,500</a:t>
            </a:r>
          </a:p>
          <a:p>
            <a:r>
              <a:rPr lang="en-US" dirty="0" smtClean="0"/>
              <a:t>Fuel	                                                                     </a:t>
            </a:r>
            <a:r>
              <a:rPr lang="en-US" sz="1800" dirty="0" smtClean="0"/>
              <a:t>$500,000,000</a:t>
            </a:r>
          </a:p>
          <a:p>
            <a:r>
              <a:rPr lang="en-US" dirty="0" smtClean="0"/>
              <a:t>Solar Panel Satellite                                                     </a:t>
            </a:r>
            <a:r>
              <a:rPr lang="en-US" sz="1800" dirty="0" smtClean="0"/>
              <a:t>$22,000,000</a:t>
            </a:r>
          </a:p>
          <a:p>
            <a:r>
              <a:rPr lang="en-US" dirty="0" smtClean="0"/>
              <a:t>Total  Cost                                         </a:t>
            </a:r>
            <a:r>
              <a:rPr lang="en-US" sz="1400" dirty="0" smtClean="0"/>
              <a:t>                                          approx.   </a:t>
            </a:r>
            <a:r>
              <a:rPr lang="en-US" sz="1400" b="1" i="1" u="sng" dirty="0" smtClean="0"/>
              <a:t>$11, 564, 001, 500</a:t>
            </a:r>
            <a:r>
              <a:rPr lang="en-US" b="1" i="1" u="sng" dirty="0" smtClean="0"/>
              <a:t>                                                  </a:t>
            </a:r>
          </a:p>
        </p:txBody>
      </p:sp>
      <p:pic>
        <p:nvPicPr>
          <p:cNvPr id="11266" name="Picture 2" descr="http://www.clker.com/cliparts/F/O/h/U/o/e/dollar-sign-hi.png"/>
          <p:cNvPicPr>
            <a:picLocks noChangeAspect="1" noChangeArrowheads="1"/>
          </p:cNvPicPr>
          <p:nvPr/>
        </p:nvPicPr>
        <p:blipFill>
          <a:blip r:embed="rId4" cstate="print"/>
          <a:srcRect/>
          <a:stretch>
            <a:fillRect/>
          </a:stretch>
        </p:blipFill>
        <p:spPr bwMode="auto">
          <a:xfrm>
            <a:off x="7620000" y="4343400"/>
            <a:ext cx="1248520" cy="23622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SITES USED:</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sz="1100" dirty="0" smtClean="0">
                <a:hlinkClick r:id="rId3"/>
              </a:rPr>
              <a:t>http://www.space.com/10762-nasa-mars-rover-overbudget.html</a:t>
            </a:r>
            <a:endParaRPr lang="en-US" sz="1100" dirty="0" smtClean="0"/>
          </a:p>
          <a:p>
            <a:pPr>
              <a:buNone/>
            </a:pPr>
            <a:endParaRPr lang="en-US" sz="1100" dirty="0" smtClean="0"/>
          </a:p>
          <a:p>
            <a:pPr>
              <a:buNone/>
            </a:pPr>
            <a:r>
              <a:rPr lang="en-US" sz="1100" dirty="0" smtClean="0">
                <a:hlinkClick r:id="rId4"/>
              </a:rPr>
              <a:t>http://www.nasa.gov/audience/forstudents/k-4/dictionary/Solar_Panel.html</a:t>
            </a:r>
            <a:endParaRPr lang="en-US" sz="1100" dirty="0" smtClean="0"/>
          </a:p>
          <a:p>
            <a:pPr>
              <a:buNone/>
            </a:pPr>
            <a:endParaRPr lang="en-US" sz="1100" dirty="0" smtClean="0"/>
          </a:p>
          <a:p>
            <a:pPr>
              <a:buNone/>
            </a:pPr>
            <a:r>
              <a:rPr lang="en-US" sz="1100" dirty="0" smtClean="0">
                <a:hlinkClick r:id="rId5"/>
              </a:rPr>
              <a:t>http://www.space.com/7532-water-discovery-fuels-hope-colonize-moon.html</a:t>
            </a:r>
            <a:endParaRPr lang="en-US" sz="1100" dirty="0" smtClean="0"/>
          </a:p>
          <a:p>
            <a:pPr>
              <a:buNone/>
            </a:pPr>
            <a:endParaRPr lang="en-US" sz="1100" dirty="0" smtClean="0"/>
          </a:p>
          <a:p>
            <a:pPr>
              <a:buNone/>
            </a:pPr>
            <a:r>
              <a:rPr lang="en-US" sz="1100" dirty="0" smtClean="0">
                <a:hlinkClick r:id="rId6"/>
              </a:rPr>
              <a:t>http://en.allexperts.com/q/Space-Exploration-2540/2008/2/Gold-Foil.htm</a:t>
            </a:r>
            <a:endParaRPr lang="en-US" sz="1100" dirty="0" smtClean="0"/>
          </a:p>
          <a:p>
            <a:pPr>
              <a:buNone/>
            </a:pPr>
            <a:endParaRPr lang="en-US" sz="1100" dirty="0" smtClean="0"/>
          </a:p>
          <a:p>
            <a:pPr>
              <a:buNone/>
            </a:pPr>
            <a:r>
              <a:rPr lang="en-US" sz="1100" dirty="0" smtClean="0">
                <a:hlinkClick r:id="rId7"/>
              </a:rPr>
              <a:t>http://news.discovery.com/space/is-there-water-on-the-moon-bucketloads.html</a:t>
            </a:r>
            <a:endParaRPr lang="en-US" sz="1100" dirty="0" smtClean="0"/>
          </a:p>
          <a:p>
            <a:pPr>
              <a:buNone/>
            </a:pPr>
            <a:endParaRPr lang="en-US" sz="1100" dirty="0" smtClean="0"/>
          </a:p>
          <a:p>
            <a:pPr>
              <a:buNone/>
            </a:pPr>
            <a:r>
              <a:rPr lang="en-US" sz="1100" dirty="0" smtClean="0">
                <a:hlinkClick r:id="rId8"/>
              </a:rPr>
              <a:t>http://nssdc.gsfc.nasa.gov/planetary/planets/moonpage.html</a:t>
            </a:r>
            <a:endParaRPr lang="en-US" sz="1100" dirty="0" smtClean="0"/>
          </a:p>
          <a:p>
            <a:pPr>
              <a:buNone/>
            </a:pPr>
            <a:endParaRPr lang="en-US" sz="1100" dirty="0" smtClean="0"/>
          </a:p>
          <a:p>
            <a:pPr>
              <a:buNone/>
            </a:pPr>
            <a:r>
              <a:rPr lang="en-US" sz="1100" dirty="0" smtClean="0">
                <a:hlinkClick r:id="rId9"/>
              </a:rPr>
              <a:t>http://www.google.com/moon/</a:t>
            </a:r>
            <a:endParaRPr lang="en-US" sz="1100" dirty="0" smtClean="0"/>
          </a:p>
          <a:p>
            <a:pPr>
              <a:buNone/>
            </a:pPr>
            <a:endParaRPr lang="en-US" sz="1100" dirty="0" smtClean="0"/>
          </a:p>
          <a:p>
            <a:pPr>
              <a:buNone/>
            </a:pPr>
            <a:r>
              <a:rPr lang="en-US" sz="1100" dirty="0" smtClean="0">
                <a:hlinkClick r:id="rId10"/>
              </a:rPr>
              <a:t>http://nssdc.gsfc.nasa.gov/planetary/ice/ice_moon.html</a:t>
            </a:r>
            <a:endParaRPr lang="en-US" sz="1100" dirty="0" smtClean="0"/>
          </a:p>
          <a:p>
            <a:pPr>
              <a:buNone/>
            </a:pPr>
            <a:endParaRPr lang="en-US" sz="1100" dirty="0" smtClean="0"/>
          </a:p>
          <a:p>
            <a:pPr>
              <a:buNone/>
            </a:pPr>
            <a:r>
              <a:rPr lang="en-US" sz="1100" dirty="0" smtClean="0">
                <a:hlinkClick r:id="rId11"/>
              </a:rPr>
              <a:t>http://www.nasa.gov/exploration/home/why_moon.html</a:t>
            </a:r>
            <a:endParaRPr lang="en-US" sz="1100" dirty="0" smtClean="0"/>
          </a:p>
          <a:p>
            <a:pPr>
              <a:buNone/>
            </a:pPr>
            <a:endParaRPr lang="en-US" sz="1100" dirty="0" smtClean="0">
              <a:hlinkClick r:id="rId12"/>
            </a:endParaRPr>
          </a:p>
          <a:p>
            <a:pPr>
              <a:buNone/>
            </a:pPr>
            <a:r>
              <a:rPr lang="en-US" sz="1100" dirty="0" smtClean="0">
                <a:hlinkClick r:id="rId12"/>
              </a:rPr>
              <a:t>http://www.fofweb.com/Onfiles/SEOF/Chemistry_Experiments/2-12.pdf</a:t>
            </a:r>
            <a:endParaRPr lang="en-US" sz="1100" dirty="0" smtClean="0"/>
          </a:p>
          <a:p>
            <a:pPr>
              <a:buNone/>
            </a:pPr>
            <a:endParaRPr lang="en-US" sz="1100" dirty="0" smtClean="0"/>
          </a:p>
          <a:p>
            <a:pPr>
              <a:buNone/>
            </a:pPr>
            <a:endParaRPr lang="en-US" sz="1100" dirty="0" smtClean="0"/>
          </a:p>
          <a:p>
            <a:pPr>
              <a:buNone/>
            </a:pPr>
            <a:endParaRPr lang="en-US" sz="1100" dirty="0" smtClean="0"/>
          </a:p>
          <a:p>
            <a:pPr>
              <a:buNone/>
            </a:pPr>
            <a:endParaRPr lang="en-US" sz="1100" dirty="0" smtClean="0"/>
          </a:p>
          <a:p>
            <a:pPr>
              <a:buNone/>
            </a:pPr>
            <a:endParaRPr lang="en-US" sz="1100" dirty="0"/>
          </a:p>
        </p:txBody>
      </p:sp>
      <p:pic>
        <p:nvPicPr>
          <p:cNvPr id="2050" name="Picture 2" descr="http://upload.wikimedia.org/wikipedia/commons/thumb/a/a8/NASA-Apollo8-Dec24-Earthrise.jpg/220px-NASA-Apollo8-Dec24-Earthrise.jpg"/>
          <p:cNvPicPr>
            <a:picLocks noChangeAspect="1" noChangeArrowheads="1"/>
          </p:cNvPicPr>
          <p:nvPr/>
        </p:nvPicPr>
        <p:blipFill>
          <a:blip r:embed="rId13" cstate="print"/>
          <a:srcRect/>
          <a:stretch>
            <a:fillRect/>
          </a:stretch>
        </p:blipFill>
        <p:spPr bwMode="auto">
          <a:xfrm>
            <a:off x="6324600" y="1524000"/>
            <a:ext cx="2095500" cy="2095501"/>
          </a:xfrm>
          <a:prstGeom prst="rect">
            <a:avLst/>
          </a:prstGeom>
          <a:noFill/>
        </p:spPr>
      </p:pic>
      <p:sp>
        <p:nvSpPr>
          <p:cNvPr id="5" name="Rectangle 4"/>
          <p:cNvSpPr/>
          <p:nvPr/>
        </p:nvSpPr>
        <p:spPr>
          <a:xfrm>
            <a:off x="990600" y="6172200"/>
            <a:ext cx="4343400" cy="400110"/>
          </a:xfrm>
          <a:prstGeom prst="rect">
            <a:avLst/>
          </a:prstGeom>
        </p:spPr>
        <p:txBody>
          <a:bodyPr wrap="square">
            <a:spAutoFit/>
          </a:bodyPr>
          <a:lstStyle/>
          <a:p>
            <a:r>
              <a:rPr lang="en-US" sz="1000" dirty="0" smtClean="0">
                <a:hlinkClick r:id="rId14"/>
              </a:rPr>
              <a:t>http://history.nasa.gov/spacesuits.pdf</a:t>
            </a:r>
            <a:endParaRPr lang="en-US" sz="1000" dirty="0" smtClean="0"/>
          </a:p>
          <a:p>
            <a:endParaRPr lang="en-US" sz="1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atic.ddmcdn.com/gif/moon-landing-hoax-1.jpg"/>
          <p:cNvPicPr>
            <a:picLocks noChangeAspect="1" noChangeArrowheads="1"/>
          </p:cNvPicPr>
          <p:nvPr/>
        </p:nvPicPr>
        <p:blipFill>
          <a:blip r:embed="rId3" cstate="print"/>
          <a:srcRect/>
          <a:stretch>
            <a:fillRect/>
          </a:stretch>
        </p:blipFill>
        <p:spPr bwMode="auto">
          <a:xfrm>
            <a:off x="6934200" y="304800"/>
            <a:ext cx="2001212" cy="1981200"/>
          </a:xfrm>
          <a:prstGeom prst="rect">
            <a:avLst/>
          </a:prstGeom>
          <a:noFill/>
        </p:spPr>
      </p:pic>
      <p:sp>
        <p:nvSpPr>
          <p:cNvPr id="2" name="Title 1"/>
          <p:cNvSpPr>
            <a:spLocks noGrp="1"/>
          </p:cNvSpPr>
          <p:nvPr>
            <p:ph type="title"/>
          </p:nvPr>
        </p:nvSpPr>
        <p:spPr/>
        <p:txBody>
          <a:bodyPr/>
          <a:lstStyle/>
          <a:p>
            <a:r>
              <a:rPr lang="en-US" dirty="0" smtClean="0">
                <a:solidFill>
                  <a:schemeClr val="accent4">
                    <a:lumMod val="40000"/>
                    <a:lumOff val="60000"/>
                  </a:schemeClr>
                </a:solidFill>
              </a:rPr>
              <a:t>Please…</a:t>
            </a:r>
            <a:endParaRPr lang="en-US" dirty="0">
              <a:solidFill>
                <a:schemeClr val="accent4">
                  <a:lumMod val="40000"/>
                  <a:lumOff val="60000"/>
                </a:schemeClr>
              </a:solidFill>
            </a:endParaRPr>
          </a:p>
        </p:txBody>
      </p:sp>
      <p:sp>
        <p:nvSpPr>
          <p:cNvPr id="3" name="Content Placeholder 2"/>
          <p:cNvSpPr>
            <a:spLocks noGrp="1"/>
          </p:cNvSpPr>
          <p:nvPr>
            <p:ph idx="1"/>
          </p:nvPr>
        </p:nvSpPr>
        <p:spPr>
          <a:xfrm>
            <a:off x="838200" y="1447800"/>
            <a:ext cx="7772400" cy="4572000"/>
          </a:xfrm>
        </p:spPr>
        <p:txBody>
          <a:bodyPr/>
          <a:lstStyle/>
          <a:p>
            <a:pPr algn="ctr">
              <a:buNone/>
            </a:pPr>
            <a:r>
              <a:rPr lang="en-US" dirty="0" smtClean="0"/>
              <a:t>TO </a:t>
            </a:r>
            <a:r>
              <a:rPr lang="en-US" dirty="0" smtClean="0">
                <a:solidFill>
                  <a:srgbClr val="C00000"/>
                </a:solidFill>
              </a:rPr>
              <a:t>SOLVE OVERPOPULATION </a:t>
            </a:r>
          </a:p>
          <a:p>
            <a:pPr algn="ctr">
              <a:buNone/>
            </a:pPr>
            <a:endParaRPr lang="en-US" dirty="0" smtClean="0"/>
          </a:p>
          <a:p>
            <a:pPr algn="ctr">
              <a:buNone/>
            </a:pPr>
            <a:r>
              <a:rPr lang="en-US" dirty="0" smtClean="0"/>
              <a:t>and to </a:t>
            </a:r>
            <a:r>
              <a:rPr lang="en-US" dirty="0" smtClean="0">
                <a:solidFill>
                  <a:srgbClr val="FFC000"/>
                </a:solidFill>
              </a:rPr>
              <a:t>SAVE OUR SPECIES (in a way)</a:t>
            </a:r>
          </a:p>
          <a:p>
            <a:pPr algn="ctr">
              <a:buNone/>
            </a:pPr>
            <a:endParaRPr lang="en-US" dirty="0" smtClean="0"/>
          </a:p>
          <a:p>
            <a:pPr algn="ctr">
              <a:buNone/>
            </a:pPr>
            <a:r>
              <a:rPr lang="en-US" dirty="0" smtClean="0"/>
              <a:t>…agree with us, and list </a:t>
            </a:r>
            <a:r>
              <a:rPr lang="en-US" dirty="0" smtClean="0">
                <a:solidFill>
                  <a:srgbClr val="FFFF00"/>
                </a:solidFill>
              </a:rPr>
              <a:t>DRACO</a:t>
            </a:r>
          </a:p>
          <a:p>
            <a:pPr algn="ctr">
              <a:buNone/>
            </a:pPr>
            <a:endParaRPr lang="en-US" dirty="0" smtClean="0"/>
          </a:p>
          <a:p>
            <a:pPr algn="ctr">
              <a:buNone/>
            </a:pPr>
            <a:r>
              <a:rPr lang="en-US" dirty="0" smtClean="0"/>
              <a:t>as your </a:t>
            </a:r>
            <a:r>
              <a:rPr lang="en-US" dirty="0" smtClean="0">
                <a:solidFill>
                  <a:srgbClr val="00B050"/>
                </a:solidFill>
              </a:rPr>
              <a:t>NEXT</a:t>
            </a:r>
            <a:r>
              <a:rPr lang="en-US" dirty="0" smtClean="0"/>
              <a:t> </a:t>
            </a:r>
            <a:r>
              <a:rPr lang="en-US" dirty="0" smtClean="0">
                <a:solidFill>
                  <a:srgbClr val="0070C0"/>
                </a:solidFill>
              </a:rPr>
              <a:t>MISSION!</a:t>
            </a:r>
            <a:endParaRPr lang="en-US" dirty="0">
              <a:solidFill>
                <a:srgbClr val="0070C0"/>
              </a:solidFill>
            </a:endParaRPr>
          </a:p>
        </p:txBody>
      </p:sp>
      <p:sp>
        <p:nvSpPr>
          <p:cNvPr id="4" name="TextBox 3"/>
          <p:cNvSpPr txBox="1"/>
          <p:nvPr/>
        </p:nvSpPr>
        <p:spPr>
          <a:xfrm>
            <a:off x="5715000" y="5873115"/>
            <a:ext cx="5715000" cy="984885"/>
          </a:xfrm>
          <a:prstGeom prst="rect">
            <a:avLst/>
          </a:prstGeom>
          <a:noFill/>
        </p:spPr>
        <p:txBody>
          <a:bodyPr wrap="square" rtlCol="0">
            <a:spAutoFit/>
          </a:bodyPr>
          <a:lstStyle/>
          <a:p>
            <a:r>
              <a:rPr lang="en-US" dirty="0" smtClean="0"/>
              <a:t>…</a:t>
            </a:r>
            <a:r>
              <a:rPr lang="en-US" sz="4000" dirty="0" smtClean="0">
                <a:solidFill>
                  <a:srgbClr val="7030A0"/>
                </a:solidFill>
                <a:latin typeface="+mj-lt"/>
              </a:rPr>
              <a:t>Thank You. </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2064"/>
            <a:ext cx="7848600" cy="914400"/>
          </a:xfrm>
        </p:spPr>
        <p:txBody>
          <a:bodyPr/>
          <a:lstStyle/>
          <a:p>
            <a:pPr algn="ctr"/>
            <a:r>
              <a:rPr lang="en-US" dirty="0" smtClean="0"/>
              <a:t>Mission Destination</a:t>
            </a:r>
            <a:endParaRPr lang="en-US" dirty="0"/>
          </a:p>
        </p:txBody>
      </p:sp>
      <p:sp>
        <p:nvSpPr>
          <p:cNvPr id="3" name="Content Placeholder 2"/>
          <p:cNvSpPr>
            <a:spLocks noGrp="1"/>
          </p:cNvSpPr>
          <p:nvPr>
            <p:ph idx="1"/>
          </p:nvPr>
        </p:nvSpPr>
        <p:spPr>
          <a:xfrm>
            <a:off x="838200" y="1752600"/>
            <a:ext cx="5791200" cy="4572000"/>
          </a:xfrm>
        </p:spPr>
        <p:txBody>
          <a:bodyPr/>
          <a:lstStyle/>
          <a:p>
            <a:r>
              <a:rPr lang="en-US" dirty="0" smtClean="0"/>
              <a:t>South Pole – Cabeus Crater </a:t>
            </a:r>
          </a:p>
          <a:p>
            <a:r>
              <a:rPr lang="en-US" dirty="0" smtClean="0"/>
              <a:t>The Cabeus Crater has the most abundance of water on the moon which will help future colonization on the moon feasible</a:t>
            </a:r>
          </a:p>
          <a:p>
            <a:r>
              <a:rPr lang="en-US" dirty="0" smtClean="0"/>
              <a:t>Major surface features are: dry, dark sediment and ice-water </a:t>
            </a:r>
          </a:p>
          <a:p>
            <a:r>
              <a:rPr lang="en-US" dirty="0" smtClean="0"/>
              <a:t>60 mile wide, 2miles deep</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2053" name="Picture 5"/>
          <p:cNvPicPr>
            <a:picLocks noChangeAspect="1" noChangeArrowheads="1"/>
          </p:cNvPicPr>
          <p:nvPr/>
        </p:nvPicPr>
        <p:blipFill>
          <a:blip r:embed="rId3" cstate="print"/>
          <a:srcRect/>
          <a:stretch>
            <a:fillRect/>
          </a:stretch>
        </p:blipFill>
        <p:spPr bwMode="auto">
          <a:xfrm>
            <a:off x="6096000" y="3048000"/>
            <a:ext cx="2633471"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Mission Goals/Objectives</a:t>
            </a:r>
            <a:endParaRPr lang="en-US" dirty="0"/>
          </a:p>
        </p:txBody>
      </p:sp>
      <p:sp>
        <p:nvSpPr>
          <p:cNvPr id="3" name="Content Placeholder 2"/>
          <p:cNvSpPr>
            <a:spLocks noGrp="1"/>
          </p:cNvSpPr>
          <p:nvPr>
            <p:ph idx="1"/>
          </p:nvPr>
        </p:nvSpPr>
        <p:spPr>
          <a:xfrm>
            <a:off x="914400" y="1783560"/>
            <a:ext cx="4038600" cy="4572000"/>
          </a:xfrm>
        </p:spPr>
        <p:txBody>
          <a:bodyPr>
            <a:normAutofit fontScale="77500" lnSpcReduction="20000"/>
          </a:bodyPr>
          <a:lstStyle/>
          <a:p>
            <a:r>
              <a:rPr lang="en-US" dirty="0" smtClean="0"/>
              <a:t>If life can be sustainable on the moon</a:t>
            </a:r>
          </a:p>
          <a:p>
            <a:r>
              <a:rPr lang="en-US" dirty="0" smtClean="0"/>
              <a:t>To colonize the moon in future years (If successful), which can help decrease population here and can house a secondary place of living in the event of a major catastrophic event on earth.</a:t>
            </a:r>
          </a:p>
          <a:p>
            <a:r>
              <a:rPr lang="en-US" dirty="0" smtClean="0"/>
              <a:t>To see if we can then colonize future planets, such as Mars (the Moon would be a huge stepping stone)</a:t>
            </a:r>
          </a:p>
          <a:p>
            <a:pPr>
              <a:buNone/>
            </a:pPr>
            <a:endParaRPr lang="en-US" dirty="0" smtClean="0"/>
          </a:p>
          <a:p>
            <a:pPr>
              <a:buNone/>
            </a:pP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4876800" y="1676400"/>
            <a:ext cx="3840079" cy="2753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Mission Timeline</a:t>
            </a:r>
            <a:endParaRPr lang="en-US" dirty="0"/>
          </a:p>
        </p:txBody>
      </p:sp>
      <p:graphicFrame>
        <p:nvGraphicFramePr>
          <p:cNvPr id="4" name="Content Placeholder 3"/>
          <p:cNvGraphicFramePr>
            <a:graphicFrameLocks noGrp="1"/>
          </p:cNvGraphicFramePr>
          <p:nvPr>
            <p:ph idx="1"/>
          </p:nvPr>
        </p:nvGraphicFramePr>
        <p:xfrm>
          <a:off x="990600" y="17526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183095" y="2971800"/>
            <a:ext cx="1071320" cy="461665"/>
          </a:xfrm>
          <a:prstGeom prst="rect">
            <a:avLst/>
          </a:prstGeom>
          <a:noFill/>
        </p:spPr>
        <p:txBody>
          <a:bodyPr wrap="none" rtlCol="0">
            <a:spAutoFit/>
          </a:bodyPr>
          <a:lstStyle/>
          <a:p>
            <a:pPr algn="ctr"/>
            <a:r>
              <a:rPr lang="en-US" sz="1200" dirty="0" smtClean="0">
                <a:solidFill>
                  <a:srgbClr val="FF0000"/>
                </a:solidFill>
              </a:rPr>
              <a:t>December 20,</a:t>
            </a:r>
          </a:p>
          <a:p>
            <a:pPr algn="ctr"/>
            <a:r>
              <a:rPr lang="en-US" sz="1200" dirty="0" smtClean="0">
                <a:solidFill>
                  <a:srgbClr val="FF0000"/>
                </a:solidFill>
              </a:rPr>
              <a:t>2011</a:t>
            </a:r>
            <a:endParaRPr lang="en-US" sz="1200" dirty="0">
              <a:solidFill>
                <a:srgbClr val="FF0000"/>
              </a:solidFill>
            </a:endParaRPr>
          </a:p>
        </p:txBody>
      </p:sp>
      <p:sp>
        <p:nvSpPr>
          <p:cNvPr id="6" name="TextBox 5"/>
          <p:cNvSpPr txBox="1"/>
          <p:nvPr/>
        </p:nvSpPr>
        <p:spPr>
          <a:xfrm>
            <a:off x="7086600" y="2895600"/>
            <a:ext cx="877163" cy="461665"/>
          </a:xfrm>
          <a:prstGeom prst="rect">
            <a:avLst/>
          </a:prstGeom>
          <a:noFill/>
        </p:spPr>
        <p:txBody>
          <a:bodyPr wrap="none" rtlCol="0">
            <a:spAutoFit/>
          </a:bodyPr>
          <a:lstStyle/>
          <a:p>
            <a:pPr algn="ctr"/>
            <a:r>
              <a:rPr lang="en-US" sz="1200" dirty="0" smtClean="0">
                <a:solidFill>
                  <a:srgbClr val="FF0000"/>
                </a:solidFill>
              </a:rPr>
              <a:t>December </a:t>
            </a:r>
          </a:p>
          <a:p>
            <a:pPr algn="ctr"/>
            <a:r>
              <a:rPr lang="en-US" sz="1200" dirty="0" smtClean="0">
                <a:solidFill>
                  <a:srgbClr val="FF0000"/>
                </a:solidFill>
              </a:rPr>
              <a:t>2032</a:t>
            </a:r>
            <a:endParaRPr lang="en-US" sz="1200" dirty="0">
              <a:solidFill>
                <a:srgbClr val="FF0000"/>
              </a:solidFill>
            </a:endParaRPr>
          </a:p>
        </p:txBody>
      </p:sp>
      <p:sp>
        <p:nvSpPr>
          <p:cNvPr id="7" name="Oval 6"/>
          <p:cNvSpPr/>
          <p:nvPr/>
        </p:nvSpPr>
        <p:spPr>
          <a:xfrm>
            <a:off x="25146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Oval 7"/>
          <p:cNvSpPr/>
          <p:nvPr/>
        </p:nvSpPr>
        <p:spPr>
          <a:xfrm>
            <a:off x="41148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Oval 8"/>
          <p:cNvSpPr/>
          <p:nvPr/>
        </p:nvSpPr>
        <p:spPr>
          <a:xfrm>
            <a:off x="51816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9"/>
          <p:cNvSpPr/>
          <p:nvPr/>
        </p:nvSpPr>
        <p:spPr>
          <a:xfrm>
            <a:off x="30480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10"/>
          <p:cNvSpPr/>
          <p:nvPr/>
        </p:nvSpPr>
        <p:spPr>
          <a:xfrm>
            <a:off x="35814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11"/>
          <p:cNvSpPr/>
          <p:nvPr/>
        </p:nvSpPr>
        <p:spPr>
          <a:xfrm>
            <a:off x="46482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12"/>
          <p:cNvSpPr/>
          <p:nvPr/>
        </p:nvSpPr>
        <p:spPr>
          <a:xfrm>
            <a:off x="57150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13"/>
          <p:cNvSpPr/>
          <p:nvPr/>
        </p:nvSpPr>
        <p:spPr>
          <a:xfrm>
            <a:off x="62484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Oval 14"/>
          <p:cNvSpPr/>
          <p:nvPr/>
        </p:nvSpPr>
        <p:spPr>
          <a:xfrm>
            <a:off x="6781800" y="38100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18" name="Straight Connector 17"/>
          <p:cNvCxnSpPr/>
          <p:nvPr/>
        </p:nvCxnSpPr>
        <p:spPr>
          <a:xfrm flipV="1">
            <a:off x="1524000" y="3048000"/>
            <a:ext cx="0" cy="609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6" idx="2"/>
          </p:cNvCxnSpPr>
          <p:nvPr/>
        </p:nvCxnSpPr>
        <p:spPr>
          <a:xfrm flipH="1" flipV="1">
            <a:off x="7525182" y="3357265"/>
            <a:ext cx="18618" cy="605135"/>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428564" y="5105400"/>
            <a:ext cx="1282723" cy="861774"/>
          </a:xfrm>
          <a:prstGeom prst="rect">
            <a:avLst/>
          </a:prstGeom>
          <a:noFill/>
        </p:spPr>
        <p:txBody>
          <a:bodyPr wrap="square" rtlCol="0">
            <a:spAutoFit/>
          </a:bodyPr>
          <a:lstStyle/>
          <a:p>
            <a:pPr algn="ctr"/>
            <a:r>
              <a:rPr lang="en-US" sz="1000" b="1" dirty="0" smtClean="0"/>
              <a:t>Diggers, Lander, Base materials constructed. Idea realized and put into effect</a:t>
            </a:r>
            <a:endParaRPr lang="en-US" sz="1000" b="1" dirty="0"/>
          </a:p>
        </p:txBody>
      </p:sp>
      <p:sp>
        <p:nvSpPr>
          <p:cNvPr id="22" name="TextBox 21"/>
          <p:cNvSpPr txBox="1"/>
          <p:nvPr/>
        </p:nvSpPr>
        <p:spPr>
          <a:xfrm>
            <a:off x="1524000" y="4800600"/>
            <a:ext cx="1075937" cy="461665"/>
          </a:xfrm>
          <a:prstGeom prst="rect">
            <a:avLst/>
          </a:prstGeom>
          <a:noFill/>
        </p:spPr>
        <p:txBody>
          <a:bodyPr wrap="none" rtlCol="0">
            <a:spAutoFit/>
          </a:bodyPr>
          <a:lstStyle/>
          <a:p>
            <a:pPr algn="ctr"/>
            <a:r>
              <a:rPr lang="en-US" sz="1200" dirty="0" smtClean="0">
                <a:solidFill>
                  <a:srgbClr val="FF0000"/>
                </a:solidFill>
              </a:rPr>
              <a:t>December 24,</a:t>
            </a:r>
          </a:p>
          <a:p>
            <a:pPr algn="ctr"/>
            <a:r>
              <a:rPr lang="en-US" sz="1200" dirty="0" smtClean="0">
                <a:solidFill>
                  <a:srgbClr val="FF0000"/>
                </a:solidFill>
              </a:rPr>
              <a:t>2011</a:t>
            </a:r>
            <a:endParaRPr lang="en-US" sz="1200" dirty="0">
              <a:solidFill>
                <a:srgbClr val="FF0000"/>
              </a:solidFill>
            </a:endParaRPr>
          </a:p>
        </p:txBody>
      </p:sp>
      <p:cxnSp>
        <p:nvCxnSpPr>
          <p:cNvPr id="24" name="Straight Connector 23"/>
          <p:cNvCxnSpPr/>
          <p:nvPr/>
        </p:nvCxnSpPr>
        <p:spPr>
          <a:xfrm>
            <a:off x="2209800" y="4038600"/>
            <a:ext cx="0"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133600" y="1600200"/>
            <a:ext cx="1295400" cy="1200329"/>
          </a:xfrm>
          <a:prstGeom prst="rect">
            <a:avLst/>
          </a:prstGeom>
          <a:noFill/>
        </p:spPr>
        <p:txBody>
          <a:bodyPr wrap="square" rtlCol="0">
            <a:spAutoFit/>
          </a:bodyPr>
          <a:lstStyle/>
          <a:p>
            <a:r>
              <a:rPr lang="en-US" sz="900" dirty="0" smtClean="0"/>
              <a:t>1</a:t>
            </a:r>
            <a:r>
              <a:rPr lang="en-US" sz="900" baseline="30000" dirty="0" smtClean="0"/>
              <a:t>st</a:t>
            </a:r>
            <a:r>
              <a:rPr lang="en-US" sz="900" dirty="0" smtClean="0"/>
              <a:t> mission: Send </a:t>
            </a:r>
          </a:p>
          <a:p>
            <a:r>
              <a:rPr lang="en-US" sz="900" dirty="0" smtClean="0"/>
              <a:t>Diggers to start digging</a:t>
            </a:r>
          </a:p>
          <a:p>
            <a:r>
              <a:rPr lang="en-US" sz="900" dirty="0" smtClean="0"/>
              <a:t>Bases. Astronauts are trained</a:t>
            </a:r>
          </a:p>
          <a:p>
            <a:r>
              <a:rPr lang="en-US" sz="900" dirty="0" smtClean="0"/>
              <a:t>For future missions, and </a:t>
            </a:r>
          </a:p>
          <a:p>
            <a:r>
              <a:rPr lang="en-US" sz="900" dirty="0" smtClean="0"/>
              <a:t>What they need to accomplish</a:t>
            </a:r>
          </a:p>
        </p:txBody>
      </p:sp>
      <p:sp>
        <p:nvSpPr>
          <p:cNvPr id="28" name="TextBox 27"/>
          <p:cNvSpPr txBox="1"/>
          <p:nvPr/>
        </p:nvSpPr>
        <p:spPr>
          <a:xfrm>
            <a:off x="5392488" y="2438400"/>
            <a:ext cx="965714" cy="276999"/>
          </a:xfrm>
          <a:prstGeom prst="rect">
            <a:avLst/>
          </a:prstGeom>
          <a:noFill/>
        </p:spPr>
        <p:txBody>
          <a:bodyPr wrap="none" rtlCol="0">
            <a:spAutoFit/>
          </a:bodyPr>
          <a:lstStyle/>
          <a:p>
            <a:pPr algn="ctr"/>
            <a:r>
              <a:rPr lang="en-US" sz="1200" dirty="0" smtClean="0">
                <a:solidFill>
                  <a:srgbClr val="FF0000"/>
                </a:solidFill>
              </a:rPr>
              <a:t>June 5, 2026</a:t>
            </a:r>
            <a:endParaRPr lang="en-US" sz="1200" dirty="0">
              <a:solidFill>
                <a:srgbClr val="FF0000"/>
              </a:solidFill>
            </a:endParaRPr>
          </a:p>
        </p:txBody>
      </p:sp>
      <p:cxnSp>
        <p:nvCxnSpPr>
          <p:cNvPr id="30" name="Straight Connector 29"/>
          <p:cNvCxnSpPr/>
          <p:nvPr/>
        </p:nvCxnSpPr>
        <p:spPr>
          <a:xfrm flipV="1">
            <a:off x="2743200" y="3200400"/>
            <a:ext cx="0"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276600" y="1219200"/>
            <a:ext cx="1250663" cy="1015663"/>
          </a:xfrm>
          <a:prstGeom prst="rect">
            <a:avLst/>
          </a:prstGeom>
          <a:noFill/>
        </p:spPr>
        <p:txBody>
          <a:bodyPr wrap="square" rtlCol="0">
            <a:spAutoFit/>
          </a:bodyPr>
          <a:lstStyle/>
          <a:p>
            <a:r>
              <a:rPr lang="en-US" sz="1000" dirty="0" smtClean="0"/>
              <a:t>Return to Earth to </a:t>
            </a:r>
          </a:p>
          <a:p>
            <a:r>
              <a:rPr lang="en-US" sz="1000" dirty="0" smtClean="0"/>
              <a:t>Replenish materials </a:t>
            </a:r>
          </a:p>
          <a:p>
            <a:r>
              <a:rPr lang="en-US" sz="1000" dirty="0" smtClean="0"/>
              <a:t>to build  Lunar base. Digging is done, base needs to be made</a:t>
            </a:r>
            <a:endParaRPr lang="en-US" sz="1000" dirty="0"/>
          </a:p>
        </p:txBody>
      </p:sp>
      <p:sp>
        <p:nvSpPr>
          <p:cNvPr id="38" name="TextBox 37"/>
          <p:cNvSpPr txBox="1"/>
          <p:nvPr/>
        </p:nvSpPr>
        <p:spPr>
          <a:xfrm>
            <a:off x="7162800" y="5410200"/>
            <a:ext cx="1141659" cy="246221"/>
          </a:xfrm>
          <a:prstGeom prst="rect">
            <a:avLst/>
          </a:prstGeom>
          <a:noFill/>
        </p:spPr>
        <p:txBody>
          <a:bodyPr wrap="none" rtlCol="0">
            <a:spAutoFit/>
          </a:bodyPr>
          <a:lstStyle/>
          <a:p>
            <a:pPr algn="ctr"/>
            <a:r>
              <a:rPr lang="en-US" sz="1000" dirty="0" smtClean="0"/>
              <a:t>Base is completed</a:t>
            </a:r>
          </a:p>
        </p:txBody>
      </p:sp>
      <p:sp>
        <p:nvSpPr>
          <p:cNvPr id="39" name="TextBox 38"/>
          <p:cNvSpPr txBox="1"/>
          <p:nvPr/>
        </p:nvSpPr>
        <p:spPr>
          <a:xfrm>
            <a:off x="5943600" y="5380672"/>
            <a:ext cx="1143000" cy="1477328"/>
          </a:xfrm>
          <a:prstGeom prst="rect">
            <a:avLst/>
          </a:prstGeom>
          <a:noFill/>
        </p:spPr>
        <p:txBody>
          <a:bodyPr wrap="square" rtlCol="0">
            <a:spAutoFit/>
          </a:bodyPr>
          <a:lstStyle/>
          <a:p>
            <a:pPr algn="ctr"/>
            <a:r>
              <a:rPr lang="en-US" sz="1000" dirty="0" smtClean="0"/>
              <a:t>3</a:t>
            </a:r>
            <a:r>
              <a:rPr lang="en-US" sz="1000" baseline="30000" dirty="0" smtClean="0"/>
              <a:t>rd</a:t>
            </a:r>
            <a:r>
              <a:rPr lang="en-US" sz="1000" dirty="0" smtClean="0"/>
              <a:t> Mission: Seeds and plants/soil</a:t>
            </a:r>
          </a:p>
          <a:p>
            <a:pPr algn="ctr"/>
            <a:r>
              <a:rPr lang="en-US" sz="1000" dirty="0" smtClean="0"/>
              <a:t>Is brought from earth </a:t>
            </a:r>
          </a:p>
          <a:p>
            <a:pPr algn="ctr"/>
            <a:r>
              <a:rPr lang="en-US" sz="1000" dirty="0" smtClean="0"/>
              <a:t>To supply oxygen and food. Water/ regolith into hydrogen and oxygen.</a:t>
            </a:r>
            <a:endParaRPr lang="en-US" sz="1000" dirty="0"/>
          </a:p>
        </p:txBody>
      </p:sp>
      <p:sp>
        <p:nvSpPr>
          <p:cNvPr id="40" name="TextBox 39"/>
          <p:cNvSpPr txBox="1"/>
          <p:nvPr/>
        </p:nvSpPr>
        <p:spPr>
          <a:xfrm>
            <a:off x="2819400" y="5257800"/>
            <a:ext cx="710451" cy="461665"/>
          </a:xfrm>
          <a:prstGeom prst="rect">
            <a:avLst/>
          </a:prstGeom>
          <a:noFill/>
        </p:spPr>
        <p:txBody>
          <a:bodyPr wrap="square" rtlCol="0">
            <a:spAutoFit/>
          </a:bodyPr>
          <a:lstStyle/>
          <a:p>
            <a:pPr algn="ctr"/>
            <a:r>
              <a:rPr lang="en-US" sz="1200" dirty="0" smtClean="0">
                <a:solidFill>
                  <a:srgbClr val="FF0000"/>
                </a:solidFill>
              </a:rPr>
              <a:t>June 26,</a:t>
            </a:r>
          </a:p>
          <a:p>
            <a:pPr algn="ctr"/>
            <a:r>
              <a:rPr lang="en-US" sz="1200" dirty="0" smtClean="0">
                <a:solidFill>
                  <a:srgbClr val="FF0000"/>
                </a:solidFill>
              </a:rPr>
              <a:t>2012</a:t>
            </a:r>
            <a:endParaRPr lang="en-US" sz="1200" dirty="0">
              <a:solidFill>
                <a:srgbClr val="FF0000"/>
              </a:solidFill>
            </a:endParaRPr>
          </a:p>
        </p:txBody>
      </p:sp>
      <p:sp>
        <p:nvSpPr>
          <p:cNvPr id="41" name="TextBox 40"/>
          <p:cNvSpPr txBox="1"/>
          <p:nvPr/>
        </p:nvSpPr>
        <p:spPr>
          <a:xfrm>
            <a:off x="3353601" y="2133600"/>
            <a:ext cx="1132234" cy="276999"/>
          </a:xfrm>
          <a:prstGeom prst="rect">
            <a:avLst/>
          </a:prstGeom>
          <a:noFill/>
        </p:spPr>
        <p:txBody>
          <a:bodyPr wrap="none" rtlCol="0">
            <a:spAutoFit/>
          </a:bodyPr>
          <a:lstStyle/>
          <a:p>
            <a:pPr algn="ctr"/>
            <a:r>
              <a:rPr lang="en-US" sz="1200" dirty="0" smtClean="0">
                <a:solidFill>
                  <a:srgbClr val="FF0000"/>
                </a:solidFill>
              </a:rPr>
              <a:t>March 15, 2018</a:t>
            </a:r>
            <a:endParaRPr lang="en-US" sz="1200" dirty="0">
              <a:solidFill>
                <a:srgbClr val="FF0000"/>
              </a:solidFill>
            </a:endParaRPr>
          </a:p>
        </p:txBody>
      </p:sp>
      <p:sp>
        <p:nvSpPr>
          <p:cNvPr id="42" name="TextBox 41"/>
          <p:cNvSpPr txBox="1"/>
          <p:nvPr/>
        </p:nvSpPr>
        <p:spPr>
          <a:xfrm>
            <a:off x="3922153" y="4953000"/>
            <a:ext cx="699230" cy="461665"/>
          </a:xfrm>
          <a:prstGeom prst="rect">
            <a:avLst/>
          </a:prstGeom>
          <a:noFill/>
        </p:spPr>
        <p:txBody>
          <a:bodyPr wrap="none" rtlCol="0">
            <a:spAutoFit/>
          </a:bodyPr>
          <a:lstStyle/>
          <a:p>
            <a:pPr algn="ctr"/>
            <a:r>
              <a:rPr lang="en-US" sz="1200" dirty="0" smtClean="0">
                <a:solidFill>
                  <a:srgbClr val="FF0000"/>
                </a:solidFill>
              </a:rPr>
              <a:t>April 15,</a:t>
            </a:r>
          </a:p>
          <a:p>
            <a:pPr algn="ctr"/>
            <a:r>
              <a:rPr lang="en-US" sz="1200" dirty="0" smtClean="0">
                <a:solidFill>
                  <a:srgbClr val="FF0000"/>
                </a:solidFill>
              </a:rPr>
              <a:t>2020</a:t>
            </a:r>
          </a:p>
        </p:txBody>
      </p:sp>
      <p:sp>
        <p:nvSpPr>
          <p:cNvPr id="43" name="TextBox 42"/>
          <p:cNvSpPr txBox="1"/>
          <p:nvPr/>
        </p:nvSpPr>
        <p:spPr>
          <a:xfrm>
            <a:off x="4268066" y="2971800"/>
            <a:ext cx="1059970" cy="276999"/>
          </a:xfrm>
          <a:prstGeom prst="rect">
            <a:avLst/>
          </a:prstGeom>
          <a:noFill/>
        </p:spPr>
        <p:txBody>
          <a:bodyPr wrap="none" rtlCol="0">
            <a:spAutoFit/>
          </a:bodyPr>
          <a:lstStyle/>
          <a:p>
            <a:pPr algn="ctr"/>
            <a:r>
              <a:rPr lang="en-US" sz="1200" dirty="0" smtClean="0">
                <a:solidFill>
                  <a:srgbClr val="FF0000"/>
                </a:solidFill>
              </a:rPr>
              <a:t>March 3, 2022</a:t>
            </a:r>
            <a:endParaRPr lang="en-US" sz="1200" dirty="0">
              <a:solidFill>
                <a:srgbClr val="FF0000"/>
              </a:solidFill>
            </a:endParaRPr>
          </a:p>
        </p:txBody>
      </p:sp>
      <p:sp>
        <p:nvSpPr>
          <p:cNvPr id="44" name="TextBox 43"/>
          <p:cNvSpPr txBox="1"/>
          <p:nvPr/>
        </p:nvSpPr>
        <p:spPr>
          <a:xfrm>
            <a:off x="4957553" y="5181600"/>
            <a:ext cx="706155" cy="461665"/>
          </a:xfrm>
          <a:prstGeom prst="rect">
            <a:avLst/>
          </a:prstGeom>
          <a:noFill/>
        </p:spPr>
        <p:txBody>
          <a:bodyPr wrap="none" rtlCol="0">
            <a:spAutoFit/>
          </a:bodyPr>
          <a:lstStyle/>
          <a:p>
            <a:pPr algn="ctr"/>
            <a:r>
              <a:rPr lang="en-US" sz="1200" dirty="0" smtClean="0">
                <a:solidFill>
                  <a:srgbClr val="FF0000"/>
                </a:solidFill>
              </a:rPr>
              <a:t>Nov. 26,</a:t>
            </a:r>
          </a:p>
          <a:p>
            <a:pPr algn="ctr"/>
            <a:r>
              <a:rPr lang="en-US" sz="1200" dirty="0" smtClean="0">
                <a:solidFill>
                  <a:srgbClr val="FF0000"/>
                </a:solidFill>
              </a:rPr>
              <a:t> 2024</a:t>
            </a:r>
            <a:endParaRPr lang="en-US" sz="1200" dirty="0">
              <a:solidFill>
                <a:srgbClr val="FF0000"/>
              </a:solidFill>
            </a:endParaRPr>
          </a:p>
        </p:txBody>
      </p:sp>
      <p:sp>
        <p:nvSpPr>
          <p:cNvPr id="45" name="TextBox 44"/>
          <p:cNvSpPr txBox="1"/>
          <p:nvPr/>
        </p:nvSpPr>
        <p:spPr>
          <a:xfrm>
            <a:off x="2209800" y="2743200"/>
            <a:ext cx="1075936" cy="461665"/>
          </a:xfrm>
          <a:prstGeom prst="rect">
            <a:avLst/>
          </a:prstGeom>
          <a:noFill/>
        </p:spPr>
        <p:txBody>
          <a:bodyPr wrap="none" rtlCol="0">
            <a:spAutoFit/>
          </a:bodyPr>
          <a:lstStyle/>
          <a:p>
            <a:pPr algn="ctr"/>
            <a:r>
              <a:rPr lang="en-US" sz="1200" dirty="0" smtClean="0">
                <a:solidFill>
                  <a:srgbClr val="FF0000"/>
                </a:solidFill>
              </a:rPr>
              <a:t>December 26,</a:t>
            </a:r>
          </a:p>
          <a:p>
            <a:pPr algn="ctr"/>
            <a:r>
              <a:rPr lang="en-US" sz="1200" dirty="0" smtClean="0">
                <a:solidFill>
                  <a:srgbClr val="FF0000"/>
                </a:solidFill>
              </a:rPr>
              <a:t>2011</a:t>
            </a:r>
            <a:endParaRPr lang="en-US" sz="1200" dirty="0">
              <a:solidFill>
                <a:srgbClr val="FF0000"/>
              </a:solidFill>
            </a:endParaRPr>
          </a:p>
        </p:txBody>
      </p:sp>
      <p:sp>
        <p:nvSpPr>
          <p:cNvPr id="46" name="TextBox 45"/>
          <p:cNvSpPr txBox="1"/>
          <p:nvPr/>
        </p:nvSpPr>
        <p:spPr>
          <a:xfrm>
            <a:off x="6046998" y="4876800"/>
            <a:ext cx="869148" cy="461665"/>
          </a:xfrm>
          <a:prstGeom prst="rect">
            <a:avLst/>
          </a:prstGeom>
          <a:noFill/>
        </p:spPr>
        <p:txBody>
          <a:bodyPr wrap="none" rtlCol="0">
            <a:spAutoFit/>
          </a:bodyPr>
          <a:lstStyle/>
          <a:p>
            <a:pPr algn="ctr"/>
            <a:r>
              <a:rPr lang="en-US" sz="1200" dirty="0" smtClean="0">
                <a:solidFill>
                  <a:srgbClr val="FF0000"/>
                </a:solidFill>
              </a:rPr>
              <a:t>August 26,</a:t>
            </a:r>
          </a:p>
          <a:p>
            <a:pPr algn="ctr"/>
            <a:r>
              <a:rPr lang="en-US" sz="1200" dirty="0" smtClean="0">
                <a:solidFill>
                  <a:srgbClr val="FF0000"/>
                </a:solidFill>
              </a:rPr>
              <a:t>2027</a:t>
            </a:r>
            <a:endParaRPr lang="en-US" sz="1200" dirty="0">
              <a:solidFill>
                <a:srgbClr val="FF0000"/>
              </a:solidFill>
            </a:endParaRPr>
          </a:p>
        </p:txBody>
      </p:sp>
      <p:cxnSp>
        <p:nvCxnSpPr>
          <p:cNvPr id="50" name="Straight Connector 49"/>
          <p:cNvCxnSpPr>
            <a:endCxn id="40" idx="0"/>
          </p:cNvCxnSpPr>
          <p:nvPr/>
        </p:nvCxnSpPr>
        <p:spPr>
          <a:xfrm rot="16200000" flipH="1">
            <a:off x="2562742" y="4645916"/>
            <a:ext cx="1219200" cy="456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11" idx="0"/>
          </p:cNvCxnSpPr>
          <p:nvPr/>
        </p:nvCxnSpPr>
        <p:spPr>
          <a:xfrm flipV="1">
            <a:off x="3810000" y="2438400"/>
            <a:ext cx="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343400" y="3962400"/>
            <a:ext cx="0"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4876800" y="3200400"/>
            <a:ext cx="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410200" y="4038600"/>
            <a:ext cx="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5943600" y="3048000"/>
            <a:ext cx="0"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a:endCxn id="46" idx="0"/>
          </p:cNvCxnSpPr>
          <p:nvPr/>
        </p:nvCxnSpPr>
        <p:spPr>
          <a:xfrm>
            <a:off x="6477000" y="4038600"/>
            <a:ext cx="4572"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6886761" y="4953000"/>
            <a:ext cx="811632" cy="461665"/>
          </a:xfrm>
          <a:prstGeom prst="rect">
            <a:avLst/>
          </a:prstGeom>
          <a:noFill/>
        </p:spPr>
        <p:txBody>
          <a:bodyPr wrap="none" rtlCol="0">
            <a:spAutoFit/>
          </a:bodyPr>
          <a:lstStyle/>
          <a:p>
            <a:pPr algn="ctr"/>
            <a:r>
              <a:rPr lang="en-US" sz="1200" dirty="0" smtClean="0">
                <a:solidFill>
                  <a:srgbClr val="FF0000"/>
                </a:solidFill>
              </a:rPr>
              <a:t>March 20,</a:t>
            </a:r>
          </a:p>
          <a:p>
            <a:pPr algn="ctr"/>
            <a:r>
              <a:rPr lang="en-US" sz="1200" dirty="0" smtClean="0">
                <a:solidFill>
                  <a:srgbClr val="FF0000"/>
                </a:solidFill>
              </a:rPr>
              <a:t>2030</a:t>
            </a:r>
            <a:endParaRPr lang="en-US" sz="1200" dirty="0">
              <a:solidFill>
                <a:srgbClr val="FF0000"/>
              </a:solidFill>
            </a:endParaRPr>
          </a:p>
        </p:txBody>
      </p:sp>
      <p:cxnSp>
        <p:nvCxnSpPr>
          <p:cNvPr id="69" name="Straight Connector 68"/>
          <p:cNvCxnSpPr/>
          <p:nvPr/>
        </p:nvCxnSpPr>
        <p:spPr>
          <a:xfrm>
            <a:off x="7086600" y="4038600"/>
            <a:ext cx="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819400" y="5715000"/>
            <a:ext cx="838200" cy="400110"/>
          </a:xfrm>
          <a:prstGeom prst="rect">
            <a:avLst/>
          </a:prstGeom>
          <a:noFill/>
        </p:spPr>
        <p:txBody>
          <a:bodyPr wrap="square" rtlCol="0">
            <a:spAutoFit/>
          </a:bodyPr>
          <a:lstStyle/>
          <a:p>
            <a:r>
              <a:rPr lang="en-US" sz="1000" dirty="0" smtClean="0"/>
              <a:t>Digging continues</a:t>
            </a:r>
            <a:endParaRPr lang="en-US" sz="1000" dirty="0"/>
          </a:p>
        </p:txBody>
      </p:sp>
      <p:sp>
        <p:nvSpPr>
          <p:cNvPr id="53" name="TextBox 52"/>
          <p:cNvSpPr txBox="1"/>
          <p:nvPr/>
        </p:nvSpPr>
        <p:spPr>
          <a:xfrm>
            <a:off x="3810000" y="5410200"/>
            <a:ext cx="1295400" cy="1323439"/>
          </a:xfrm>
          <a:prstGeom prst="rect">
            <a:avLst/>
          </a:prstGeom>
          <a:noFill/>
        </p:spPr>
        <p:txBody>
          <a:bodyPr wrap="square" rtlCol="0">
            <a:spAutoFit/>
          </a:bodyPr>
          <a:lstStyle/>
          <a:p>
            <a:r>
              <a:rPr lang="en-US" sz="1000" dirty="0" smtClean="0"/>
              <a:t>2</a:t>
            </a:r>
            <a:r>
              <a:rPr lang="en-US" sz="1000" baseline="30000" dirty="0" smtClean="0"/>
              <a:t>nd</a:t>
            </a:r>
            <a:r>
              <a:rPr lang="en-US" sz="1000" dirty="0" smtClean="0"/>
              <a:t> mission: Lander is launched and the previously trained astronauts, along with materials needed for building</a:t>
            </a:r>
          </a:p>
          <a:p>
            <a:r>
              <a:rPr lang="en-US" sz="1000" dirty="0" smtClean="0"/>
              <a:t>Begin to construct the base</a:t>
            </a:r>
            <a:endParaRPr lang="en-US" sz="1000" dirty="0"/>
          </a:p>
        </p:txBody>
      </p:sp>
      <p:sp>
        <p:nvSpPr>
          <p:cNvPr id="55" name="TextBox 54"/>
          <p:cNvSpPr txBox="1"/>
          <p:nvPr/>
        </p:nvSpPr>
        <p:spPr>
          <a:xfrm>
            <a:off x="4343400" y="1295400"/>
            <a:ext cx="1066800" cy="1785104"/>
          </a:xfrm>
          <a:prstGeom prst="rect">
            <a:avLst/>
          </a:prstGeom>
          <a:noFill/>
        </p:spPr>
        <p:txBody>
          <a:bodyPr wrap="square" rtlCol="0">
            <a:spAutoFit/>
          </a:bodyPr>
          <a:lstStyle/>
          <a:p>
            <a:r>
              <a:rPr lang="en-US" sz="1000" dirty="0" smtClean="0"/>
              <a:t>First set of three astronauts shift with three others  for another 2 years with other building materials. in building process. The base is almost complete</a:t>
            </a:r>
            <a:endParaRPr lang="en-US" sz="1000" dirty="0"/>
          </a:p>
        </p:txBody>
      </p:sp>
      <p:sp>
        <p:nvSpPr>
          <p:cNvPr id="57" name="TextBox 56"/>
          <p:cNvSpPr txBox="1"/>
          <p:nvPr/>
        </p:nvSpPr>
        <p:spPr>
          <a:xfrm>
            <a:off x="5105400" y="5638800"/>
            <a:ext cx="914400" cy="1169551"/>
          </a:xfrm>
          <a:prstGeom prst="rect">
            <a:avLst/>
          </a:prstGeom>
          <a:noFill/>
        </p:spPr>
        <p:txBody>
          <a:bodyPr wrap="square" rtlCol="0">
            <a:spAutoFit/>
          </a:bodyPr>
          <a:lstStyle/>
          <a:p>
            <a:r>
              <a:rPr lang="en-US" sz="1000" dirty="0" smtClean="0"/>
              <a:t>Last switch to a new set of astronauts. The base is not practically complete</a:t>
            </a:r>
            <a:endParaRPr lang="en-US" sz="1000" dirty="0"/>
          </a:p>
        </p:txBody>
      </p:sp>
      <p:sp>
        <p:nvSpPr>
          <p:cNvPr id="59" name="TextBox 58"/>
          <p:cNvSpPr txBox="1"/>
          <p:nvPr/>
        </p:nvSpPr>
        <p:spPr>
          <a:xfrm>
            <a:off x="5410200" y="1981200"/>
            <a:ext cx="1143000" cy="553998"/>
          </a:xfrm>
          <a:prstGeom prst="rect">
            <a:avLst/>
          </a:prstGeom>
          <a:noFill/>
        </p:spPr>
        <p:txBody>
          <a:bodyPr wrap="square" rtlCol="0">
            <a:spAutoFit/>
          </a:bodyPr>
          <a:lstStyle/>
          <a:p>
            <a:r>
              <a:rPr lang="en-US" sz="1000" dirty="0" smtClean="0"/>
              <a:t>Astronauts begin colonizing and experimenting</a:t>
            </a:r>
            <a:endParaRPr lang="en-US" sz="1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Mission Timeline CONT’D</a:t>
            </a:r>
            <a:endParaRPr lang="en-US" dirty="0"/>
          </a:p>
        </p:txBody>
      </p:sp>
      <p:sp>
        <p:nvSpPr>
          <p:cNvPr id="6" name="Notched Right Arrow 5"/>
          <p:cNvSpPr/>
          <p:nvPr/>
        </p:nvSpPr>
        <p:spPr>
          <a:xfrm>
            <a:off x="685800" y="2514600"/>
            <a:ext cx="7772400" cy="1828800"/>
          </a:xfrm>
          <a:prstGeom prst="notched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Oval 7"/>
          <p:cNvSpPr/>
          <p:nvPr/>
        </p:nvSpPr>
        <p:spPr>
          <a:xfrm>
            <a:off x="15240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Oval 8"/>
          <p:cNvSpPr/>
          <p:nvPr/>
        </p:nvSpPr>
        <p:spPr>
          <a:xfrm>
            <a:off x="35814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9"/>
          <p:cNvSpPr/>
          <p:nvPr/>
        </p:nvSpPr>
        <p:spPr>
          <a:xfrm>
            <a:off x="43434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10"/>
          <p:cNvSpPr/>
          <p:nvPr/>
        </p:nvSpPr>
        <p:spPr>
          <a:xfrm>
            <a:off x="50292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11"/>
          <p:cNvSpPr/>
          <p:nvPr/>
        </p:nvSpPr>
        <p:spPr>
          <a:xfrm>
            <a:off x="28956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12"/>
          <p:cNvSpPr/>
          <p:nvPr/>
        </p:nvSpPr>
        <p:spPr>
          <a:xfrm>
            <a:off x="22098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13"/>
          <p:cNvSpPr/>
          <p:nvPr/>
        </p:nvSpPr>
        <p:spPr>
          <a:xfrm>
            <a:off x="5943600" y="3200400"/>
            <a:ext cx="457200" cy="4572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16" name="Straight Connector 15"/>
          <p:cNvCxnSpPr>
            <a:stCxn id="8" idx="0"/>
          </p:cNvCxnSpPr>
          <p:nvPr/>
        </p:nvCxnSpPr>
        <p:spPr>
          <a:xfrm rot="5400000" flipH="1" flipV="1">
            <a:off x="1409700" y="2857500"/>
            <a:ext cx="6858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3000" y="1752600"/>
            <a:ext cx="1066800" cy="861774"/>
          </a:xfrm>
          <a:prstGeom prst="rect">
            <a:avLst/>
          </a:prstGeom>
          <a:noFill/>
        </p:spPr>
        <p:txBody>
          <a:bodyPr wrap="square" rtlCol="0">
            <a:spAutoFit/>
          </a:bodyPr>
          <a:lstStyle/>
          <a:p>
            <a:r>
              <a:rPr lang="en-US" sz="1000" dirty="0" smtClean="0"/>
              <a:t>Regular humans begin colonizing finished base</a:t>
            </a:r>
          </a:p>
          <a:p>
            <a:endParaRPr lang="en-US" sz="1000" dirty="0" smtClean="0">
              <a:solidFill>
                <a:srgbClr val="FF0000"/>
              </a:solidFill>
            </a:endParaRPr>
          </a:p>
          <a:p>
            <a:r>
              <a:rPr lang="en-US" sz="1000" dirty="0" smtClean="0">
                <a:solidFill>
                  <a:srgbClr val="FF0000"/>
                </a:solidFill>
              </a:rPr>
              <a:t>January 19, 2035</a:t>
            </a:r>
            <a:endParaRPr lang="en-US" sz="1000" dirty="0">
              <a:solidFill>
                <a:srgbClr val="FF0000"/>
              </a:solidFill>
            </a:endParaRPr>
          </a:p>
        </p:txBody>
      </p:sp>
      <p:cxnSp>
        <p:nvCxnSpPr>
          <p:cNvPr id="19" name="Straight Connector 18"/>
          <p:cNvCxnSpPr/>
          <p:nvPr/>
        </p:nvCxnSpPr>
        <p:spPr>
          <a:xfrm rot="5400000">
            <a:off x="1981200" y="3962400"/>
            <a:ext cx="914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057400" y="4572000"/>
            <a:ext cx="914400" cy="1938992"/>
          </a:xfrm>
          <a:prstGeom prst="rect">
            <a:avLst/>
          </a:prstGeom>
          <a:noFill/>
        </p:spPr>
        <p:txBody>
          <a:bodyPr wrap="square" rtlCol="0">
            <a:spAutoFit/>
          </a:bodyPr>
          <a:lstStyle/>
          <a:p>
            <a:r>
              <a:rPr lang="en-US" sz="1000" dirty="0" smtClean="0">
                <a:solidFill>
                  <a:srgbClr val="FF0000"/>
                </a:solidFill>
              </a:rPr>
              <a:t>April 1</a:t>
            </a:r>
            <a:r>
              <a:rPr lang="en-US" sz="1000" baseline="30000" dirty="0" smtClean="0">
                <a:solidFill>
                  <a:srgbClr val="FF0000"/>
                </a:solidFill>
              </a:rPr>
              <a:t>,</a:t>
            </a:r>
            <a:r>
              <a:rPr lang="en-US" sz="1000" dirty="0" smtClean="0">
                <a:solidFill>
                  <a:srgbClr val="FF0000"/>
                </a:solidFill>
              </a:rPr>
              <a:t> 2039</a:t>
            </a:r>
          </a:p>
          <a:p>
            <a:endParaRPr lang="en-US" sz="1000" dirty="0" smtClean="0"/>
          </a:p>
          <a:p>
            <a:r>
              <a:rPr lang="en-US" sz="1000" dirty="0" smtClean="0"/>
              <a:t>Life goes on;</a:t>
            </a:r>
          </a:p>
          <a:p>
            <a:r>
              <a:rPr lang="en-US" sz="1000" dirty="0" smtClean="0"/>
              <a:t>Students attend schools and citizens of the Moon continue working at stores and restaurants</a:t>
            </a:r>
            <a:endParaRPr lang="en-US" sz="1000" dirty="0"/>
          </a:p>
        </p:txBody>
      </p:sp>
      <p:cxnSp>
        <p:nvCxnSpPr>
          <p:cNvPr id="22" name="Straight Connector 21"/>
          <p:cNvCxnSpPr/>
          <p:nvPr/>
        </p:nvCxnSpPr>
        <p:spPr>
          <a:xfrm rot="5400000" flipH="1" flipV="1">
            <a:off x="2742406" y="2971800"/>
            <a:ext cx="915194" cy="794"/>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667000" y="1447800"/>
            <a:ext cx="1219200" cy="1169551"/>
          </a:xfrm>
          <a:prstGeom prst="rect">
            <a:avLst/>
          </a:prstGeom>
          <a:noFill/>
        </p:spPr>
        <p:txBody>
          <a:bodyPr wrap="square" rtlCol="0">
            <a:spAutoFit/>
          </a:bodyPr>
          <a:lstStyle/>
          <a:p>
            <a:r>
              <a:rPr lang="en-US" sz="1000" dirty="0" smtClean="0"/>
              <a:t>Micrometeorites attacked; everybody was safe due to the base being underground</a:t>
            </a:r>
          </a:p>
          <a:p>
            <a:endParaRPr lang="en-US" sz="1000" dirty="0" smtClean="0"/>
          </a:p>
          <a:p>
            <a:r>
              <a:rPr lang="en-US" sz="1000" dirty="0" smtClean="0">
                <a:solidFill>
                  <a:srgbClr val="FF0000"/>
                </a:solidFill>
              </a:rPr>
              <a:t>September  8, 2043</a:t>
            </a:r>
            <a:endParaRPr lang="en-US" sz="1000" dirty="0">
              <a:solidFill>
                <a:srgbClr val="FF0000"/>
              </a:solidFill>
            </a:endParaRPr>
          </a:p>
        </p:txBody>
      </p:sp>
      <p:cxnSp>
        <p:nvCxnSpPr>
          <p:cNvPr id="26" name="Straight Connector 25"/>
          <p:cNvCxnSpPr/>
          <p:nvPr/>
        </p:nvCxnSpPr>
        <p:spPr>
          <a:xfrm rot="5400000">
            <a:off x="3276600" y="3962400"/>
            <a:ext cx="914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352800" y="4648200"/>
            <a:ext cx="1524000" cy="1785104"/>
          </a:xfrm>
          <a:prstGeom prst="rect">
            <a:avLst/>
          </a:prstGeom>
          <a:noFill/>
        </p:spPr>
        <p:txBody>
          <a:bodyPr wrap="square" rtlCol="0">
            <a:spAutoFit/>
          </a:bodyPr>
          <a:lstStyle/>
          <a:p>
            <a:r>
              <a:rPr lang="en-US" sz="1000" dirty="0" smtClean="0">
                <a:solidFill>
                  <a:srgbClr val="FF0000"/>
                </a:solidFill>
              </a:rPr>
              <a:t>January 2, 2050</a:t>
            </a:r>
          </a:p>
          <a:p>
            <a:endParaRPr lang="en-US" sz="1000" dirty="0" smtClean="0"/>
          </a:p>
          <a:p>
            <a:r>
              <a:rPr lang="en-US" sz="1000" dirty="0" smtClean="0"/>
              <a:t>New scientists graduate from the university– they mainly get a profession in working in the laboratory with the WERS– they find more water around the area and use it to make more hydrogen and oxygen.</a:t>
            </a:r>
            <a:endParaRPr lang="en-US" sz="1000" dirty="0"/>
          </a:p>
        </p:txBody>
      </p:sp>
      <p:cxnSp>
        <p:nvCxnSpPr>
          <p:cNvPr id="29" name="Straight Connector 28"/>
          <p:cNvCxnSpPr/>
          <p:nvPr/>
        </p:nvCxnSpPr>
        <p:spPr>
          <a:xfrm rot="5400000" flipH="1" flipV="1">
            <a:off x="4229100" y="2933700"/>
            <a:ext cx="8382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14800" y="1905000"/>
            <a:ext cx="1066800" cy="553998"/>
          </a:xfrm>
          <a:prstGeom prst="rect">
            <a:avLst/>
          </a:prstGeom>
          <a:noFill/>
        </p:spPr>
        <p:txBody>
          <a:bodyPr wrap="square" rtlCol="0">
            <a:spAutoFit/>
          </a:bodyPr>
          <a:lstStyle/>
          <a:p>
            <a:r>
              <a:rPr lang="en-US" sz="1000" dirty="0" smtClean="0"/>
              <a:t>Present day</a:t>
            </a:r>
          </a:p>
          <a:p>
            <a:endParaRPr lang="en-US" sz="1000" dirty="0" smtClean="0"/>
          </a:p>
          <a:p>
            <a:r>
              <a:rPr lang="en-US" sz="1000" dirty="0" smtClean="0">
                <a:solidFill>
                  <a:srgbClr val="FF0000"/>
                </a:solidFill>
              </a:rPr>
              <a:t>August 6, 2067</a:t>
            </a:r>
            <a:endParaRPr lang="en-US" sz="10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1</a:t>
            </a:r>
            <a:r>
              <a:rPr lang="en-US" baseline="30000" dirty="0" smtClean="0"/>
              <a:t>st</a:t>
            </a:r>
            <a:r>
              <a:rPr lang="en-US" dirty="0" smtClean="0"/>
              <a:t> Mission</a:t>
            </a:r>
            <a:endParaRPr lang="en-US" dirty="0"/>
          </a:p>
        </p:txBody>
      </p:sp>
      <p:sp>
        <p:nvSpPr>
          <p:cNvPr id="3" name="Content Placeholder 2"/>
          <p:cNvSpPr>
            <a:spLocks noGrp="1"/>
          </p:cNvSpPr>
          <p:nvPr>
            <p:ph idx="1"/>
          </p:nvPr>
        </p:nvSpPr>
        <p:spPr>
          <a:xfrm>
            <a:off x="914400" y="1783560"/>
            <a:ext cx="3962400" cy="4572000"/>
          </a:xfrm>
        </p:spPr>
        <p:txBody>
          <a:bodyPr>
            <a:normAutofit fontScale="92500" lnSpcReduction="10000"/>
          </a:bodyPr>
          <a:lstStyle/>
          <a:p>
            <a:r>
              <a:rPr lang="en-US" sz="2000" dirty="0" smtClean="0"/>
              <a:t>The diggers are sent up to the moon to start digging the spaces for the future colony/ base.</a:t>
            </a:r>
          </a:p>
          <a:p>
            <a:r>
              <a:rPr lang="en-US" sz="2000" dirty="0" smtClean="0"/>
              <a:t>Unmanned mission</a:t>
            </a:r>
          </a:p>
          <a:p>
            <a:r>
              <a:rPr lang="en-US" sz="2000" dirty="0" smtClean="0"/>
              <a:t>The future astronauts are now being prepared and trained for the construction of the base and their time up on the moon.</a:t>
            </a:r>
          </a:p>
          <a:p>
            <a:r>
              <a:rPr lang="en-US" sz="2000" dirty="0" smtClean="0"/>
              <a:t>Scientific instruments: the 2 diggers</a:t>
            </a:r>
          </a:p>
          <a:p>
            <a:r>
              <a:rPr lang="en-US" sz="2000" dirty="0" smtClean="0"/>
              <a:t>The future missions’ instruments/tools/equipment are constructed now. But building tools are brought up now with digger.</a:t>
            </a:r>
            <a:endParaRPr lang="en-US" sz="2000" dirty="0"/>
          </a:p>
        </p:txBody>
      </p:sp>
      <p:pic>
        <p:nvPicPr>
          <p:cNvPr id="34818" name="Picture 2" descr="Image Detail"/>
          <p:cNvPicPr>
            <a:picLocks noChangeAspect="1" noChangeArrowheads="1"/>
          </p:cNvPicPr>
          <p:nvPr/>
        </p:nvPicPr>
        <p:blipFill>
          <a:blip r:embed="rId3" cstate="print"/>
          <a:srcRect/>
          <a:stretch>
            <a:fillRect/>
          </a:stretch>
        </p:blipFill>
        <p:spPr bwMode="auto">
          <a:xfrm>
            <a:off x="4953000" y="1828800"/>
            <a:ext cx="3810000" cy="3810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2</a:t>
            </a:r>
            <a:r>
              <a:rPr lang="en-US" baseline="30000" dirty="0" smtClean="0"/>
              <a:t>nd</a:t>
            </a:r>
            <a:r>
              <a:rPr lang="en-US" dirty="0" smtClean="0"/>
              <a:t> Mission</a:t>
            </a:r>
            <a:endParaRPr lang="en-US" dirty="0"/>
          </a:p>
        </p:txBody>
      </p:sp>
      <p:sp>
        <p:nvSpPr>
          <p:cNvPr id="3" name="Content Placeholder 2"/>
          <p:cNvSpPr>
            <a:spLocks noGrp="1"/>
          </p:cNvSpPr>
          <p:nvPr>
            <p:ph idx="1"/>
          </p:nvPr>
        </p:nvSpPr>
        <p:spPr>
          <a:xfrm>
            <a:off x="4724400" y="1783560"/>
            <a:ext cx="3962400" cy="4572000"/>
          </a:xfrm>
        </p:spPr>
        <p:txBody>
          <a:bodyPr>
            <a:normAutofit fontScale="92500" lnSpcReduction="20000"/>
          </a:bodyPr>
          <a:lstStyle/>
          <a:p>
            <a:r>
              <a:rPr lang="en-US" sz="2000" dirty="0" smtClean="0"/>
              <a:t>The now made tools/materials are ready for use in constructing base</a:t>
            </a:r>
          </a:p>
          <a:p>
            <a:r>
              <a:rPr lang="en-US" sz="2000" dirty="0" smtClean="0"/>
              <a:t>Three astronauts launched into space on </a:t>
            </a:r>
            <a:r>
              <a:rPr lang="en-US" sz="2000" dirty="0" err="1" smtClean="0"/>
              <a:t>lander</a:t>
            </a:r>
            <a:r>
              <a:rPr lang="en-US" sz="2000" dirty="0" smtClean="0"/>
              <a:t> to build for approx. 24 months each</a:t>
            </a:r>
          </a:p>
          <a:p>
            <a:r>
              <a:rPr lang="en-US" sz="2000" dirty="0" smtClean="0"/>
              <a:t>Three shifts between three astronauts</a:t>
            </a:r>
          </a:p>
          <a:p>
            <a:r>
              <a:rPr lang="en-US" sz="2000" dirty="0" smtClean="0"/>
              <a:t>Of course, all these bases can’t be built with just three men; build with the help of diggers and their tools</a:t>
            </a:r>
          </a:p>
          <a:p>
            <a:r>
              <a:rPr lang="en-US" sz="2000" dirty="0" smtClean="0"/>
              <a:t>Total estimated time to finish base: about 29 years</a:t>
            </a:r>
          </a:p>
          <a:p>
            <a:r>
              <a:rPr lang="en-US" sz="2000" dirty="0" smtClean="0"/>
              <a:t>Total estimated cost (building and functioning) - $10-11 billion dollars</a:t>
            </a:r>
            <a:endParaRPr lang="en-US" sz="2000" dirty="0"/>
          </a:p>
        </p:txBody>
      </p:sp>
      <p:pic>
        <p:nvPicPr>
          <p:cNvPr id="33794" name="Picture 2" descr="Image Detail"/>
          <p:cNvPicPr>
            <a:picLocks noChangeAspect="1" noChangeArrowheads="1"/>
          </p:cNvPicPr>
          <p:nvPr/>
        </p:nvPicPr>
        <p:blipFill>
          <a:blip r:embed="rId3" cstate="print"/>
          <a:srcRect/>
          <a:stretch>
            <a:fillRect/>
          </a:stretch>
        </p:blipFill>
        <p:spPr bwMode="auto">
          <a:xfrm>
            <a:off x="457200" y="2209800"/>
            <a:ext cx="4267200" cy="294049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3</a:t>
            </a:r>
            <a:r>
              <a:rPr lang="en-US" baseline="30000" dirty="0" smtClean="0"/>
              <a:t>rd</a:t>
            </a:r>
            <a:r>
              <a:rPr lang="en-US" dirty="0" smtClean="0"/>
              <a:t> Mission</a:t>
            </a:r>
            <a:endParaRPr lang="en-US" dirty="0"/>
          </a:p>
        </p:txBody>
      </p:sp>
      <p:sp>
        <p:nvSpPr>
          <p:cNvPr id="3" name="Content Placeholder 2"/>
          <p:cNvSpPr>
            <a:spLocks noGrp="1"/>
          </p:cNvSpPr>
          <p:nvPr>
            <p:ph idx="1"/>
          </p:nvPr>
        </p:nvSpPr>
        <p:spPr>
          <a:xfrm>
            <a:off x="914400" y="1783560"/>
            <a:ext cx="3886200" cy="4572000"/>
          </a:xfrm>
        </p:spPr>
        <p:txBody>
          <a:bodyPr>
            <a:normAutofit fontScale="70000" lnSpcReduction="20000"/>
          </a:bodyPr>
          <a:lstStyle/>
          <a:p>
            <a:r>
              <a:rPr lang="en-US" sz="1900" dirty="0" smtClean="0"/>
              <a:t>The astronauts on the mission begin to colonize the moon first (they plant the seeds of the plants and fruit– now should be never ending cycle as long as they are still watered)</a:t>
            </a:r>
          </a:p>
          <a:p>
            <a:r>
              <a:rPr lang="en-US" sz="1900" dirty="0" smtClean="0"/>
              <a:t>Residents begin landing on the moon and adapting to the Earth-like moon base</a:t>
            </a:r>
          </a:p>
          <a:p>
            <a:r>
              <a:rPr lang="en-US" sz="1900" dirty="0" smtClean="0"/>
              <a:t>In approx one year, the base if fully colonized</a:t>
            </a:r>
          </a:p>
          <a:p>
            <a:r>
              <a:rPr lang="en-US" sz="1900" dirty="0" smtClean="0"/>
              <a:t>People work in restaurants/ stores</a:t>
            </a:r>
          </a:p>
          <a:p>
            <a:r>
              <a:rPr lang="en-US" sz="1900" dirty="0" smtClean="0"/>
              <a:t>Experiments are underway (WERS, continuing the regolith and water into oxygen and hydrogen because they needed that  from start)</a:t>
            </a:r>
          </a:p>
          <a:p>
            <a:r>
              <a:rPr lang="en-US" sz="1900" dirty="0" smtClean="0"/>
              <a:t>Life is sustainable on the moon</a:t>
            </a:r>
          </a:p>
          <a:p>
            <a:r>
              <a:rPr lang="en-US" sz="1900" dirty="0" smtClean="0"/>
              <a:t>SHOULD BE third and final mission</a:t>
            </a:r>
          </a:p>
          <a:p>
            <a:r>
              <a:rPr lang="en-US" sz="1900" dirty="0" smtClean="0"/>
              <a:t>Experiment results: the water found on the moon can be, with the help of a current, broken down into hydrogen (for rocket fuel) and oxygen (for breathing).</a:t>
            </a:r>
          </a:p>
          <a:p>
            <a:r>
              <a:rPr lang="en-US" sz="1900" dirty="0" smtClean="0"/>
              <a:t>People bring their own things (clothes, toiletries, phones, etc.)</a:t>
            </a:r>
          </a:p>
          <a:p>
            <a:endParaRPr lang="en-US" sz="1900" dirty="0"/>
          </a:p>
        </p:txBody>
      </p:sp>
      <p:pic>
        <p:nvPicPr>
          <p:cNvPr id="32770" name="Picture 2" descr="Image Detail"/>
          <p:cNvPicPr>
            <a:picLocks noChangeAspect="1" noChangeArrowheads="1"/>
          </p:cNvPicPr>
          <p:nvPr/>
        </p:nvPicPr>
        <p:blipFill>
          <a:blip r:embed="rId3" cstate="print"/>
          <a:srcRect/>
          <a:stretch>
            <a:fillRect/>
          </a:stretch>
        </p:blipFill>
        <p:spPr bwMode="auto">
          <a:xfrm>
            <a:off x="4876800" y="2286000"/>
            <a:ext cx="3810000" cy="28575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3611</TotalTime>
  <Words>2671</Words>
  <Application>Microsoft Office PowerPoint</Application>
  <PresentationFormat>On-screen Show (4:3)</PresentationFormat>
  <Paragraphs>310</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Metro</vt:lpstr>
      <vt:lpstr>Slide 1</vt:lpstr>
      <vt:lpstr>Mission Patch</vt:lpstr>
      <vt:lpstr>Mission Destination</vt:lpstr>
      <vt:lpstr>Mission Goals/Objectives</vt:lpstr>
      <vt:lpstr>Mission Timeline</vt:lpstr>
      <vt:lpstr>Mission Timeline CONT’D</vt:lpstr>
      <vt:lpstr>1st Mission</vt:lpstr>
      <vt:lpstr>2nd Mission</vt:lpstr>
      <vt:lpstr>3rd Mission</vt:lpstr>
      <vt:lpstr>Benefits for Earth’s society</vt:lpstr>
      <vt:lpstr>W.E.R.S. and Diggers</vt:lpstr>
      <vt:lpstr>Lunar Lander</vt:lpstr>
      <vt:lpstr>Lunar Lander CON’T</vt:lpstr>
      <vt:lpstr>Lunar Base</vt:lpstr>
      <vt:lpstr>Lunar Base- Ecosystem</vt:lpstr>
      <vt:lpstr>Lunar Base- Geology </vt:lpstr>
      <vt:lpstr>Lunar Base- Habitat</vt:lpstr>
      <vt:lpstr>Lunar Base – Engineering </vt:lpstr>
      <vt:lpstr>Lunar Base - Navigation</vt:lpstr>
      <vt:lpstr>Lunar Base – Medical/Emergency</vt:lpstr>
      <vt:lpstr>Living/Working in Base </vt:lpstr>
      <vt:lpstr>Mission Costs</vt:lpstr>
      <vt:lpstr>SITES USED:</vt:lpstr>
      <vt:lpstr>Please…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Geoff Dietzel</dc:creator>
  <cp:lastModifiedBy>Thomas</cp:lastModifiedBy>
  <cp:revision>150</cp:revision>
  <dcterms:created xsi:type="dcterms:W3CDTF">2011-12-11T18:21:54Z</dcterms:created>
  <dcterms:modified xsi:type="dcterms:W3CDTF">2011-12-20T02:13:20Z</dcterms:modified>
</cp:coreProperties>
</file>