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diagrams/data1.xml" ContentType="application/vnd.openxmlformats-officedocument.drawingml.diagramData+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0"/>
  </p:notesMasterIdLst>
  <p:sldIdLst>
    <p:sldId id="273" r:id="rId2"/>
    <p:sldId id="257" r:id="rId3"/>
    <p:sldId id="258" r:id="rId4"/>
    <p:sldId id="259" r:id="rId5"/>
    <p:sldId id="275" r:id="rId6"/>
    <p:sldId id="262" r:id="rId7"/>
    <p:sldId id="261" r:id="rId8"/>
    <p:sldId id="263" r:id="rId9"/>
    <p:sldId id="264" r:id="rId10"/>
    <p:sldId id="266" r:id="rId11"/>
    <p:sldId id="267" r:id="rId12"/>
    <p:sldId id="260" r:id="rId13"/>
    <p:sldId id="265" r:id="rId14"/>
    <p:sldId id="268" r:id="rId15"/>
    <p:sldId id="269" r:id="rId16"/>
    <p:sldId id="270" r:id="rId17"/>
    <p:sldId id="271"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40" autoAdjust="0"/>
    <p:restoredTop sz="94604" autoAdjust="0"/>
  </p:normalViewPr>
  <p:slideViewPr>
    <p:cSldViewPr snapToObjects="1">
      <p:cViewPr varScale="1">
        <p:scale>
          <a:sx n="125" d="100"/>
          <a:sy n="125" d="100"/>
        </p:scale>
        <p:origin x="-12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F2A06-055E-1D44-8492-166025747F66}" type="doc">
      <dgm:prSet loTypeId="urn:microsoft.com/office/officeart/2005/8/layout/cycle5" loCatId="cycle" qsTypeId="urn:microsoft.com/office/officeart/2005/8/quickstyle/simple4" qsCatId="simple" csTypeId="urn:microsoft.com/office/officeart/2005/8/colors/accent1_2" csCatId="accent1" phldr="0"/>
      <dgm:spPr/>
      <dgm:t>
        <a:bodyPr/>
        <a:lstStyle/>
        <a:p>
          <a:endParaRPr lang="en-US"/>
        </a:p>
      </dgm:t>
    </dgm:pt>
    <dgm:pt modelId="{3A5CA525-3052-E449-A4A2-CFC3AD707BAC}">
      <dgm:prSet phldrT="[Text]" phldr="1"/>
      <dgm:spPr/>
      <dgm:t>
        <a:bodyPr/>
        <a:lstStyle/>
        <a:p>
          <a:endParaRPr lang="en-US" dirty="0"/>
        </a:p>
      </dgm:t>
    </dgm:pt>
    <dgm:pt modelId="{E77990D9-48FC-7C49-BC1A-B34C8847B6F5}" type="parTrans" cxnId="{AADAE412-D2E9-454F-AA72-987CFF539DED}">
      <dgm:prSet/>
      <dgm:spPr/>
      <dgm:t>
        <a:bodyPr/>
        <a:lstStyle/>
        <a:p>
          <a:endParaRPr lang="en-US"/>
        </a:p>
      </dgm:t>
    </dgm:pt>
    <dgm:pt modelId="{A8D4921B-347F-6741-8CB3-7D4979A044BE}" type="sibTrans" cxnId="{AADAE412-D2E9-454F-AA72-987CFF539DED}">
      <dgm:prSet/>
      <dgm:spPr/>
      <dgm:t>
        <a:bodyPr/>
        <a:lstStyle/>
        <a:p>
          <a:endParaRPr lang="en-US" dirty="0"/>
        </a:p>
      </dgm:t>
    </dgm:pt>
    <dgm:pt modelId="{B9F24E81-B92E-CB47-9D70-3C8FA6C07493}">
      <dgm:prSet phldrT="[Text]" phldr="1"/>
      <dgm:spPr/>
      <dgm:t>
        <a:bodyPr/>
        <a:lstStyle/>
        <a:p>
          <a:endParaRPr lang="en-US" dirty="0"/>
        </a:p>
      </dgm:t>
    </dgm:pt>
    <dgm:pt modelId="{19063083-CB63-FE42-9BE3-2AAB08754F4B}" type="parTrans" cxnId="{6CF6E0FF-83F4-D949-B03B-2E558E574D30}">
      <dgm:prSet/>
      <dgm:spPr/>
      <dgm:t>
        <a:bodyPr/>
        <a:lstStyle/>
        <a:p>
          <a:endParaRPr lang="en-US"/>
        </a:p>
      </dgm:t>
    </dgm:pt>
    <dgm:pt modelId="{19ECDF17-D8B6-1F40-9071-EA9471A3EA23}" type="sibTrans" cxnId="{6CF6E0FF-83F4-D949-B03B-2E558E574D30}">
      <dgm:prSet/>
      <dgm:spPr/>
      <dgm:t>
        <a:bodyPr/>
        <a:lstStyle/>
        <a:p>
          <a:endParaRPr lang="en-US" dirty="0"/>
        </a:p>
      </dgm:t>
    </dgm:pt>
    <dgm:pt modelId="{84C702DD-6CA6-B041-AEFC-E7AF5DE7EC70}">
      <dgm:prSet phldrT="[Text]" phldr="1"/>
      <dgm:spPr/>
      <dgm:t>
        <a:bodyPr/>
        <a:lstStyle/>
        <a:p>
          <a:endParaRPr lang="en-US" dirty="0"/>
        </a:p>
      </dgm:t>
    </dgm:pt>
    <dgm:pt modelId="{7579BF86-4FA5-A64B-A8D4-81A5DDB66823}" type="parTrans" cxnId="{D30828B9-8812-4D4B-828C-29243AE233CC}">
      <dgm:prSet/>
      <dgm:spPr/>
      <dgm:t>
        <a:bodyPr/>
        <a:lstStyle/>
        <a:p>
          <a:endParaRPr lang="en-US"/>
        </a:p>
      </dgm:t>
    </dgm:pt>
    <dgm:pt modelId="{D03C16E0-BA25-7141-A9DE-8BBA178A3C50}" type="sibTrans" cxnId="{D30828B9-8812-4D4B-828C-29243AE233CC}">
      <dgm:prSet/>
      <dgm:spPr/>
      <dgm:t>
        <a:bodyPr/>
        <a:lstStyle/>
        <a:p>
          <a:endParaRPr lang="en-US" dirty="0"/>
        </a:p>
      </dgm:t>
    </dgm:pt>
    <dgm:pt modelId="{ED856874-221F-304A-A434-7383B115EB91}">
      <dgm:prSet phldrT="[Text]" phldr="1"/>
      <dgm:spPr/>
      <dgm:t>
        <a:bodyPr/>
        <a:lstStyle/>
        <a:p>
          <a:endParaRPr lang="en-US" dirty="0"/>
        </a:p>
      </dgm:t>
    </dgm:pt>
    <dgm:pt modelId="{F017174A-A726-F54A-817D-B2481B596127}" type="parTrans" cxnId="{C002BEFE-BC2D-4945-AFC1-1876BB174713}">
      <dgm:prSet/>
      <dgm:spPr/>
      <dgm:t>
        <a:bodyPr/>
        <a:lstStyle/>
        <a:p>
          <a:endParaRPr lang="en-US"/>
        </a:p>
      </dgm:t>
    </dgm:pt>
    <dgm:pt modelId="{DB15445F-50FD-044F-B968-FB28D458B071}" type="sibTrans" cxnId="{C002BEFE-BC2D-4945-AFC1-1876BB174713}">
      <dgm:prSet/>
      <dgm:spPr/>
      <dgm:t>
        <a:bodyPr/>
        <a:lstStyle/>
        <a:p>
          <a:endParaRPr lang="en-US" dirty="0"/>
        </a:p>
      </dgm:t>
    </dgm:pt>
    <dgm:pt modelId="{71938DE9-0062-CB46-B0BB-050875153B9D}" type="pres">
      <dgm:prSet presAssocID="{C36F2A06-055E-1D44-8492-166025747F66}" presName="cycle" presStyleCnt="0">
        <dgm:presLayoutVars>
          <dgm:dir/>
          <dgm:resizeHandles val="exact"/>
        </dgm:presLayoutVars>
      </dgm:prSet>
      <dgm:spPr/>
      <dgm:t>
        <a:bodyPr/>
        <a:lstStyle/>
        <a:p>
          <a:endParaRPr lang="en-US"/>
        </a:p>
      </dgm:t>
    </dgm:pt>
    <dgm:pt modelId="{6B74BCAF-BD01-9843-B059-84C1A1D6DDC1}" type="pres">
      <dgm:prSet presAssocID="{3A5CA525-3052-E449-A4A2-CFC3AD707BAC}" presName="node" presStyleLbl="node1" presStyleIdx="0" presStyleCnt="4">
        <dgm:presLayoutVars>
          <dgm:bulletEnabled val="1"/>
        </dgm:presLayoutVars>
      </dgm:prSet>
      <dgm:spPr/>
      <dgm:t>
        <a:bodyPr/>
        <a:lstStyle/>
        <a:p>
          <a:endParaRPr lang="en-US"/>
        </a:p>
      </dgm:t>
    </dgm:pt>
    <dgm:pt modelId="{C5261670-0EB1-4949-A1EC-5B99AA86E991}" type="pres">
      <dgm:prSet presAssocID="{3A5CA525-3052-E449-A4A2-CFC3AD707BAC}" presName="spNode" presStyleCnt="0"/>
      <dgm:spPr/>
    </dgm:pt>
    <dgm:pt modelId="{5D351B3C-2E11-5143-B48E-BEB201BE320B}" type="pres">
      <dgm:prSet presAssocID="{A8D4921B-347F-6741-8CB3-7D4979A044BE}" presName="sibTrans" presStyleLbl="sibTrans1D1" presStyleIdx="0" presStyleCnt="4"/>
      <dgm:spPr/>
      <dgm:t>
        <a:bodyPr/>
        <a:lstStyle/>
        <a:p>
          <a:endParaRPr lang="en-US"/>
        </a:p>
      </dgm:t>
    </dgm:pt>
    <dgm:pt modelId="{12D5DA2E-4460-F54E-BF08-E121F8B104C1}" type="pres">
      <dgm:prSet presAssocID="{B9F24E81-B92E-CB47-9D70-3C8FA6C07493}" presName="node" presStyleLbl="node1" presStyleIdx="1" presStyleCnt="4">
        <dgm:presLayoutVars>
          <dgm:bulletEnabled val="1"/>
        </dgm:presLayoutVars>
      </dgm:prSet>
      <dgm:spPr/>
      <dgm:t>
        <a:bodyPr/>
        <a:lstStyle/>
        <a:p>
          <a:endParaRPr lang="en-US"/>
        </a:p>
      </dgm:t>
    </dgm:pt>
    <dgm:pt modelId="{6D0495EE-4A5E-7D49-8D20-53FCB09D884F}" type="pres">
      <dgm:prSet presAssocID="{B9F24E81-B92E-CB47-9D70-3C8FA6C07493}" presName="spNode" presStyleCnt="0"/>
      <dgm:spPr/>
    </dgm:pt>
    <dgm:pt modelId="{AC56C999-7C00-B545-BE32-247050B00549}" type="pres">
      <dgm:prSet presAssocID="{19ECDF17-D8B6-1F40-9071-EA9471A3EA23}" presName="sibTrans" presStyleLbl="sibTrans1D1" presStyleIdx="1" presStyleCnt="4"/>
      <dgm:spPr/>
      <dgm:t>
        <a:bodyPr/>
        <a:lstStyle/>
        <a:p>
          <a:endParaRPr lang="en-US"/>
        </a:p>
      </dgm:t>
    </dgm:pt>
    <dgm:pt modelId="{51BB02DB-8568-9D45-8A62-81646747D350}" type="pres">
      <dgm:prSet presAssocID="{84C702DD-6CA6-B041-AEFC-E7AF5DE7EC70}" presName="node" presStyleLbl="node1" presStyleIdx="2" presStyleCnt="4">
        <dgm:presLayoutVars>
          <dgm:bulletEnabled val="1"/>
        </dgm:presLayoutVars>
      </dgm:prSet>
      <dgm:spPr/>
      <dgm:t>
        <a:bodyPr/>
        <a:lstStyle/>
        <a:p>
          <a:endParaRPr lang="en-US"/>
        </a:p>
      </dgm:t>
    </dgm:pt>
    <dgm:pt modelId="{DFA278CA-2F30-944D-9413-165B4CC1B114}" type="pres">
      <dgm:prSet presAssocID="{84C702DD-6CA6-B041-AEFC-E7AF5DE7EC70}" presName="spNode" presStyleCnt="0"/>
      <dgm:spPr/>
    </dgm:pt>
    <dgm:pt modelId="{568F2488-F78C-6848-92BB-3CF4B52418E9}" type="pres">
      <dgm:prSet presAssocID="{D03C16E0-BA25-7141-A9DE-8BBA178A3C50}" presName="sibTrans" presStyleLbl="sibTrans1D1" presStyleIdx="2" presStyleCnt="4"/>
      <dgm:spPr/>
      <dgm:t>
        <a:bodyPr/>
        <a:lstStyle/>
        <a:p>
          <a:endParaRPr lang="en-US"/>
        </a:p>
      </dgm:t>
    </dgm:pt>
    <dgm:pt modelId="{06DE771C-C197-2744-85E6-6D0979421ED6}" type="pres">
      <dgm:prSet presAssocID="{ED856874-221F-304A-A434-7383B115EB91}" presName="node" presStyleLbl="node1" presStyleIdx="3" presStyleCnt="4">
        <dgm:presLayoutVars>
          <dgm:bulletEnabled val="1"/>
        </dgm:presLayoutVars>
      </dgm:prSet>
      <dgm:spPr/>
      <dgm:t>
        <a:bodyPr/>
        <a:lstStyle/>
        <a:p>
          <a:endParaRPr lang="en-US"/>
        </a:p>
      </dgm:t>
    </dgm:pt>
    <dgm:pt modelId="{CDDC9CF6-7734-3942-97EA-BD40886FCDF6}" type="pres">
      <dgm:prSet presAssocID="{ED856874-221F-304A-A434-7383B115EB91}" presName="spNode" presStyleCnt="0"/>
      <dgm:spPr/>
    </dgm:pt>
    <dgm:pt modelId="{E466E552-7D9D-7049-BDC8-53F1E2960876}" type="pres">
      <dgm:prSet presAssocID="{DB15445F-50FD-044F-B968-FB28D458B071}" presName="sibTrans" presStyleLbl="sibTrans1D1" presStyleIdx="3" presStyleCnt="4"/>
      <dgm:spPr/>
      <dgm:t>
        <a:bodyPr/>
        <a:lstStyle/>
        <a:p>
          <a:endParaRPr lang="en-US"/>
        </a:p>
      </dgm:t>
    </dgm:pt>
  </dgm:ptLst>
  <dgm:cxnLst>
    <dgm:cxn modelId="{C002BEFE-BC2D-4945-AFC1-1876BB174713}" srcId="{C36F2A06-055E-1D44-8492-166025747F66}" destId="{ED856874-221F-304A-A434-7383B115EB91}" srcOrd="3" destOrd="0" parTransId="{F017174A-A726-F54A-817D-B2481B596127}" sibTransId="{DB15445F-50FD-044F-B968-FB28D458B071}"/>
    <dgm:cxn modelId="{D30828B9-8812-4D4B-828C-29243AE233CC}" srcId="{C36F2A06-055E-1D44-8492-166025747F66}" destId="{84C702DD-6CA6-B041-AEFC-E7AF5DE7EC70}" srcOrd="2" destOrd="0" parTransId="{7579BF86-4FA5-A64B-A8D4-81A5DDB66823}" sibTransId="{D03C16E0-BA25-7141-A9DE-8BBA178A3C50}"/>
    <dgm:cxn modelId="{744E33E3-71CD-2D40-8077-1B2C1DF1087A}" type="presOf" srcId="{ED856874-221F-304A-A434-7383B115EB91}" destId="{06DE771C-C197-2744-85E6-6D0979421ED6}" srcOrd="0" destOrd="0" presId="urn:microsoft.com/office/officeart/2005/8/layout/cycle5"/>
    <dgm:cxn modelId="{FF8DEF24-2AD2-AD49-B84B-D3D70D56F7BC}" type="presOf" srcId="{3A5CA525-3052-E449-A4A2-CFC3AD707BAC}" destId="{6B74BCAF-BD01-9843-B059-84C1A1D6DDC1}" srcOrd="0" destOrd="0" presId="urn:microsoft.com/office/officeart/2005/8/layout/cycle5"/>
    <dgm:cxn modelId="{5C836C44-DDAA-1C4E-8D90-756554A717FD}" type="presOf" srcId="{B9F24E81-B92E-CB47-9D70-3C8FA6C07493}" destId="{12D5DA2E-4460-F54E-BF08-E121F8B104C1}" srcOrd="0" destOrd="0" presId="urn:microsoft.com/office/officeart/2005/8/layout/cycle5"/>
    <dgm:cxn modelId="{6CF6E0FF-83F4-D949-B03B-2E558E574D30}" srcId="{C36F2A06-055E-1D44-8492-166025747F66}" destId="{B9F24E81-B92E-CB47-9D70-3C8FA6C07493}" srcOrd="1" destOrd="0" parTransId="{19063083-CB63-FE42-9BE3-2AAB08754F4B}" sibTransId="{19ECDF17-D8B6-1F40-9071-EA9471A3EA23}"/>
    <dgm:cxn modelId="{AADAE412-D2E9-454F-AA72-987CFF539DED}" srcId="{C36F2A06-055E-1D44-8492-166025747F66}" destId="{3A5CA525-3052-E449-A4A2-CFC3AD707BAC}" srcOrd="0" destOrd="0" parTransId="{E77990D9-48FC-7C49-BC1A-B34C8847B6F5}" sibTransId="{A8D4921B-347F-6741-8CB3-7D4979A044BE}"/>
    <dgm:cxn modelId="{0198331B-75BA-6144-B409-EAC52D81DAF6}" type="presOf" srcId="{D03C16E0-BA25-7141-A9DE-8BBA178A3C50}" destId="{568F2488-F78C-6848-92BB-3CF4B52418E9}" srcOrd="0" destOrd="0" presId="urn:microsoft.com/office/officeart/2005/8/layout/cycle5"/>
    <dgm:cxn modelId="{38E4432A-278F-5F4A-80AD-6AC85C8A4038}" type="presOf" srcId="{19ECDF17-D8B6-1F40-9071-EA9471A3EA23}" destId="{AC56C999-7C00-B545-BE32-247050B00549}" srcOrd="0" destOrd="0" presId="urn:microsoft.com/office/officeart/2005/8/layout/cycle5"/>
    <dgm:cxn modelId="{00DF7FB3-B612-F945-9A65-8688A34E1700}" type="presOf" srcId="{DB15445F-50FD-044F-B968-FB28D458B071}" destId="{E466E552-7D9D-7049-BDC8-53F1E2960876}" srcOrd="0" destOrd="0" presId="urn:microsoft.com/office/officeart/2005/8/layout/cycle5"/>
    <dgm:cxn modelId="{146F58A7-CE76-0B45-B430-2FE2B95609F2}" type="presOf" srcId="{A8D4921B-347F-6741-8CB3-7D4979A044BE}" destId="{5D351B3C-2E11-5143-B48E-BEB201BE320B}" srcOrd="0" destOrd="0" presId="urn:microsoft.com/office/officeart/2005/8/layout/cycle5"/>
    <dgm:cxn modelId="{038D7A8D-6B8D-AA49-AFE0-53CDB2830BB2}" type="presOf" srcId="{84C702DD-6CA6-B041-AEFC-E7AF5DE7EC70}" destId="{51BB02DB-8568-9D45-8A62-81646747D350}" srcOrd="0" destOrd="0" presId="urn:microsoft.com/office/officeart/2005/8/layout/cycle5"/>
    <dgm:cxn modelId="{EF472A16-366A-A140-923E-97C20497E25B}" type="presOf" srcId="{C36F2A06-055E-1D44-8492-166025747F66}" destId="{71938DE9-0062-CB46-B0BB-050875153B9D}" srcOrd="0" destOrd="0" presId="urn:microsoft.com/office/officeart/2005/8/layout/cycle5"/>
    <dgm:cxn modelId="{5DA2207D-AE35-6E4B-ACD0-09198487CE73}" type="presParOf" srcId="{71938DE9-0062-CB46-B0BB-050875153B9D}" destId="{6B74BCAF-BD01-9843-B059-84C1A1D6DDC1}" srcOrd="0" destOrd="0" presId="urn:microsoft.com/office/officeart/2005/8/layout/cycle5"/>
    <dgm:cxn modelId="{4EDEE381-0969-364B-84E0-B60280AEE4BC}" type="presParOf" srcId="{71938DE9-0062-CB46-B0BB-050875153B9D}" destId="{C5261670-0EB1-4949-A1EC-5B99AA86E991}" srcOrd="1" destOrd="0" presId="urn:microsoft.com/office/officeart/2005/8/layout/cycle5"/>
    <dgm:cxn modelId="{B4DDA223-B231-B84E-A869-4CF8595CA717}" type="presParOf" srcId="{71938DE9-0062-CB46-B0BB-050875153B9D}" destId="{5D351B3C-2E11-5143-B48E-BEB201BE320B}" srcOrd="2" destOrd="0" presId="urn:microsoft.com/office/officeart/2005/8/layout/cycle5"/>
    <dgm:cxn modelId="{BD5C6D20-B1AC-FC46-8571-2EBA39744899}" type="presParOf" srcId="{71938DE9-0062-CB46-B0BB-050875153B9D}" destId="{12D5DA2E-4460-F54E-BF08-E121F8B104C1}" srcOrd="3" destOrd="0" presId="urn:microsoft.com/office/officeart/2005/8/layout/cycle5"/>
    <dgm:cxn modelId="{D7CD5321-3313-B44E-8F9D-5AB82D944A50}" type="presParOf" srcId="{71938DE9-0062-CB46-B0BB-050875153B9D}" destId="{6D0495EE-4A5E-7D49-8D20-53FCB09D884F}" srcOrd="4" destOrd="0" presId="urn:microsoft.com/office/officeart/2005/8/layout/cycle5"/>
    <dgm:cxn modelId="{9F282457-5BA8-8D40-8509-1D9AE680E9BD}" type="presParOf" srcId="{71938DE9-0062-CB46-B0BB-050875153B9D}" destId="{AC56C999-7C00-B545-BE32-247050B00549}" srcOrd="5" destOrd="0" presId="urn:microsoft.com/office/officeart/2005/8/layout/cycle5"/>
    <dgm:cxn modelId="{223A7655-59F9-EA44-9831-86E5A0209A89}" type="presParOf" srcId="{71938DE9-0062-CB46-B0BB-050875153B9D}" destId="{51BB02DB-8568-9D45-8A62-81646747D350}" srcOrd="6" destOrd="0" presId="urn:microsoft.com/office/officeart/2005/8/layout/cycle5"/>
    <dgm:cxn modelId="{957F7E08-3DE4-7542-A258-0623DDC368D6}" type="presParOf" srcId="{71938DE9-0062-CB46-B0BB-050875153B9D}" destId="{DFA278CA-2F30-944D-9413-165B4CC1B114}" srcOrd="7" destOrd="0" presId="urn:microsoft.com/office/officeart/2005/8/layout/cycle5"/>
    <dgm:cxn modelId="{3637A46D-F0D6-F94C-928B-EEFCA4D3CA22}" type="presParOf" srcId="{71938DE9-0062-CB46-B0BB-050875153B9D}" destId="{568F2488-F78C-6848-92BB-3CF4B52418E9}" srcOrd="8" destOrd="0" presId="urn:microsoft.com/office/officeart/2005/8/layout/cycle5"/>
    <dgm:cxn modelId="{C9A3ADB4-0D1C-2E48-98E9-00F07E3AE241}" type="presParOf" srcId="{71938DE9-0062-CB46-B0BB-050875153B9D}" destId="{06DE771C-C197-2744-85E6-6D0979421ED6}" srcOrd="9" destOrd="0" presId="urn:microsoft.com/office/officeart/2005/8/layout/cycle5"/>
    <dgm:cxn modelId="{F313A84F-DDBC-EB4B-9905-070AC2FD48DA}" type="presParOf" srcId="{71938DE9-0062-CB46-B0BB-050875153B9D}" destId="{CDDC9CF6-7734-3942-97EA-BD40886FCDF6}" srcOrd="10" destOrd="0" presId="urn:microsoft.com/office/officeart/2005/8/layout/cycle5"/>
    <dgm:cxn modelId="{E5A2EB38-13AA-5842-8528-DCD472B5449F}" type="presParOf" srcId="{71938DE9-0062-CB46-B0BB-050875153B9D}" destId="{E466E552-7D9D-7049-BDC8-53F1E2960876}" srcOrd="11" destOrd="0" presId="urn:microsoft.com/office/officeart/2005/8/layout/cycle5"/>
  </dgm:cxnLst>
  <dgm:bg/>
  <dgm:whole/>
</dgm:dataModel>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611AB2-946C-964B-9E14-29B515E7B64A}" type="datetimeFigureOut">
              <a:rPr lang="en-US" smtClean="0"/>
              <a:pPr/>
              <a:t>9/17/09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18145-F2C4-BB4B-AC21-28BAB3B5A1C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Luna is the Latin name for our moon. The</a:t>
            </a:r>
            <a:r>
              <a:rPr lang="en-US" baseline="0" dirty="0" smtClean="0"/>
              <a:t> name “Luna” is used in romance languages to refer to the Moon. Just as the Earth is referred to as Terra and the Sun is Sol.</a:t>
            </a:r>
          </a:p>
          <a:p>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A solar eclipse occurs when the moon passes between the Sun and the Earth so that the Sun is fully or partially covered. This can only happen during a new moon, when the Sun and Moon are in conjunction as seen from the Earth.  At least two and up to five solar eclipses can occur each year on Earth, with between zero and two of them being total eclipses</a:t>
            </a:r>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of</a:t>
            </a:r>
            <a:r>
              <a:rPr lang="en-US" baseline="0" dirty="0" smtClean="0"/>
              <a:t> a solar eclipse in H-alpha wavelength.</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Angular orientation is responsible for the seasons. That is why the seasons are opposite</a:t>
            </a:r>
            <a:r>
              <a:rPr lang="en-US" baseline="0" dirty="0" smtClean="0"/>
              <a:t> in the southern hemisphere from the seasons in the northern hemisphere.</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common misconception is that the Sun</a:t>
            </a:r>
            <a:r>
              <a:rPr lang="en-US" baseline="0" dirty="0" smtClean="0"/>
              <a:t> is closer to the Earth in summer and further away in the winter. Actually, when it is Summer in the Northern hemisphere the Earth is further than in winter. The seasons are caused by varying amounts of direct sunlight reaching different regions of the Earth due to it’s tilt and position.</a:t>
            </a:r>
            <a:r>
              <a:rPr lang="en-US" dirty="0" smtClean="0"/>
              <a:t> </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mechanics behind solstice and equinox escapes many people so students may need this explained in different ways until they comprehend the idea. It may help to return to slide 14 for a visual aide.</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this slide as a prompt for students t0 ask questions regarding the topic at hand. </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 Plan</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illustration of the position of the moon during</a:t>
            </a:r>
            <a:r>
              <a:rPr lang="en-US" baseline="0" dirty="0" smtClean="0"/>
              <a:t> it’s phases. The Moon’s orbit takes about 28 day so it also takes 28 days for the entire lunar cycle to be seen on Earth. Also, the Moon spins on it’s axis only once during it’s orbit. The 28 day rotational period is the reason that we always see the same “face” or side of the Moon. The rotational and orbital period of the moon are the same. There is no perpetual “dark side of the Moon”. There is a near and far side. We never saw the far side of the Moon on Earth until December of 1969 when it was photographed by the Apollo 8 mission. </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During this slide, use a light and Styrofoam balls to illustrate the path of the moon around the Earth and the Moon’s phases,</a:t>
            </a:r>
          </a:p>
          <a:p>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long</a:t>
            </a:r>
            <a:r>
              <a:rPr lang="en-US" baseline="0" dirty="0" smtClean="0"/>
              <a:t> exposure photograph of a solar eclipse over </a:t>
            </a:r>
            <a:r>
              <a:rPr lang="en-US" baseline="0" dirty="0" err="1" smtClean="0"/>
              <a:t>WeiXiZia</a:t>
            </a:r>
            <a:r>
              <a:rPr lang="en-US" baseline="0" dirty="0" smtClean="0"/>
              <a:t>, China 1 August 2008 superimposed over a long exposure photo of a lunar eclipse over </a:t>
            </a:r>
            <a:r>
              <a:rPr lang="en-US" baseline="0" dirty="0" err="1" smtClean="0"/>
              <a:t>Blaricum</a:t>
            </a:r>
            <a:r>
              <a:rPr lang="en-US" baseline="0" dirty="0" smtClean="0"/>
              <a:t>, Netherlands 16-17 August 2008.</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 lunar eclipse is an eclipse which occurs whenever the moon passes behind the Earth such that the Earth blocks the Sun's rays from striking the moon. This can occur only when the Sun, Earth, and Moon are aligned exactly, or very closely so, with the Earth in the middle. Hence, there is always a full moon the night of a lunar eclipse. The type and length of an eclipse depend upon the Moon's location relative to its orbital nodes. The next total lunar eclipse occurs on December 21, 2010</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frame is a diagram of the behavior of sunlight relative to an eclipsing moon.</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artist rendition of the stages of a lunar eclipse.</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looking at the Sun</a:t>
            </a:r>
            <a:r>
              <a:rPr lang="en-US" baseline="0" dirty="0" smtClean="0"/>
              <a:t> briefly can permanently damage your eyesight. In this picture, a fire is started by focusing the sun onto a leaf. Imagine what a lens such as a telescope would do if the Sun’s energy were focused on your eye,  </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Starting at 12:00 and proceeding</a:t>
            </a:r>
            <a:r>
              <a:rPr lang="en-US" baseline="0" dirty="0" smtClean="0"/>
              <a:t> clockwise, pictured here are: 1.Solar Viewing glasses, 2. Stainless steel solar filter for a reflector telescope. 3. Image captured by SOHO (Solar and Heliospheric Observatory) 4. A Hydrogen Alpha telescope 5. A sunspotter which projects an image of the sun onto a piece of paper where sunspots can be traced. </a:t>
            </a:r>
            <a:endParaRPr lang="en-US" dirty="0"/>
          </a:p>
        </p:txBody>
      </p:sp>
      <p:sp>
        <p:nvSpPr>
          <p:cNvPr id="4" name="Slide Number Placeholder 3"/>
          <p:cNvSpPr>
            <a:spLocks noGrp="1"/>
          </p:cNvSpPr>
          <p:nvPr>
            <p:ph type="sldNum" sz="quarter" idx="10"/>
          </p:nvPr>
        </p:nvSpPr>
        <p:spPr/>
        <p:txBody>
          <a:bodyPr/>
          <a:lstStyle/>
          <a:p>
            <a:fld id="{F3418145-F2C4-BB4B-AC21-28BAB3B5A1CB}"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8E71914-36D3-EF48-A2AA-E9A22A70DFDA}" type="datetimeFigureOut">
              <a:rPr lang="en-US" smtClean="0"/>
              <a:pPr/>
              <a:t>9/17/09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1E6CB2BF-1934-594C-A049-E7FC3364247D}"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E71914-36D3-EF48-A2AA-E9A22A70DFDA}" type="datetimeFigureOut">
              <a:rPr lang="en-US" smtClean="0"/>
              <a:pPr/>
              <a:t>9/17/09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B2BF-1934-594C-A049-E7FC3364247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E71914-36D3-EF48-A2AA-E9A22A70DFDA}" type="datetimeFigureOut">
              <a:rPr lang="en-US" smtClean="0"/>
              <a:pPr/>
              <a:t>9/17/09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B2BF-1934-594C-A049-E7FC3364247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E71914-36D3-EF48-A2AA-E9A22A70DFDA}" type="datetimeFigureOut">
              <a:rPr lang="en-US" smtClean="0"/>
              <a:pPr/>
              <a:t>9/17/09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B2BF-1934-594C-A049-E7FC336424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E71914-36D3-EF48-A2AA-E9A22A70DFDA}" type="datetimeFigureOut">
              <a:rPr lang="en-US" smtClean="0"/>
              <a:pPr/>
              <a:t>9/17/09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1E6CB2BF-1934-594C-A049-E7FC3364247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E71914-36D3-EF48-A2AA-E9A22A70DFDA}" type="datetimeFigureOut">
              <a:rPr lang="en-US" smtClean="0"/>
              <a:pPr/>
              <a:t>9/17/09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6CB2BF-1934-594C-A049-E7FC3364247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E71914-36D3-EF48-A2AA-E9A22A70DFDA}" type="datetimeFigureOut">
              <a:rPr lang="en-US" smtClean="0"/>
              <a:pPr/>
              <a:t>9/17/09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6CB2BF-1934-594C-A049-E7FC3364247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E71914-36D3-EF48-A2AA-E9A22A70DFDA}" type="datetimeFigureOut">
              <a:rPr lang="en-US" smtClean="0"/>
              <a:pPr/>
              <a:t>9/17/09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6CB2BF-1934-594C-A049-E7FC3364247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71914-36D3-EF48-A2AA-E9A22A70DFDA}" type="datetimeFigureOut">
              <a:rPr lang="en-US" smtClean="0"/>
              <a:pPr/>
              <a:t>9/17/09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6CB2BF-1934-594C-A049-E7FC3364247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E71914-36D3-EF48-A2AA-E9A22A70DFDA}" type="datetimeFigureOut">
              <a:rPr lang="en-US" smtClean="0"/>
              <a:pPr/>
              <a:t>9/17/09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6CB2BF-1934-594C-A049-E7FC3364247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E71914-36D3-EF48-A2AA-E9A22A70DFDA}" type="datetimeFigureOut">
              <a:rPr lang="en-US" smtClean="0"/>
              <a:pPr/>
              <a:t>9/17/09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6CB2BF-1934-594C-A049-E7FC3364247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8E71914-36D3-EF48-A2AA-E9A22A70DFDA}" type="datetimeFigureOut">
              <a:rPr lang="en-US" smtClean="0"/>
              <a:pPr/>
              <a:t>9/17/09</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E6CB2BF-1934-594C-A049-E7FC3364247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4" Type="http://schemas.openxmlformats.org/officeDocument/2006/relationships/diagramLayout" Target="../diagrams/layout1.xml"/><Relationship Id="rId10" Type="http://schemas.openxmlformats.org/officeDocument/2006/relationships/image" Target="../media/image12.jpeg"/><Relationship Id="rId5" Type="http://schemas.openxmlformats.org/officeDocument/2006/relationships/diagramQuickStyle" Target="../diagrams/quickStyle1.xml"/><Relationship Id="rId7" Type="http://schemas.openxmlformats.org/officeDocument/2006/relationships/image" Target="../media/image9.png"/><Relationship Id="rId11"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9.xml"/><Relationship Id="rId9" Type="http://schemas.openxmlformats.org/officeDocument/2006/relationships/image" Target="../media/image11.jpeg"/><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hyperlink" Target="http://scienceworld.wolfram.com/astronomy/Season.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video" Target="file://localhost/Users/David/Music/iTunes/iTunes%20Music/The%20Crystal%20Method/Vegas/04%20High%20Roller.m4a" TargetMode="External"/><Relationship Id="rId2" Type="http://schemas.openxmlformats.org/officeDocument/2006/relationships/slideLayout" Target="../slideLayouts/slideLayout2.xml"/><Relationship Id="rId3" Type="http://schemas.openxmlformats.org/officeDocument/2006/relationships/notesSlide" Target="../notesSlides/notesSlide3.xml"/><Relationship Id="rId5" Type="http://schemas.openxmlformats.org/officeDocument/2006/relationships/hyperlink" Target="http://www.youtube.com/watch?v=KQ9Wj8Gyr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not look at the Sun!</a:t>
            </a:r>
            <a:br>
              <a:rPr lang="en-US" dirty="0" smtClean="0"/>
            </a:br>
            <a:endParaRPr lang="en-US" dirty="0"/>
          </a:p>
        </p:txBody>
      </p:sp>
      <p:pic>
        <p:nvPicPr>
          <p:cNvPr id="5" name="Content Placeholder 4" descr="magnifying-glass.jpg"/>
          <p:cNvPicPr>
            <a:picLocks noGrp="1" noChangeAspect="1"/>
          </p:cNvPicPr>
          <p:nvPr>
            <p:ph idx="1"/>
          </p:nvPr>
        </p:nvPicPr>
        <p:blipFill>
          <a:blip r:embed="rId3"/>
          <a:stretch>
            <a:fillRect/>
          </a:stretch>
        </p:blipFill>
        <p:spPr>
          <a:xfrm>
            <a:off x="1397000" y="2335212"/>
            <a:ext cx="6350000" cy="32385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38741" y="-113959"/>
            <a:ext cx="11301841" cy="1665173"/>
          </a:xfrm>
        </p:spPr>
        <p:txBody>
          <a:bodyPr>
            <a:normAutofit/>
          </a:bodyPr>
          <a:lstStyle/>
          <a:p>
            <a:r>
              <a:rPr lang="en-US" dirty="0" smtClean="0"/>
              <a:t>         Safe ways to observe the Sun </a:t>
            </a:r>
            <a:endParaRPr lang="en-US" dirty="0"/>
          </a:p>
        </p:txBody>
      </p:sp>
      <p:graphicFrame>
        <p:nvGraphicFramePr>
          <p:cNvPr id="5" name="Content Placeholder 4"/>
          <p:cNvGraphicFramePr>
            <a:graphicFrameLocks noGrp="1"/>
          </p:cNvGraphicFramePr>
          <p:nvPr>
            <p:ph idx="1"/>
          </p:nvPr>
        </p:nvGraphicFramePr>
        <p:xfrm>
          <a:off x="228600" y="1143000"/>
          <a:ext cx="8458200" cy="5562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6" name="Picture 5" descr="solar glasses.jpg"/>
          <p:cNvPicPr>
            <a:picLocks noChangeAspect="1"/>
          </p:cNvPicPr>
          <p:nvPr/>
        </p:nvPicPr>
        <p:blipFill>
          <a:blip r:embed="rId7"/>
          <a:stretch>
            <a:fillRect/>
          </a:stretch>
        </p:blipFill>
        <p:spPr>
          <a:xfrm>
            <a:off x="3441932" y="1143000"/>
            <a:ext cx="2844568" cy="1554162"/>
          </a:xfrm>
          <a:prstGeom prst="rect">
            <a:avLst/>
          </a:prstGeom>
        </p:spPr>
      </p:pic>
      <p:pic>
        <p:nvPicPr>
          <p:cNvPr id="7" name="Picture 6" descr="sunspotter.jpg"/>
          <p:cNvPicPr>
            <a:picLocks noChangeAspect="1"/>
          </p:cNvPicPr>
          <p:nvPr/>
        </p:nvPicPr>
        <p:blipFill>
          <a:blip r:embed="rId8"/>
          <a:stretch>
            <a:fillRect/>
          </a:stretch>
        </p:blipFill>
        <p:spPr>
          <a:xfrm>
            <a:off x="873242" y="1367174"/>
            <a:ext cx="2689497" cy="3014326"/>
          </a:xfrm>
          <a:prstGeom prst="rect">
            <a:avLst/>
          </a:prstGeom>
        </p:spPr>
      </p:pic>
      <p:pic>
        <p:nvPicPr>
          <p:cNvPr id="8" name="Picture 7" descr="glass_solar_filter.jpg"/>
          <p:cNvPicPr>
            <a:picLocks noChangeAspect="1"/>
          </p:cNvPicPr>
          <p:nvPr/>
        </p:nvPicPr>
        <p:blipFill>
          <a:blip r:embed="rId9"/>
          <a:stretch>
            <a:fillRect/>
          </a:stretch>
        </p:blipFill>
        <p:spPr>
          <a:xfrm>
            <a:off x="5181600" y="2362200"/>
            <a:ext cx="2819048" cy="2225745"/>
          </a:xfrm>
          <a:prstGeom prst="rect">
            <a:avLst/>
          </a:prstGeom>
        </p:spPr>
      </p:pic>
      <p:pic>
        <p:nvPicPr>
          <p:cNvPr id="9" name="Picture 8" descr="sunflame_soho_big.jpg"/>
          <p:cNvPicPr>
            <a:picLocks noChangeAspect="1"/>
          </p:cNvPicPr>
          <p:nvPr/>
        </p:nvPicPr>
        <p:blipFill>
          <a:blip r:embed="rId10"/>
          <a:stretch>
            <a:fillRect/>
          </a:stretch>
        </p:blipFill>
        <p:spPr>
          <a:xfrm>
            <a:off x="4457700" y="4275138"/>
            <a:ext cx="2400300" cy="2400300"/>
          </a:xfrm>
          <a:prstGeom prst="rect">
            <a:avLst/>
          </a:prstGeom>
        </p:spPr>
      </p:pic>
      <p:pic>
        <p:nvPicPr>
          <p:cNvPr id="10" name="Picture 9" descr="H-alpha telescope.jpg"/>
          <p:cNvPicPr>
            <a:picLocks noChangeAspect="1"/>
          </p:cNvPicPr>
          <p:nvPr/>
        </p:nvPicPr>
        <p:blipFill>
          <a:blip r:embed="rId11"/>
          <a:stretch>
            <a:fillRect/>
          </a:stretch>
        </p:blipFill>
        <p:spPr>
          <a:xfrm>
            <a:off x="1828800" y="4381500"/>
            <a:ext cx="2476500" cy="2476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Eclipse</a:t>
            </a:r>
            <a:endParaRPr lang="en-US" dirty="0"/>
          </a:p>
        </p:txBody>
      </p:sp>
      <p:sp>
        <p:nvSpPr>
          <p:cNvPr id="3" name="Content Placeholder 2"/>
          <p:cNvSpPr>
            <a:spLocks noGrp="1"/>
          </p:cNvSpPr>
          <p:nvPr>
            <p:ph idx="1"/>
          </p:nvPr>
        </p:nvSpPr>
        <p:spPr/>
        <p:txBody>
          <a:bodyPr/>
          <a:lstStyle/>
          <a:p>
            <a:pPr>
              <a:buNone/>
            </a:pPr>
            <a:r>
              <a:rPr lang="en-US" b="1" dirty="0" smtClean="0"/>
              <a:t>	A solar eclipse occurs when the moon passes between the Sun and the Earth so that the Sun is fully or partially covered. This can only happen during a new moon, when the Sun and Moon are in conjunction as seen from the Earth.  At least two and up to five solar eclipses can occur each year on Earth, with between zero and two of them being total eclipses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Eclipse</a:t>
            </a:r>
            <a:endParaRPr lang="en-US" dirty="0"/>
          </a:p>
        </p:txBody>
      </p:sp>
      <p:pic>
        <p:nvPicPr>
          <p:cNvPr id="4" name="Content Placeholder 3" descr="Solar Eclipse.jpg"/>
          <p:cNvPicPr>
            <a:picLocks noGrp="1" noChangeAspect="1"/>
          </p:cNvPicPr>
          <p:nvPr>
            <p:ph idx="1"/>
          </p:nvPr>
        </p:nvPicPr>
        <p:blipFill>
          <a:blip r:embed="rId3"/>
          <a:stretch>
            <a:fillRect/>
          </a:stretch>
        </p:blipFill>
        <p:spPr>
          <a:xfrm>
            <a:off x="1715495" y="1600200"/>
            <a:ext cx="5713010" cy="47085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Distance from Sun or angular orientation?</a:t>
            </a:r>
            <a:br>
              <a:rPr lang="en-US" dirty="0" smtClean="0"/>
            </a:br>
            <a:endParaRPr lang="en-US" dirty="0"/>
          </a:p>
        </p:txBody>
      </p:sp>
      <p:pic>
        <p:nvPicPr>
          <p:cNvPr id="4" name="Content Placeholder 3" descr="Seasons Image.jpg"/>
          <p:cNvPicPr>
            <a:picLocks noGrp="1" noChangeAspect="1"/>
          </p:cNvPicPr>
          <p:nvPr>
            <p:ph idx="1"/>
          </p:nvPr>
        </p:nvPicPr>
        <p:blipFill>
          <a:blip r:embed="rId3"/>
          <a:stretch>
            <a:fillRect/>
          </a:stretch>
        </p:blipFill>
        <p:spPr>
          <a:xfrm>
            <a:off x="2286000" y="2239962"/>
            <a:ext cx="4572000" cy="3429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Seasons</a:t>
            </a:r>
            <a:endParaRPr lang="en-US" dirty="0"/>
          </a:p>
        </p:txBody>
      </p:sp>
      <p:pic>
        <p:nvPicPr>
          <p:cNvPr id="4" name="Content Placeholder 3" descr="Seasons diagram.jpg"/>
          <p:cNvPicPr>
            <a:picLocks noGrp="1" noChangeAspect="1"/>
          </p:cNvPicPr>
          <p:nvPr>
            <p:ph idx="1"/>
          </p:nvPr>
        </p:nvPicPr>
        <p:blipFill>
          <a:blip r:embed="rId3"/>
          <a:stretch>
            <a:fillRect/>
          </a:stretch>
        </p:blipFill>
        <p:spPr>
          <a:xfrm>
            <a:off x="1775964" y="1600200"/>
            <a:ext cx="5592072" cy="47085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Solstice and Equinox</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As the Earth travels around the Sun in its orbit, the north-south position of the Sun changes over the course of the year due to the changing orientation of the Earth's tilted rotation axes with respect to the Sun. </a:t>
            </a:r>
          </a:p>
          <a:p>
            <a:pPr>
              <a:buNone/>
            </a:pPr>
            <a:endParaRPr lang="en-US" dirty="0" smtClean="0"/>
          </a:p>
          <a:p>
            <a:pPr>
              <a:buNone/>
            </a:pPr>
            <a:r>
              <a:rPr lang="en-US" dirty="0" smtClean="0"/>
              <a:t>	The dates of maximum tilt of the Earth’s equator correspond to the summer and winter solstice. </a:t>
            </a:r>
          </a:p>
          <a:p>
            <a:pPr>
              <a:buNone/>
            </a:pPr>
            <a:endParaRPr lang="en-US" dirty="0" smtClean="0"/>
          </a:p>
          <a:p>
            <a:pPr>
              <a:buNone/>
            </a:pPr>
            <a:r>
              <a:rPr lang="en-US" dirty="0" smtClean="0"/>
              <a:t>	The dates of zero tilt correspond to the vernal equinox and autumnal equinox.   </a:t>
            </a:r>
          </a:p>
          <a:p>
            <a:pPr>
              <a:buNone/>
            </a:pPr>
            <a:endParaRPr lang="en-US" dirty="0" smtClean="0">
              <a:hlinkClick r:id="rId3"/>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moon%20surface.jpg"/>
          <p:cNvPicPr>
            <a:picLocks noGrp="1" noChangeAspect="1"/>
          </p:cNvPicPr>
          <p:nvPr>
            <p:ph idx="1"/>
          </p:nvPr>
        </p:nvPicPr>
        <p:blipFill>
          <a:blip r:embed="rId3"/>
          <a:stretch>
            <a:fillRect/>
          </a:stretch>
        </p:blipFill>
        <p:spPr>
          <a:xfrm>
            <a:off x="2209800" y="1752600"/>
            <a:ext cx="4645894" cy="459943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Science Grade 6 </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dirty="0" smtClean="0"/>
              <a:t>GPS (S6E2) </a:t>
            </a:r>
          </a:p>
          <a:p>
            <a:pPr>
              <a:buNone/>
            </a:pPr>
            <a:r>
              <a:rPr lang="en-US" dirty="0" smtClean="0"/>
              <a:t>Students will understand the effects of the relative positions of the earth, moon and sun.</a:t>
            </a:r>
          </a:p>
          <a:p>
            <a:pPr>
              <a:buNone/>
            </a:pPr>
            <a:endParaRPr lang="en-US" dirty="0" smtClean="0"/>
          </a:p>
          <a:p>
            <a:pPr>
              <a:buNone/>
            </a:pPr>
            <a:r>
              <a:rPr lang="en-US" dirty="0" smtClean="0"/>
              <a:t>Elements: </a:t>
            </a:r>
          </a:p>
          <a:p>
            <a:pPr marL="651510" indent="-514350">
              <a:buAutoNum type="alphaLcPeriod"/>
            </a:pPr>
            <a:r>
              <a:rPr lang="en-US" dirty="0" smtClean="0"/>
              <a:t>Demonstrate the phases of the moon by showing the alignment of the earth, moon, and sun.</a:t>
            </a:r>
          </a:p>
          <a:p>
            <a:pPr marL="651510" indent="-514350">
              <a:buAutoNum type="alphaLcPeriod"/>
            </a:pPr>
            <a:r>
              <a:rPr lang="en-US" dirty="0" smtClean="0"/>
              <a:t>Explain the alignment of the earth, moon, and sun during solar and lunar eclipses.</a:t>
            </a:r>
          </a:p>
          <a:p>
            <a:pPr marL="651510" indent="-514350">
              <a:buAutoNum type="alphaLcPeriod"/>
            </a:pPr>
            <a:r>
              <a:rPr lang="en-US" dirty="0" smtClean="0"/>
              <a:t>Relate the tilt of the earth to the distribution of sunlight throughout the year and its effect on climate.</a:t>
            </a:r>
          </a:p>
          <a:p>
            <a:pPr marL="651510" indent="-514350">
              <a:buNone/>
            </a:pPr>
            <a:endParaRPr lang="en-US" dirty="0" smtClean="0"/>
          </a:p>
          <a:p>
            <a:pPr marL="651510" indent="-514350">
              <a:buNone/>
            </a:pPr>
            <a:r>
              <a:rPr lang="en-US" dirty="0" smtClean="0"/>
              <a:t>Procedures:</a:t>
            </a:r>
          </a:p>
          <a:p>
            <a:pPr marL="651510" indent="-514350">
              <a:buAutoNum type="alphaLcPeriod"/>
            </a:pPr>
            <a:r>
              <a:rPr lang="en-US" dirty="0" smtClean="0"/>
              <a:t>Students will create a learning log (students are free to sketch their ideas or write in their log as long as they affectively express their ideas.) </a:t>
            </a:r>
          </a:p>
          <a:p>
            <a:pPr marL="651510" indent="-514350">
              <a:buAutoNum type="alphaLcPeriod"/>
            </a:pPr>
            <a:r>
              <a:rPr lang="en-US" dirty="0" smtClean="0"/>
              <a:t>Students will compare prior knowledge regarding the relative motion of the Sun, Earth and Moon with information presented in a PowerPoint presentation.</a:t>
            </a:r>
          </a:p>
          <a:p>
            <a:pPr marL="651510" indent="-514350">
              <a:buAutoNum type="alphaLcPeriod"/>
            </a:pPr>
            <a:r>
              <a:rPr lang="en-US" dirty="0" smtClean="0"/>
              <a:t>Students will become part of a model of the Sun- Earth- moon system.</a:t>
            </a:r>
          </a:p>
          <a:p>
            <a:pPr marL="651510" indent="-514350">
              <a:buAutoNum type="alphaLcPeriod"/>
            </a:pPr>
            <a:r>
              <a:rPr lang="en-US" dirty="0" smtClean="0"/>
              <a:t>Students will know the proper safety precautions for solar observation.</a:t>
            </a:r>
          </a:p>
          <a:p>
            <a:pPr marL="651510" indent="-514350">
              <a:buNone/>
            </a:pPr>
            <a:r>
              <a:rPr lang="en-US" dirty="0" smtClean="0"/>
              <a:t> </a:t>
            </a:r>
          </a:p>
          <a:p>
            <a:pPr marL="651510" indent="-514350">
              <a:buNone/>
            </a:pPr>
            <a:r>
              <a:rPr lang="en-US" dirty="0" smtClean="0"/>
              <a:t>Homework:</a:t>
            </a:r>
          </a:p>
          <a:p>
            <a:pPr marL="651510" indent="-514350">
              <a:buNone/>
            </a:pPr>
            <a:r>
              <a:rPr lang="en-US" dirty="0" smtClean="0"/>
              <a:t>	Students will sketch the moon as it appears in the night sky at least for times this month. There must be four or more days between each of the dates of observation. Students may choose to observe the moon during the day or night.</a:t>
            </a:r>
          </a:p>
          <a:p>
            <a:pPr marL="651510" indent="-514350">
              <a:buNone/>
            </a:pPr>
            <a:r>
              <a:rPr lang="en-US" dirty="0" smtClean="0"/>
              <a:t>Materials:</a:t>
            </a:r>
          </a:p>
          <a:p>
            <a:pPr marL="651510" indent="-514350">
              <a:buNone/>
            </a:pPr>
            <a:r>
              <a:rPr lang="en-US" dirty="0" smtClean="0"/>
              <a:t>	One bright light to represent the Sun                 PowerPoint presentation equipment </a:t>
            </a:r>
          </a:p>
          <a:p>
            <a:pPr marL="651510" indent="-514350">
              <a:buNone/>
            </a:pPr>
            <a:r>
              <a:rPr lang="en-US" dirty="0" smtClean="0"/>
              <a:t>	One Styrofoam ball for each participant </a:t>
            </a:r>
          </a:p>
          <a:p>
            <a:pPr marL="651510" indent="-514350">
              <a:buNone/>
            </a:pPr>
            <a:endParaRPr lang="en-US" dirty="0" smtClean="0"/>
          </a:p>
          <a:p>
            <a:pPr marL="651510" indent="-514350">
              <a:buAutoNum type="alphaLcPeriod"/>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S6E2</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Grade: 6</a:t>
            </a:r>
          </a:p>
          <a:p>
            <a:pPr>
              <a:buNone/>
            </a:pPr>
            <a:r>
              <a:rPr lang="en-US" dirty="0" smtClean="0"/>
              <a:t>Description: </a:t>
            </a:r>
          </a:p>
          <a:p>
            <a:pPr>
              <a:buNone/>
            </a:pPr>
            <a:r>
              <a:rPr lang="en-US" dirty="0" smtClean="0"/>
              <a:t>S6E2 Students will understand the effects of the relative positions of the earth, moon and sun.</a:t>
            </a:r>
          </a:p>
          <a:p>
            <a:pPr>
              <a:buNone/>
            </a:pPr>
            <a:r>
              <a:rPr lang="en-US" dirty="0" smtClean="0"/>
              <a:t>Elements:</a:t>
            </a:r>
          </a:p>
          <a:p>
            <a:pPr>
              <a:buNone/>
            </a:pPr>
            <a:r>
              <a:rPr lang="en-US" dirty="0" smtClean="0"/>
              <a:t>a. Demonstrate the phases of the moon by showing the alignment of the earth, moon, and sun.</a:t>
            </a:r>
          </a:p>
          <a:p>
            <a:pPr>
              <a:buNone/>
            </a:pPr>
            <a:r>
              <a:rPr lang="en-US" dirty="0" smtClean="0"/>
              <a:t>b. Explain the alignment of the earth, moon, and sun during solar and lunar eclipses.</a:t>
            </a:r>
          </a:p>
          <a:p>
            <a:pPr>
              <a:buNone/>
            </a:pPr>
            <a:r>
              <a:rPr lang="en-US" dirty="0" smtClean="0"/>
              <a:t>c. Relate the tilt of the earth to the distribution of sunlight throughout the year and its effect on climate.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the Earth’s moon (Luna) look different every night of the month?</a:t>
            </a:r>
            <a:endParaRPr lang="en-US" dirty="0"/>
          </a:p>
        </p:txBody>
      </p:sp>
      <p:pic>
        <p:nvPicPr>
          <p:cNvPr id="4" name="Content Placeholder 3"/>
          <p:cNvPicPr>
            <a:picLocks noGrp="1" noChangeAspect="1"/>
          </p:cNvPicPr>
          <p:nvPr>
            <p:ph idx="1"/>
          </p:nvPr>
        </p:nvPicPr>
        <p:blipFill>
          <a:blip r:embed="rId3"/>
          <a:stretch>
            <a:fillRect/>
          </a:stretch>
        </p:blipFill>
        <p:spPr>
          <a:xfrm>
            <a:off x="3121152" y="2125662"/>
            <a:ext cx="2901696" cy="3657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Phases of Luna</a:t>
            </a:r>
            <a:br>
              <a:rPr lang="en-US" dirty="0" smtClean="0"/>
            </a:br>
            <a:endParaRPr lang="en-US" dirty="0"/>
          </a:p>
        </p:txBody>
      </p:sp>
      <p:pic>
        <p:nvPicPr>
          <p:cNvPr id="4" name="Content Placeholder 3" descr="phasesMoon.jpg"/>
          <p:cNvPicPr>
            <a:picLocks noGrp="1" noChangeAspect="1"/>
          </p:cNvPicPr>
          <p:nvPr>
            <p:ph idx="1"/>
          </p:nvPr>
        </p:nvPicPr>
        <p:blipFill>
          <a:blip r:embed="rId3"/>
          <a:stretch>
            <a:fillRect/>
          </a:stretch>
        </p:blipFill>
        <p:spPr>
          <a:xfrm>
            <a:off x="1714500" y="1731962"/>
            <a:ext cx="5715000" cy="4445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04 High Roller.m4a">
            <a:hlinkClick r:id="" action="ppaction://media"/>
          </p:cNvPr>
          <p:cNvPicPr/>
          <p:nvPr>
            <a:quickTimeFile r:link="rId1"/>
          </p:nvPr>
        </p:nvPicPr>
        <p:blipFill>
          <a:blip r:embed="rId4"/>
          <a:stretch>
            <a:fillRect/>
          </a:stretch>
        </p:blipFill>
        <p:spPr>
          <a:xfrm>
            <a:off x="3810000" y="3079750"/>
            <a:ext cx="1524000" cy="698500"/>
          </a:xfrm>
          <a:prstGeom prst="rect">
            <a:avLst/>
          </a:prstGeom>
        </p:spPr>
      </p:pic>
      <p:sp>
        <p:nvSpPr>
          <p:cNvPr id="7" name="TextBox 6"/>
          <p:cNvSpPr txBox="1"/>
          <p:nvPr/>
        </p:nvSpPr>
        <p:spPr>
          <a:xfrm>
            <a:off x="3124200" y="838200"/>
            <a:ext cx="4038600" cy="369332"/>
          </a:xfrm>
          <a:prstGeom prst="rect">
            <a:avLst/>
          </a:prstGeom>
          <a:noFill/>
        </p:spPr>
        <p:txBody>
          <a:bodyPr wrap="square" rtlCol="0">
            <a:spAutoFit/>
          </a:bodyPr>
          <a:lstStyle/>
          <a:p>
            <a:r>
              <a:rPr lang="en-US" dirty="0" smtClean="0"/>
              <a:t>Phases of the Moon Demonstration</a:t>
            </a:r>
            <a:endParaRPr lang="en-US" dirty="0"/>
          </a:p>
        </p:txBody>
      </p:sp>
      <p:sp>
        <p:nvSpPr>
          <p:cNvPr id="8" name="TextBox 7"/>
          <p:cNvSpPr txBox="1"/>
          <p:nvPr/>
        </p:nvSpPr>
        <p:spPr>
          <a:xfrm>
            <a:off x="1676400" y="1752600"/>
            <a:ext cx="5715000" cy="3693319"/>
          </a:xfrm>
          <a:prstGeom prst="rect">
            <a:avLst/>
          </a:prstGeom>
          <a:noFill/>
        </p:spPr>
        <p:txBody>
          <a:bodyPr wrap="square" rtlCol="0">
            <a:spAutoFit/>
          </a:bodyPr>
          <a:lstStyle/>
          <a:p>
            <a:r>
              <a:rPr lang="en-US" dirty="0" smtClean="0"/>
              <a:t>The light in the center of the room represents the Sun.</a:t>
            </a:r>
          </a:p>
          <a:p>
            <a:endParaRPr lang="en-US" dirty="0" smtClean="0"/>
          </a:p>
          <a:p>
            <a:r>
              <a:rPr lang="en-US" dirty="0" smtClean="0"/>
              <a:t>You are holding the Moon in your left hand.</a:t>
            </a:r>
          </a:p>
          <a:p>
            <a:endParaRPr lang="en-US" dirty="0" smtClean="0"/>
          </a:p>
          <a:p>
            <a:r>
              <a:rPr lang="en-US" dirty="0" smtClean="0"/>
              <a:t>Your head is the Earth</a:t>
            </a:r>
            <a:r>
              <a:rPr lang="en-US" dirty="0" smtClean="0"/>
              <a:t>.</a:t>
            </a:r>
          </a:p>
          <a:p>
            <a:endParaRPr lang="en-US" dirty="0" smtClean="0"/>
          </a:p>
          <a:p>
            <a:endParaRPr lang="en-US" dirty="0" smtClean="0"/>
          </a:p>
          <a:p>
            <a:r>
              <a:rPr lang="en-US" dirty="0" smtClean="0">
                <a:hlinkClick r:id="rId5"/>
              </a:rPr>
              <a:t>http://www.youtube.com/watch?v=KQ9Wj8GyrDU</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97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difference between a lunar eclipse an a solar eclipse? </a:t>
            </a:r>
            <a:endParaRPr lang="en-US" dirty="0"/>
          </a:p>
        </p:txBody>
      </p:sp>
      <p:pic>
        <p:nvPicPr>
          <p:cNvPr id="4" name="Content Placeholder 3" descr="2008_08_16-Solar-LunarEclipseSeries3 -with300.jpg"/>
          <p:cNvPicPr>
            <a:picLocks noGrp="1" noChangeAspect="1"/>
          </p:cNvPicPr>
          <p:nvPr>
            <p:ph idx="1"/>
          </p:nvPr>
        </p:nvPicPr>
        <p:blipFill>
          <a:blip r:embed="rId3"/>
          <a:stretch>
            <a:fillRect/>
          </a:stretch>
        </p:blipFill>
        <p:spPr>
          <a:xfrm>
            <a:off x="914400" y="1828800"/>
            <a:ext cx="7391400" cy="4343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Lunar Eclipse</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A lunar eclipse is an eclipse which occurs whenever the moon passes behind the Earth such that the Earth blocks the Sun's rays from striking the moon. This can occur only when the Sun, Earth, and Moon are aligned exactly, or very closely so, with the Earth in the middle. Hence, there is always a full moon the night of a lunar eclipse. The type and length of an eclipse depend upon the Moon's location relative to its orbital nodes. The next total lunar eclipse occurs on December 21, 2010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Lunar Eclipse</a:t>
            </a:r>
            <a:endParaRPr lang="en-US" dirty="0"/>
          </a:p>
        </p:txBody>
      </p:sp>
      <p:pic>
        <p:nvPicPr>
          <p:cNvPr id="4" name="Content Placeholder 3" descr="lunar_eclipse_diagram_030425_03.gif"/>
          <p:cNvPicPr>
            <a:picLocks noGrp="1" noChangeAspect="1"/>
          </p:cNvPicPr>
          <p:nvPr>
            <p:ph idx="1"/>
          </p:nvPr>
        </p:nvPicPr>
        <p:blipFill>
          <a:blip r:embed="rId3"/>
          <a:stretch>
            <a:fillRect/>
          </a:stretch>
        </p:blipFill>
        <p:spPr>
          <a:xfrm>
            <a:off x="1460500" y="2093912"/>
            <a:ext cx="6223000" cy="37211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Lunar Eclipse</a:t>
            </a:r>
            <a:endParaRPr lang="en-US" dirty="0"/>
          </a:p>
        </p:txBody>
      </p:sp>
      <p:pic>
        <p:nvPicPr>
          <p:cNvPr id="5" name="Content Placeholder 4" descr="lunar-eclipse-photo.jpg"/>
          <p:cNvPicPr>
            <a:picLocks noGrp="1" noChangeAspect="1"/>
          </p:cNvPicPr>
          <p:nvPr>
            <p:ph idx="1"/>
          </p:nvPr>
        </p:nvPicPr>
        <p:blipFill>
          <a:blip r:embed="rId3"/>
          <a:stretch>
            <a:fillRect/>
          </a:stretch>
        </p:blipFill>
        <p:spPr>
          <a:xfrm>
            <a:off x="1553714" y="1600200"/>
            <a:ext cx="6036571" cy="470852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348</TotalTime>
  <Words>1426</Words>
  <Application>Microsoft Macintosh PowerPoint</Application>
  <PresentationFormat>On-screen Show (4:3)</PresentationFormat>
  <Paragraphs>94</Paragraphs>
  <Slides>18</Slides>
  <Notes>16</Notes>
  <HiddenSlides>0</HiddenSlides>
  <MMClips>1</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Apex</vt:lpstr>
      <vt:lpstr>Slide 1</vt:lpstr>
      <vt:lpstr>GPS S6E2</vt:lpstr>
      <vt:lpstr>Why does the Earth’s moon (Luna) look different every night of the month?</vt:lpstr>
      <vt:lpstr>Phases of Luna </vt:lpstr>
      <vt:lpstr>Slide 5</vt:lpstr>
      <vt:lpstr>What is the difference between a lunar eclipse an a solar eclipse? </vt:lpstr>
      <vt:lpstr>Lunar Eclipse</vt:lpstr>
      <vt:lpstr>Lunar Eclipse</vt:lpstr>
      <vt:lpstr>Lunar Eclipse</vt:lpstr>
      <vt:lpstr>Do not look at the Sun! </vt:lpstr>
      <vt:lpstr>         Safe ways to observe the Sun </vt:lpstr>
      <vt:lpstr>Solar Eclipse</vt:lpstr>
      <vt:lpstr>Solar Eclipse</vt:lpstr>
      <vt:lpstr>How? Distance from Sun or angular orientation? </vt:lpstr>
      <vt:lpstr>Seasons</vt:lpstr>
      <vt:lpstr>Solstice and Equinox</vt:lpstr>
      <vt:lpstr>Questions?</vt:lpstr>
      <vt:lpstr>Lesson Plan Science Grade 6 </vt:lpstr>
    </vt:vector>
  </TitlesOfParts>
  <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Yenerall</dc:creator>
  <cp:lastModifiedBy>David Yenerall</cp:lastModifiedBy>
  <cp:revision>47</cp:revision>
  <dcterms:created xsi:type="dcterms:W3CDTF">2009-09-17T21:29:26Z</dcterms:created>
  <dcterms:modified xsi:type="dcterms:W3CDTF">2009-09-17T22:20:17Z</dcterms:modified>
</cp:coreProperties>
</file>