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strRef>
              <c:f>Sheet1!$B$1</c:f>
              <c:strCache>
                <c:ptCount val="1"/>
                <c:pt idx="0">
                  <c:v>Water 1</c:v>
                </c:pt>
              </c:strCache>
            </c:strRef>
          </c:tx>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General</c:formatCode>
                <c:ptCount val="14"/>
                <c:pt idx="0">
                  <c:v>0</c:v>
                </c:pt>
                <c:pt idx="1">
                  <c:v>0</c:v>
                </c:pt>
                <c:pt idx="2">
                  <c:v>0</c:v>
                </c:pt>
                <c:pt idx="3">
                  <c:v>0</c:v>
                </c:pt>
                <c:pt idx="4">
                  <c:v>0</c:v>
                </c:pt>
                <c:pt idx="5">
                  <c:v>0</c:v>
                </c:pt>
                <c:pt idx="6">
                  <c:v>0</c:v>
                </c:pt>
                <c:pt idx="7">
                  <c:v>0</c:v>
                </c:pt>
                <c:pt idx="8">
                  <c:v>6</c:v>
                </c:pt>
                <c:pt idx="9">
                  <c:v>6.3</c:v>
                </c:pt>
                <c:pt idx="10">
                  <c:v>7.6</c:v>
                </c:pt>
                <c:pt idx="11">
                  <c:v>8</c:v>
                </c:pt>
                <c:pt idx="12">
                  <c:v>10.3</c:v>
                </c:pt>
                <c:pt idx="13">
                  <c:v>11</c:v>
                </c:pt>
              </c:numCache>
            </c:numRef>
          </c:val>
        </c:ser>
        <c:ser>
          <c:idx val="1"/>
          <c:order val="1"/>
          <c:tx>
            <c:strRef>
              <c:f>Sheet1!$C$1</c:f>
              <c:strCache>
                <c:ptCount val="1"/>
                <c:pt idx="0">
                  <c:v>Water 2</c:v>
                </c:pt>
              </c:strCache>
            </c:strRef>
          </c:tx>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Sheet1!$C$2:$C$15</c:f>
              <c:numCache>
                <c:formatCode>General</c:formatCode>
                <c:ptCount val="14"/>
                <c:pt idx="0">
                  <c:v>0</c:v>
                </c:pt>
                <c:pt idx="1">
                  <c:v>0</c:v>
                </c:pt>
                <c:pt idx="2">
                  <c:v>0</c:v>
                </c:pt>
                <c:pt idx="3">
                  <c:v>0</c:v>
                </c:pt>
                <c:pt idx="4">
                  <c:v>0</c:v>
                </c:pt>
                <c:pt idx="5">
                  <c:v>0</c:v>
                </c:pt>
                <c:pt idx="6">
                  <c:v>0</c:v>
                </c:pt>
                <c:pt idx="7">
                  <c:v>0</c:v>
                </c:pt>
                <c:pt idx="8">
                  <c:v>7</c:v>
                </c:pt>
                <c:pt idx="9">
                  <c:v>7.5</c:v>
                </c:pt>
                <c:pt idx="10">
                  <c:v>8.8000000000000007</c:v>
                </c:pt>
                <c:pt idx="11">
                  <c:v>10</c:v>
                </c:pt>
                <c:pt idx="12">
                  <c:v>12.6</c:v>
                </c:pt>
                <c:pt idx="13">
                  <c:v>13</c:v>
                </c:pt>
              </c:numCache>
            </c:numRef>
          </c:val>
        </c:ser>
        <c:ser>
          <c:idx val="2"/>
          <c:order val="2"/>
          <c:tx>
            <c:strRef>
              <c:f>Sheet1!$D$1</c:f>
              <c:strCache>
                <c:ptCount val="1"/>
                <c:pt idx="0">
                  <c:v>Caffeine 1</c:v>
                </c:pt>
              </c:strCache>
            </c:strRef>
          </c:tx>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Sheet1!$D$2:$D$15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0.3</c:v>
                </c:pt>
                <c:pt idx="13">
                  <c:v>4</c:v>
                </c:pt>
              </c:numCache>
            </c:numRef>
          </c:val>
        </c:ser>
        <c:ser>
          <c:idx val="3"/>
          <c:order val="3"/>
          <c:tx>
            <c:strRef>
              <c:f>Sheet1!$E$1</c:f>
              <c:strCache>
                <c:ptCount val="1"/>
                <c:pt idx="0">
                  <c:v>Caffeine 2</c:v>
                </c:pt>
              </c:strCache>
            </c:strRef>
          </c:tx>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Sheet1!$E$2:$E$15</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0.5</c:v>
                </c:pt>
                <c:pt idx="13">
                  <c:v>4</c:v>
                </c:pt>
              </c:numCache>
            </c:numRef>
          </c:val>
        </c:ser>
        <c:marker val="1"/>
        <c:axId val="81278848"/>
        <c:axId val="107989632"/>
      </c:lineChart>
      <c:catAx>
        <c:axId val="81278848"/>
        <c:scaling>
          <c:orientation val="minMax"/>
        </c:scaling>
        <c:axPos val="b"/>
        <c:numFmt formatCode="General" sourceLinked="1"/>
        <c:tickLblPos val="nextTo"/>
        <c:crossAx val="107989632"/>
        <c:crosses val="autoZero"/>
        <c:auto val="1"/>
        <c:lblAlgn val="ctr"/>
        <c:lblOffset val="100"/>
      </c:catAx>
      <c:valAx>
        <c:axId val="107989632"/>
        <c:scaling>
          <c:orientation val="minMax"/>
        </c:scaling>
        <c:axPos val="l"/>
        <c:majorGridlines/>
        <c:numFmt formatCode="General" sourceLinked="1"/>
        <c:tickLblPos val="nextTo"/>
        <c:crossAx val="81278848"/>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C36FC28-3D61-43D8-B903-51F288E6B198}" type="datetimeFigureOut">
              <a:rPr lang="en-US" smtClean="0"/>
              <a:pPr/>
              <a:t>3/19/2013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EC1680B-FEF8-45FE-BAFA-D8C4ED13C4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C36FC28-3D61-43D8-B903-51F288E6B198}"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1680B-FEF8-45FE-BAFA-D8C4ED13C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C36FC28-3D61-43D8-B903-51F288E6B198}" type="datetimeFigureOut">
              <a:rPr lang="en-US" smtClean="0"/>
              <a:pPr/>
              <a:t>3/19/2013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EC1680B-FEF8-45FE-BAFA-D8C4ED13C42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C36FC28-3D61-43D8-B903-51F288E6B198}" type="datetimeFigureOut">
              <a:rPr lang="en-US" smtClean="0"/>
              <a:pPr/>
              <a:t>3/19/2013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EC1680B-FEF8-45FE-BAFA-D8C4ED13C42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C36FC28-3D61-43D8-B903-51F288E6B198}" type="datetimeFigureOut">
              <a:rPr lang="en-US" smtClean="0"/>
              <a:pPr/>
              <a:t>3/19/2013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EC1680B-FEF8-45FE-BAFA-D8C4ED13C423}"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C36FC28-3D61-43D8-B903-51F288E6B198}" type="datetimeFigureOut">
              <a:rPr lang="en-US" smtClean="0"/>
              <a:pPr/>
              <a:t>3/19/2013</a:t>
            </a:fld>
            <a:endParaRPr lang="en-US"/>
          </a:p>
        </p:txBody>
      </p:sp>
      <p:sp>
        <p:nvSpPr>
          <p:cNvPr id="10" name="Slide Number Placeholder 9"/>
          <p:cNvSpPr>
            <a:spLocks noGrp="1"/>
          </p:cNvSpPr>
          <p:nvPr>
            <p:ph type="sldNum" sz="quarter" idx="16"/>
          </p:nvPr>
        </p:nvSpPr>
        <p:spPr/>
        <p:txBody>
          <a:bodyPr rtlCol="0"/>
          <a:lstStyle/>
          <a:p>
            <a:fld id="{EEC1680B-FEF8-45FE-BAFA-D8C4ED13C42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C36FC28-3D61-43D8-B903-51F288E6B198}" type="datetimeFigureOut">
              <a:rPr lang="en-US" smtClean="0"/>
              <a:pPr/>
              <a:t>3/19/2013</a:t>
            </a:fld>
            <a:endParaRPr lang="en-US"/>
          </a:p>
        </p:txBody>
      </p:sp>
      <p:sp>
        <p:nvSpPr>
          <p:cNvPr id="12" name="Slide Number Placeholder 11"/>
          <p:cNvSpPr>
            <a:spLocks noGrp="1"/>
          </p:cNvSpPr>
          <p:nvPr>
            <p:ph type="sldNum" sz="quarter" idx="16"/>
          </p:nvPr>
        </p:nvSpPr>
        <p:spPr/>
        <p:txBody>
          <a:bodyPr rtlCol="0"/>
          <a:lstStyle/>
          <a:p>
            <a:fld id="{EEC1680B-FEF8-45FE-BAFA-D8C4ED13C42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C36FC28-3D61-43D8-B903-51F288E6B198}" type="datetimeFigureOut">
              <a:rPr lang="en-US" smtClean="0"/>
              <a:pPr/>
              <a:t>3/19/2013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EC1680B-FEF8-45FE-BAFA-D8C4ED13C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6FC28-3D61-43D8-B903-51F288E6B198}" type="datetimeFigureOut">
              <a:rPr lang="en-US" smtClean="0"/>
              <a:pPr/>
              <a:t>3/19/2013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EC1680B-FEF8-45FE-BAFA-D8C4ED13C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C36FC28-3D61-43D8-B903-51F288E6B198}" type="datetimeFigureOut">
              <a:rPr lang="en-US" smtClean="0"/>
              <a:pPr/>
              <a:t>3/19/2013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C1680B-FEF8-45FE-BAFA-D8C4ED13C42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C36FC28-3D61-43D8-B903-51F288E6B198}" type="datetimeFigureOut">
              <a:rPr lang="en-US" smtClean="0"/>
              <a:pPr/>
              <a:t>3/19/2013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EC1680B-FEF8-45FE-BAFA-D8C4ED13C42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C36FC28-3D61-43D8-B903-51F288E6B198}" type="datetimeFigureOut">
              <a:rPr lang="en-US" smtClean="0"/>
              <a:pPr/>
              <a:t>3/19/2013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EC1680B-FEF8-45FE-BAFA-D8C4ED13C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Methods Presentation</a:t>
            </a:r>
            <a:endParaRPr lang="en-US" dirty="0"/>
          </a:p>
        </p:txBody>
      </p:sp>
      <p:sp>
        <p:nvSpPr>
          <p:cNvPr id="3" name="Subtitle 2"/>
          <p:cNvSpPr>
            <a:spLocks noGrp="1"/>
          </p:cNvSpPr>
          <p:nvPr>
            <p:ph type="subTitle" idx="1"/>
          </p:nvPr>
        </p:nvSpPr>
        <p:spPr/>
        <p:txBody>
          <a:bodyPr/>
          <a:lstStyle/>
          <a:p>
            <a:r>
              <a:rPr lang="en-US" dirty="0" err="1" smtClean="0"/>
              <a:t>Ayana</a:t>
            </a:r>
            <a:r>
              <a:rPr lang="en-US" dirty="0" smtClean="0"/>
              <a:t> Lucas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Growth</a:t>
            </a:r>
            <a:endParaRPr lang="en-US"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405425" y="3529625"/>
            <a:ext cx="1789782" cy="369332"/>
          </a:xfrm>
          <a:prstGeom prst="rect">
            <a:avLst/>
          </a:prstGeom>
          <a:noFill/>
        </p:spPr>
        <p:txBody>
          <a:bodyPr wrap="square" rtlCol="0">
            <a:spAutoFit/>
          </a:bodyPr>
          <a:lstStyle/>
          <a:p>
            <a:r>
              <a:rPr lang="en-US" dirty="0" smtClean="0"/>
              <a:t>Height in Cm</a:t>
            </a:r>
            <a:endParaRPr lang="en-US" dirty="0"/>
          </a:p>
        </p:txBody>
      </p:sp>
      <p:sp>
        <p:nvSpPr>
          <p:cNvPr id="7" name="TextBox 6"/>
          <p:cNvSpPr txBox="1"/>
          <p:nvPr/>
        </p:nvSpPr>
        <p:spPr>
          <a:xfrm>
            <a:off x="1828800" y="6248400"/>
            <a:ext cx="4724400" cy="369332"/>
          </a:xfrm>
          <a:prstGeom prst="rect">
            <a:avLst/>
          </a:prstGeom>
          <a:noFill/>
        </p:spPr>
        <p:txBody>
          <a:bodyPr wrap="square" rtlCol="0">
            <a:spAutoFit/>
          </a:bodyPr>
          <a:lstStyle/>
          <a:p>
            <a:pPr algn="ctr"/>
            <a:r>
              <a:rPr lang="en-US" dirty="0" smtClean="0"/>
              <a:t>Days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sz="quarter" idx="1"/>
          </p:nvPr>
        </p:nvSpPr>
        <p:spPr/>
        <p:txBody>
          <a:bodyPr>
            <a:normAutofit fontScale="77500" lnSpcReduction="20000"/>
          </a:bodyPr>
          <a:lstStyle/>
          <a:p>
            <a:pPr algn="ctr">
              <a:buNone/>
            </a:pPr>
            <a:r>
              <a:rPr lang="en-US" u="sng" dirty="0" smtClean="0"/>
              <a:t>Conclusion</a:t>
            </a:r>
          </a:p>
          <a:p>
            <a:pPr algn="ctr">
              <a:buNone/>
            </a:pPr>
            <a:r>
              <a:rPr lang="en-US" dirty="0" smtClean="0"/>
              <a:t>As supported by the observations and evidence of the data gathered, Caffeine appeared to slow down the plant growth as compared to the plants that were not watered with the caffeine mixture. </a:t>
            </a:r>
          </a:p>
          <a:p>
            <a:pPr algn="ctr">
              <a:buNone/>
            </a:pPr>
            <a:r>
              <a:rPr lang="en-US" u="sng" dirty="0" smtClean="0"/>
              <a:t>Relevance </a:t>
            </a:r>
          </a:p>
          <a:p>
            <a:pPr algn="ctr">
              <a:buNone/>
            </a:pPr>
            <a:r>
              <a:rPr lang="en-US" dirty="0" smtClean="0"/>
              <a:t>Based on the rapid increase in population in some areas, the lack of available land for agriculture has become a concern.  Therefore, vertical farming has become an alternative to provide a solution to the problem.  Therefore, researching elements that can affect the rate of plant growth can help with the production level and availability of resources.  Questions that can be asked, “Can different forms of caffeine affect plant growth?”  Can caffeine affect plant growth in a positive way if the seeds were grown in a different type of soil?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Like to Move It, It</a:t>
            </a:r>
            <a:endParaRPr lang="en-US" dirty="0"/>
          </a:p>
        </p:txBody>
      </p:sp>
      <p:sp>
        <p:nvSpPr>
          <p:cNvPr id="3" name="Content Placeholder 2"/>
          <p:cNvSpPr>
            <a:spLocks noGrp="1"/>
          </p:cNvSpPr>
          <p:nvPr>
            <p:ph sz="quarter" idx="1"/>
          </p:nvPr>
        </p:nvSpPr>
        <p:spPr/>
        <p:txBody>
          <a:bodyPr/>
          <a:lstStyle/>
          <a:p>
            <a:pPr>
              <a:buNone/>
            </a:pPr>
            <a:r>
              <a:rPr lang="en-US" dirty="0" smtClean="0"/>
              <a:t>   Newton’s Third Law of motion states, for every action, there is an opposite or equal reaction.  Through this law, students can watch it in motion as they observe the balloon operated vehicle travel an unpredictable distance.  Therefore, students will be able to create a mobile device and discover the different factors that can affect their car’s movement.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Third Law</a:t>
            </a:r>
            <a:endParaRPr lang="en-US" dirty="0"/>
          </a:p>
        </p:txBody>
      </p:sp>
      <p:pic>
        <p:nvPicPr>
          <p:cNvPr id="7170" name="Picture 2" descr="http://t0.gstatic.com/images?q=tbn:ANd9GcQgLv4gMyoOu97vU82_MJk_aSn2NWUCkN0XVDoPfEYZ8HiDZKjo:img.docstoccdn.com/thumb/orig/11217012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286000"/>
            <a:ext cx="3429000" cy="2743201"/>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t3.gstatic.com/images?q=tbn:ANd9GcSzpErRFN0fS_SHpgHcmnu9Nonib59wqWS1DaPUtlp9x-Y62uw1_Q:lawofconservationofenergy.com/upload/thumb/23323/newtons-first-law-of-mo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286000"/>
            <a:ext cx="31242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90600" y="1447800"/>
            <a:ext cx="6934200" cy="830997"/>
          </a:xfrm>
          <a:prstGeom prst="rect">
            <a:avLst/>
          </a:prstGeom>
          <a:noFill/>
        </p:spPr>
        <p:txBody>
          <a:bodyPr wrap="square" rtlCol="0">
            <a:spAutoFit/>
          </a:bodyPr>
          <a:lstStyle/>
          <a:p>
            <a:r>
              <a:rPr lang="en-US" sz="2400" dirty="0" smtClean="0"/>
              <a:t>For every action, there is an opposite and equal reaction.</a:t>
            </a:r>
            <a:endParaRPr lang="en-US" sz="2400" dirty="0"/>
          </a:p>
        </p:txBody>
      </p:sp>
    </p:spTree>
    <p:extLst>
      <p:ext uri="{BB962C8B-B14F-4D97-AF65-F5344CB8AC3E}">
        <p14:creationId xmlns:p14="http://schemas.microsoft.com/office/powerpoint/2010/main" xmlns="" val="142913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Newton’s Third Law</a:t>
            </a:r>
            <a:endParaRPr lang="en-US" dirty="0"/>
          </a:p>
        </p:txBody>
      </p:sp>
      <p:pic>
        <p:nvPicPr>
          <p:cNvPr id="27650" name="Picture 2" descr="https://encrypted-tbn3.gstatic.com/images?q=tbn:ANd9GcTloCTz4F_XF1IfTs8BYKE0oVf0mvF0eUEfIj9Jqd5rJq-Awack"/>
          <p:cNvPicPr>
            <a:picLocks noChangeAspect="1" noChangeArrowheads="1"/>
          </p:cNvPicPr>
          <p:nvPr/>
        </p:nvPicPr>
        <p:blipFill>
          <a:blip r:embed="rId2" cstate="print"/>
          <a:srcRect/>
          <a:stretch>
            <a:fillRect/>
          </a:stretch>
        </p:blipFill>
        <p:spPr bwMode="auto">
          <a:xfrm>
            <a:off x="1600200" y="1676400"/>
            <a:ext cx="6248400" cy="4038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	You have just received a call from your principal.  He states, “Viking, I need you to complete a task for me.  The school has to move the ant farm from Room 234 to Room 240 and I need your help.  We can’t carry the ant farm to the location with our hands.  We can only use a mobile device and we have to move in the least amount of time as possible.  Please construct a plan and prototype of a mobile device that can carry the ant farm from one location to the other in the least amount of time.  I know you can get this done.  I’m counting on you.  Thank you for your help.”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a:t>
            </a:r>
            <a:endParaRPr lang="en-US" dirty="0"/>
          </a:p>
        </p:txBody>
      </p:sp>
      <p:pic>
        <p:nvPicPr>
          <p:cNvPr id="4" name="Content Placeholder 3"/>
          <p:cNvPicPr>
            <a:picLocks noGrp="1"/>
          </p:cNvPicPr>
          <p:nvPr>
            <p:ph sz="quarter" idx="1"/>
          </p:nvPr>
        </p:nvPicPr>
        <p:blipFill>
          <a:blip r:embed="rId2" cstate="print"/>
          <a:srcRect/>
          <a:stretch>
            <a:fillRect/>
          </a:stretch>
        </p:blipFill>
        <p:spPr bwMode="auto">
          <a:xfrm>
            <a:off x="6096000" y="1600200"/>
            <a:ext cx="2819400" cy="2286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010400" y="4267200"/>
            <a:ext cx="1828800" cy="2133600"/>
          </a:xfrm>
          <a:prstGeom prst="rect">
            <a:avLst/>
          </a:prstGeom>
          <a:noFill/>
          <a:ln w="9525">
            <a:noFill/>
            <a:miter lim="800000"/>
            <a:headEnd/>
            <a:tailEnd/>
          </a:ln>
        </p:spPr>
      </p:pic>
      <p:sp>
        <p:nvSpPr>
          <p:cNvPr id="6" name="TextBox 5"/>
          <p:cNvSpPr txBox="1"/>
          <p:nvPr/>
        </p:nvSpPr>
        <p:spPr>
          <a:xfrm>
            <a:off x="381000" y="1600200"/>
            <a:ext cx="5562600" cy="3385542"/>
          </a:xfrm>
          <a:prstGeom prst="rect">
            <a:avLst/>
          </a:prstGeom>
          <a:noFill/>
        </p:spPr>
        <p:txBody>
          <a:bodyPr wrap="square" rtlCol="0">
            <a:spAutoFit/>
          </a:bodyPr>
          <a:lstStyle/>
          <a:p>
            <a:pPr>
              <a:buFont typeface="Arial" pitchFamily="34" charset="0"/>
              <a:buChar char="•"/>
            </a:pPr>
            <a:r>
              <a:rPr lang="en-US" dirty="0" smtClean="0"/>
              <a:t>  </a:t>
            </a:r>
            <a:r>
              <a:rPr lang="en-US" sz="2800" dirty="0" smtClean="0"/>
              <a:t>Place students in Groups.  </a:t>
            </a:r>
          </a:p>
          <a:p>
            <a:pPr>
              <a:buFont typeface="Arial" pitchFamily="34" charset="0"/>
              <a:buChar char="•"/>
            </a:pPr>
            <a:r>
              <a:rPr lang="en-US" sz="2800" dirty="0" smtClean="0"/>
              <a:t>  Explain challenge to students.  </a:t>
            </a:r>
          </a:p>
          <a:p>
            <a:pPr>
              <a:buFont typeface="Arial" pitchFamily="34" charset="0"/>
              <a:buChar char="•"/>
            </a:pPr>
            <a:r>
              <a:rPr lang="en-US" sz="2800" dirty="0" smtClean="0"/>
              <a:t>  Provide students with list of </a:t>
            </a:r>
          </a:p>
          <a:p>
            <a:r>
              <a:rPr lang="en-US" sz="2800" dirty="0"/>
              <a:t> </a:t>
            </a:r>
            <a:r>
              <a:rPr lang="en-US" sz="2800" dirty="0" smtClean="0"/>
              <a:t>   available Materials.</a:t>
            </a:r>
          </a:p>
          <a:p>
            <a:pPr>
              <a:buFont typeface="Arial" pitchFamily="34" charset="0"/>
              <a:buChar char="•"/>
            </a:pPr>
            <a:r>
              <a:rPr lang="en-US" sz="2800" dirty="0" smtClean="0"/>
              <a:t>  Procedures</a:t>
            </a:r>
          </a:p>
          <a:p>
            <a:pPr>
              <a:buFont typeface="Arial" pitchFamily="34" charset="0"/>
              <a:buChar char="•"/>
            </a:pPr>
            <a:r>
              <a:rPr lang="en-US" sz="2800" dirty="0" smtClean="0"/>
              <a:t>  Worksheets</a:t>
            </a:r>
          </a:p>
          <a:p>
            <a:pPr>
              <a:buFont typeface="Arial" pitchFamily="34" charset="0"/>
              <a:buChar char="•"/>
            </a:pPr>
            <a:r>
              <a:rPr lang="en-US" sz="2800" dirty="0" smtClean="0"/>
              <a:t>  Assessments</a:t>
            </a:r>
          </a:p>
          <a:p>
            <a:pPr>
              <a:buFont typeface="Arial"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Caffeine or Non-Caffeine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u="sng" dirty="0" smtClean="0"/>
              <a:t>Question</a:t>
            </a:r>
            <a:r>
              <a:rPr lang="en-US" dirty="0" smtClean="0"/>
              <a:t>:  Does coffee affect the growth of plants?</a:t>
            </a:r>
          </a:p>
          <a:p>
            <a:r>
              <a:rPr lang="en-US" u="sng" dirty="0" smtClean="0"/>
              <a:t>Purpose</a:t>
            </a:r>
            <a:r>
              <a:rPr lang="en-US" dirty="0" smtClean="0"/>
              <a:t>:  The purpose of this experiment is to determine if caffeine has an effect on plant growth.</a:t>
            </a:r>
          </a:p>
          <a:p>
            <a:r>
              <a:rPr lang="en-US" u="sng" dirty="0" smtClean="0"/>
              <a:t>Why this topic</a:t>
            </a:r>
            <a:r>
              <a:rPr lang="en-US" dirty="0" smtClean="0"/>
              <a:t>:  Recently, I participated in writing a lesson on vertical farming.  While creating the lesson, it involved research on plants and different components that affect plant growth.  Therefore, I thought it would be interesting to conduct an experiment on either, the different sources of light and how it affects plant growth or the affect of caffeine on plant growth.  Since caffeine is a drug that can energize individuals by acting as a central nervous system stimulant, I thought it would be interesting to see if it affects plant growth in which can also be added to the vertical farming lesson and increase production in a vertical farm.   </a:t>
            </a:r>
          </a:p>
          <a:p>
            <a:r>
              <a:rPr lang="en-US" dirty="0" smtClean="0"/>
              <a:t> </a:t>
            </a:r>
            <a:r>
              <a:rPr lang="en-US" u="sng" dirty="0" smtClean="0"/>
              <a:t>Hypothesis</a:t>
            </a:r>
            <a:r>
              <a:rPr lang="en-US" dirty="0" smtClean="0"/>
              <a:t>:  I predict that the plants watered with caffeine will grow at a faster rate than the non-caffeine watered plants.</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153400" cy="762000"/>
          </a:xfrm>
        </p:spPr>
        <p:txBody>
          <a:bodyPr/>
          <a:lstStyle/>
          <a:p>
            <a:r>
              <a:rPr lang="en-US" dirty="0" smtClean="0"/>
              <a:t>Plan</a:t>
            </a:r>
            <a:endParaRPr lang="en-US" dirty="0"/>
          </a:p>
        </p:txBody>
      </p:sp>
      <p:sp>
        <p:nvSpPr>
          <p:cNvPr id="4" name="TextBox 3"/>
          <p:cNvSpPr txBox="1"/>
          <p:nvPr/>
        </p:nvSpPr>
        <p:spPr>
          <a:xfrm>
            <a:off x="609600" y="1600200"/>
            <a:ext cx="3200400" cy="29546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u="sng" dirty="0" smtClean="0"/>
              <a:t>Materials</a:t>
            </a:r>
          </a:p>
          <a:p>
            <a:pPr lvl="0">
              <a:buFont typeface="Arial" pitchFamily="34" charset="0"/>
              <a:buChar char="•"/>
            </a:pPr>
            <a:r>
              <a:rPr lang="en-US" sz="2400" dirty="0" smtClean="0"/>
              <a:t>   plant </a:t>
            </a:r>
            <a:r>
              <a:rPr lang="en-US" sz="2400" dirty="0"/>
              <a:t>seeds </a:t>
            </a:r>
            <a:r>
              <a:rPr lang="en-US" sz="2400" dirty="0" smtClean="0"/>
              <a:t>(Green</a:t>
            </a:r>
          </a:p>
          <a:p>
            <a:pPr lvl="0"/>
            <a:r>
              <a:rPr lang="en-US" sz="2400" dirty="0"/>
              <a:t> </a:t>
            </a:r>
            <a:r>
              <a:rPr lang="en-US" sz="2400" dirty="0" smtClean="0"/>
              <a:t>   beans</a:t>
            </a:r>
            <a:r>
              <a:rPr lang="en-US" sz="2400" dirty="0"/>
              <a:t>)</a:t>
            </a:r>
          </a:p>
          <a:p>
            <a:pPr lvl="0">
              <a:buFont typeface="Arial" pitchFamily="34" charset="0"/>
              <a:buChar char="•"/>
            </a:pPr>
            <a:r>
              <a:rPr lang="en-US" sz="2400" dirty="0" smtClean="0"/>
              <a:t>   Potting </a:t>
            </a:r>
            <a:r>
              <a:rPr lang="en-US" sz="2400" dirty="0"/>
              <a:t>soil</a:t>
            </a:r>
          </a:p>
          <a:p>
            <a:pPr lvl="0">
              <a:buFont typeface="Arial" pitchFamily="34" charset="0"/>
              <a:buChar char="•"/>
            </a:pPr>
            <a:r>
              <a:rPr lang="en-US" sz="2400" dirty="0" smtClean="0"/>
              <a:t>   Four </a:t>
            </a:r>
            <a:r>
              <a:rPr lang="en-US" sz="2400" dirty="0"/>
              <a:t>planting pots</a:t>
            </a:r>
          </a:p>
          <a:p>
            <a:pPr lvl="0">
              <a:buFont typeface="Arial" pitchFamily="34" charset="0"/>
              <a:buChar char="•"/>
            </a:pPr>
            <a:r>
              <a:rPr lang="en-US" sz="2400" dirty="0" smtClean="0"/>
              <a:t>   Caffeine </a:t>
            </a:r>
            <a:r>
              <a:rPr lang="en-US" sz="2400" dirty="0"/>
              <a:t>tablets</a:t>
            </a:r>
          </a:p>
          <a:p>
            <a:pPr lvl="0">
              <a:buFont typeface="Arial" pitchFamily="34" charset="0"/>
              <a:buChar char="•"/>
            </a:pPr>
            <a:r>
              <a:rPr lang="en-US" sz="2400" dirty="0" smtClean="0"/>
              <a:t>   Water</a:t>
            </a:r>
            <a:endParaRPr lang="en-US" sz="2400" dirty="0"/>
          </a:p>
          <a:p>
            <a:endParaRPr lang="en-US" dirty="0" smtClean="0"/>
          </a:p>
        </p:txBody>
      </p:sp>
      <p:sp>
        <p:nvSpPr>
          <p:cNvPr id="5" name="TextBox 4"/>
          <p:cNvSpPr txBox="1"/>
          <p:nvPr/>
        </p:nvSpPr>
        <p:spPr>
          <a:xfrm>
            <a:off x="4495800" y="1752600"/>
            <a:ext cx="4191000" cy="369332"/>
          </a:xfrm>
          <a:prstGeom prst="rect">
            <a:avLst/>
          </a:prstGeom>
          <a:noFill/>
        </p:spPr>
        <p:txBody>
          <a:bodyPr wrap="square" rtlCol="0">
            <a:spAutoFit/>
          </a:bodyPr>
          <a:lstStyle/>
          <a:p>
            <a:endParaRPr lang="en-US"/>
          </a:p>
        </p:txBody>
      </p:sp>
      <p:pic>
        <p:nvPicPr>
          <p:cNvPr id="3074" name="Picture 2"/>
          <p:cNvPicPr>
            <a:picLocks noChangeAspect="1" noChangeArrowheads="1"/>
          </p:cNvPicPr>
          <p:nvPr/>
        </p:nvPicPr>
        <p:blipFill>
          <a:blip r:embed="rId3" cstate="print"/>
          <a:srcRect/>
          <a:stretch>
            <a:fillRect/>
          </a:stretch>
        </p:blipFill>
        <p:spPr bwMode="auto">
          <a:xfrm>
            <a:off x="685800" y="4724400"/>
            <a:ext cx="3048000" cy="1828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5410200" y="4800600"/>
            <a:ext cx="3048000" cy="1752600"/>
          </a:xfrm>
          <a:prstGeom prst="rect">
            <a:avLst/>
          </a:prstGeom>
          <a:noFill/>
          <a:ln w="9525">
            <a:noFill/>
            <a:miter lim="800000"/>
            <a:headEnd/>
            <a:tailEnd/>
          </a:ln>
        </p:spPr>
      </p:pic>
      <p:sp>
        <p:nvSpPr>
          <p:cNvPr id="7" name="TextBox 6"/>
          <p:cNvSpPr txBox="1"/>
          <p:nvPr/>
        </p:nvSpPr>
        <p:spPr>
          <a:xfrm>
            <a:off x="4191000" y="685800"/>
            <a:ext cx="4724400" cy="40010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u="sng" dirty="0" smtClean="0"/>
              <a:t>Procedures</a:t>
            </a:r>
          </a:p>
          <a:p>
            <a:pPr marL="342900" lvl="0" indent="-342900">
              <a:buFont typeface="+mj-lt"/>
              <a:buAutoNum type="arabicPeriod"/>
            </a:pPr>
            <a:r>
              <a:rPr lang="en-US" dirty="0" smtClean="0"/>
              <a:t> Plant seeds in four different planting pots using the same amount of potting soil for each soil.   </a:t>
            </a:r>
          </a:p>
          <a:p>
            <a:pPr marL="342900" lvl="0" indent="-342900">
              <a:buFont typeface="+mj-lt"/>
              <a:buAutoNum type="arabicPeriod"/>
            </a:pPr>
            <a:r>
              <a:rPr lang="en-US" dirty="0" smtClean="0"/>
              <a:t>Water the plants with </a:t>
            </a:r>
            <a:r>
              <a:rPr lang="en-US" dirty="0" smtClean="0"/>
              <a:t>   cup of water every other day.  Two plants will be watered </a:t>
            </a:r>
            <a:r>
              <a:rPr lang="en-US" dirty="0" smtClean="0"/>
              <a:t>with plan tap </a:t>
            </a:r>
            <a:r>
              <a:rPr lang="en-US" dirty="0" smtClean="0"/>
              <a:t>water.  The other two with a caffeine </a:t>
            </a:r>
            <a:r>
              <a:rPr lang="en-US" dirty="0" smtClean="0"/>
              <a:t>mixture </a:t>
            </a:r>
            <a:r>
              <a:rPr lang="en-US" dirty="0" smtClean="0"/>
              <a:t>of 200 mg of caffeine and water.   </a:t>
            </a:r>
            <a:endParaRPr lang="en-US" dirty="0" smtClean="0"/>
          </a:p>
          <a:p>
            <a:pPr marL="342900" lvl="0" indent="-342900">
              <a:buFont typeface="+mj-lt"/>
              <a:buAutoNum type="arabicPeriod"/>
            </a:pPr>
            <a:r>
              <a:rPr lang="en-US" dirty="0" smtClean="0"/>
              <a:t>Record observations daily</a:t>
            </a:r>
          </a:p>
          <a:p>
            <a:pPr marL="342900" lvl="0" indent="-342900">
              <a:buFont typeface="+mj-lt"/>
              <a:buAutoNum type="arabicPeriod"/>
            </a:pPr>
            <a:r>
              <a:rPr lang="en-US" dirty="0" smtClean="0"/>
              <a:t>As </a:t>
            </a:r>
            <a:r>
              <a:rPr lang="en-US" dirty="0" smtClean="0"/>
              <a:t>the plants begin to sprout and grow, I will record the height of the </a:t>
            </a:r>
            <a:r>
              <a:rPr lang="en-US" dirty="0" smtClean="0"/>
              <a:t>plants.  </a:t>
            </a:r>
            <a:endParaRPr lang="en-US" dirty="0" smtClean="0"/>
          </a:p>
          <a:p>
            <a:pPr marL="342900" indent="-342900">
              <a:buFont typeface="+mj-lt"/>
              <a:buAutoNum type="arabicPeriod"/>
            </a:pPr>
            <a:r>
              <a:rPr lang="en-US" dirty="0" smtClean="0"/>
              <a:t>This data will allow me to answer my initial question of whether caffeine has an effect on plant growth.  </a:t>
            </a:r>
            <a:endParaRPr lang="en-US" dirty="0"/>
          </a:p>
        </p:txBody>
      </p:sp>
      <p:graphicFrame>
        <p:nvGraphicFramePr>
          <p:cNvPr id="10" name="Object 9"/>
          <p:cNvGraphicFramePr>
            <a:graphicFrameLocks noChangeAspect="1"/>
          </p:cNvGraphicFramePr>
          <p:nvPr/>
        </p:nvGraphicFramePr>
        <p:xfrm>
          <a:off x="6629400" y="1295400"/>
          <a:ext cx="152400" cy="393700"/>
        </p:xfrm>
        <a:graphic>
          <a:graphicData uri="http://schemas.openxmlformats.org/presentationml/2006/ole">
            <p:oleObj spid="_x0000_s3078" name="Equation" r:id="rId5" imgW="152280" imgH="393480" progId="Equation.3">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Inferences based on Observations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505200" y="4267200"/>
            <a:ext cx="3048000" cy="190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28600" y="4191000"/>
            <a:ext cx="2743200" cy="1981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400800" y="1600200"/>
            <a:ext cx="2590800" cy="1981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657600" y="1600200"/>
            <a:ext cx="2514600" cy="1981200"/>
          </a:xfrm>
          <a:prstGeom prst="rect">
            <a:avLst/>
          </a:prstGeom>
          <a:noFill/>
          <a:ln w="9525">
            <a:noFill/>
            <a:miter lim="800000"/>
            <a:headEnd/>
            <a:tailEnd/>
          </a:ln>
        </p:spPr>
      </p:pic>
      <p:sp>
        <p:nvSpPr>
          <p:cNvPr id="8" name="TextBox 7"/>
          <p:cNvSpPr txBox="1"/>
          <p:nvPr/>
        </p:nvSpPr>
        <p:spPr>
          <a:xfrm>
            <a:off x="1371600" y="2057400"/>
            <a:ext cx="2133600" cy="769441"/>
          </a:xfrm>
          <a:prstGeom prst="rect">
            <a:avLst/>
          </a:prstGeom>
          <a:noFill/>
        </p:spPr>
        <p:txBody>
          <a:bodyPr wrap="square" rtlCol="0">
            <a:spAutoFit/>
          </a:bodyPr>
          <a:lstStyle/>
          <a:p>
            <a:r>
              <a:rPr lang="en-US" sz="4400" dirty="0" smtClean="0"/>
              <a:t>Day 9</a:t>
            </a:r>
            <a:endParaRPr lang="en-US" sz="4400" dirty="0"/>
          </a:p>
        </p:txBody>
      </p:sp>
      <p:sp>
        <p:nvSpPr>
          <p:cNvPr id="10" name="TextBox 9"/>
          <p:cNvSpPr txBox="1"/>
          <p:nvPr/>
        </p:nvSpPr>
        <p:spPr>
          <a:xfrm>
            <a:off x="6705600" y="4648200"/>
            <a:ext cx="2133600" cy="769441"/>
          </a:xfrm>
          <a:prstGeom prst="rect">
            <a:avLst/>
          </a:prstGeom>
          <a:noFill/>
        </p:spPr>
        <p:txBody>
          <a:bodyPr wrap="square" rtlCol="0">
            <a:spAutoFit/>
          </a:bodyPr>
          <a:lstStyle/>
          <a:p>
            <a:r>
              <a:rPr lang="en-US" sz="4400" dirty="0" smtClean="0"/>
              <a:t>Day 14</a:t>
            </a:r>
            <a:endParaRPr lang="en-US" sz="4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133</TotalTime>
  <Words>569</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Median</vt:lpstr>
      <vt:lpstr>Microsoft Equation 3.0</vt:lpstr>
      <vt:lpstr>Methods Presentation</vt:lpstr>
      <vt:lpstr>I Like to Move It, It</vt:lpstr>
      <vt:lpstr>Newton’s Third Law</vt:lpstr>
      <vt:lpstr>Newton’s Third Law</vt:lpstr>
      <vt:lpstr>Challenge</vt:lpstr>
      <vt:lpstr>Mobile Device</vt:lpstr>
      <vt:lpstr>Caffeine or Non-Caffeine</vt:lpstr>
      <vt:lpstr>Plan</vt:lpstr>
      <vt:lpstr>Inferences based on Observations</vt:lpstr>
      <vt:lpstr>Plant Growth</vt:lpstr>
      <vt:lpstr>Wrap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Presentation</dc:title>
  <dc:creator>Lucas family</dc:creator>
  <cp:lastModifiedBy>Lucas family</cp:lastModifiedBy>
  <cp:revision>6</cp:revision>
  <dcterms:created xsi:type="dcterms:W3CDTF">2013-03-19T18:28:44Z</dcterms:created>
  <dcterms:modified xsi:type="dcterms:W3CDTF">2013-03-19T20:43:25Z</dcterms:modified>
</cp:coreProperties>
</file>