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teacher\My%20Documents\Observation%20Massena%20Wind%20Speed%20March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Documents%20and%20Settings\teacher\My%20Documents\Observation%20Massena%20Wind%20Speed%20March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plotArea>
      <c:layout/>
      <c:lineChart>
        <c:grouping val="standard"/>
        <c:ser>
          <c:idx val="0"/>
          <c:order val="0"/>
          <c:tx>
            <c:strRef>
              <c:f>Sheet1!$C$3</c:f>
              <c:strCache>
                <c:ptCount val="1"/>
                <c:pt idx="0">
                  <c:v>10:00 AM</c:v>
                </c:pt>
              </c:strCache>
            </c:strRef>
          </c:tx>
          <c:marker>
            <c:symbol val="none"/>
          </c:marker>
          <c:cat>
            <c:numRef>
              <c:f>Sheet1!$A$4:$A$34</c:f>
              <c:numCache>
                <c:formatCode>m/d/yyyy</c:formatCode>
                <c:ptCount val="31"/>
                <c:pt idx="0">
                  <c:v>40238</c:v>
                </c:pt>
                <c:pt idx="1">
                  <c:v>40239</c:v>
                </c:pt>
                <c:pt idx="2">
                  <c:v>40240</c:v>
                </c:pt>
                <c:pt idx="3">
                  <c:v>40241</c:v>
                </c:pt>
                <c:pt idx="4">
                  <c:v>40242</c:v>
                </c:pt>
                <c:pt idx="5">
                  <c:v>40243</c:v>
                </c:pt>
                <c:pt idx="6">
                  <c:v>40244</c:v>
                </c:pt>
                <c:pt idx="7">
                  <c:v>40245</c:v>
                </c:pt>
                <c:pt idx="8">
                  <c:v>40246</c:v>
                </c:pt>
                <c:pt idx="9">
                  <c:v>40247</c:v>
                </c:pt>
                <c:pt idx="10">
                  <c:v>40248</c:v>
                </c:pt>
                <c:pt idx="11">
                  <c:v>40249</c:v>
                </c:pt>
                <c:pt idx="12">
                  <c:v>40250</c:v>
                </c:pt>
                <c:pt idx="13">
                  <c:v>40251</c:v>
                </c:pt>
                <c:pt idx="14">
                  <c:v>40252</c:v>
                </c:pt>
                <c:pt idx="15">
                  <c:v>40253</c:v>
                </c:pt>
                <c:pt idx="16">
                  <c:v>40254</c:v>
                </c:pt>
                <c:pt idx="17">
                  <c:v>40255</c:v>
                </c:pt>
                <c:pt idx="18">
                  <c:v>40256</c:v>
                </c:pt>
                <c:pt idx="19">
                  <c:v>40257</c:v>
                </c:pt>
                <c:pt idx="20">
                  <c:v>40258</c:v>
                </c:pt>
                <c:pt idx="21">
                  <c:v>40259</c:v>
                </c:pt>
                <c:pt idx="22">
                  <c:v>40260</c:v>
                </c:pt>
                <c:pt idx="23">
                  <c:v>40261</c:v>
                </c:pt>
                <c:pt idx="24">
                  <c:v>40262</c:v>
                </c:pt>
                <c:pt idx="25">
                  <c:v>40263</c:v>
                </c:pt>
                <c:pt idx="26">
                  <c:v>40264</c:v>
                </c:pt>
                <c:pt idx="27">
                  <c:v>40265</c:v>
                </c:pt>
                <c:pt idx="28">
                  <c:v>40266</c:v>
                </c:pt>
                <c:pt idx="29">
                  <c:v>40267</c:v>
                </c:pt>
                <c:pt idx="30">
                  <c:v>40268</c:v>
                </c:pt>
              </c:numCache>
            </c:numRef>
          </c:cat>
          <c:val>
            <c:numRef>
              <c:f>Sheet1!$C$4:$C$34</c:f>
              <c:numCache>
                <c:formatCode>General</c:formatCode>
                <c:ptCount val="31"/>
                <c:pt idx="0">
                  <c:v>0</c:v>
                </c:pt>
                <c:pt idx="1">
                  <c:v>4</c:v>
                </c:pt>
                <c:pt idx="2">
                  <c:v>4</c:v>
                </c:pt>
                <c:pt idx="3">
                  <c:v>8</c:v>
                </c:pt>
                <c:pt idx="4">
                  <c:v>8</c:v>
                </c:pt>
                <c:pt idx="5">
                  <c:v>7</c:v>
                </c:pt>
                <c:pt idx="6">
                  <c:v>13</c:v>
                </c:pt>
                <c:pt idx="7">
                  <c:v>13</c:v>
                </c:pt>
                <c:pt idx="8">
                  <c:v>6</c:v>
                </c:pt>
                <c:pt idx="9">
                  <c:v>5</c:v>
                </c:pt>
                <c:pt idx="10">
                  <c:v>13</c:v>
                </c:pt>
                <c:pt idx="11">
                  <c:v>16</c:v>
                </c:pt>
                <c:pt idx="12">
                  <c:v>20</c:v>
                </c:pt>
                <c:pt idx="13">
                  <c:v>38</c:v>
                </c:pt>
                <c:pt idx="14">
                  <c:v>18</c:v>
                </c:pt>
                <c:pt idx="15">
                  <c:v>0</c:v>
                </c:pt>
                <c:pt idx="16">
                  <c:v>8</c:v>
                </c:pt>
                <c:pt idx="17">
                  <c:v>7</c:v>
                </c:pt>
                <c:pt idx="18">
                  <c:v>12</c:v>
                </c:pt>
                <c:pt idx="19">
                  <c:v>6</c:v>
                </c:pt>
                <c:pt idx="20">
                  <c:v>8</c:v>
                </c:pt>
                <c:pt idx="21">
                  <c:v>8</c:v>
                </c:pt>
                <c:pt idx="22">
                  <c:v>26</c:v>
                </c:pt>
                <c:pt idx="23">
                  <c:v>12</c:v>
                </c:pt>
                <c:pt idx="24">
                  <c:v>16</c:v>
                </c:pt>
                <c:pt idx="25">
                  <c:v>6</c:v>
                </c:pt>
                <c:pt idx="26">
                  <c:v>7</c:v>
                </c:pt>
                <c:pt idx="27">
                  <c:v>0</c:v>
                </c:pt>
                <c:pt idx="28">
                  <c:v>0</c:v>
                </c:pt>
                <c:pt idx="29">
                  <c:v>15</c:v>
                </c:pt>
                <c:pt idx="30">
                  <c:v>15</c:v>
                </c:pt>
              </c:numCache>
            </c:numRef>
          </c:val>
        </c:ser>
        <c:marker val="1"/>
        <c:axId val="110997504"/>
        <c:axId val="110999040"/>
      </c:lineChart>
      <c:dateAx>
        <c:axId val="110997504"/>
        <c:scaling>
          <c:orientation val="minMax"/>
        </c:scaling>
        <c:axPos val="b"/>
        <c:numFmt formatCode="m/d/yyyy" sourceLinked="1"/>
        <c:tickLblPos val="nextTo"/>
        <c:crossAx val="110999040"/>
        <c:crosses val="autoZero"/>
        <c:auto val="1"/>
        <c:lblOffset val="100"/>
      </c:dateAx>
      <c:valAx>
        <c:axId val="110999040"/>
        <c:scaling>
          <c:orientation val="minMax"/>
        </c:scaling>
        <c:axPos val="l"/>
        <c:majorGridlines/>
        <c:numFmt formatCode="General" sourceLinked="1"/>
        <c:tickLblPos val="nextTo"/>
        <c:crossAx val="110997504"/>
        <c:crosses val="autoZero"/>
        <c:crossBetween val="between"/>
      </c:valAx>
    </c:plotArea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</c:title>
    <c:plotArea>
      <c:layout/>
      <c:lineChart>
        <c:grouping val="standard"/>
        <c:ser>
          <c:idx val="0"/>
          <c:order val="0"/>
          <c:tx>
            <c:strRef>
              <c:f>Sheet1!$D$3</c:f>
              <c:strCache>
                <c:ptCount val="1"/>
                <c:pt idx="0">
                  <c:v>2:00 PM</c:v>
                </c:pt>
              </c:strCache>
            </c:strRef>
          </c:tx>
          <c:marker>
            <c:symbol val="none"/>
          </c:marker>
          <c:cat>
            <c:numRef>
              <c:f>Sheet1!$A$4:$A$34</c:f>
              <c:numCache>
                <c:formatCode>m/d/yyyy</c:formatCode>
                <c:ptCount val="31"/>
                <c:pt idx="0">
                  <c:v>40238</c:v>
                </c:pt>
                <c:pt idx="1">
                  <c:v>40239</c:v>
                </c:pt>
                <c:pt idx="2">
                  <c:v>40240</c:v>
                </c:pt>
                <c:pt idx="3">
                  <c:v>40241</c:v>
                </c:pt>
                <c:pt idx="4">
                  <c:v>40242</c:v>
                </c:pt>
                <c:pt idx="5">
                  <c:v>40243</c:v>
                </c:pt>
                <c:pt idx="6">
                  <c:v>40244</c:v>
                </c:pt>
                <c:pt idx="7">
                  <c:v>40245</c:v>
                </c:pt>
                <c:pt idx="8">
                  <c:v>40246</c:v>
                </c:pt>
                <c:pt idx="9">
                  <c:v>40247</c:v>
                </c:pt>
                <c:pt idx="10">
                  <c:v>40248</c:v>
                </c:pt>
                <c:pt idx="11">
                  <c:v>40249</c:v>
                </c:pt>
                <c:pt idx="12">
                  <c:v>40250</c:v>
                </c:pt>
                <c:pt idx="13">
                  <c:v>40251</c:v>
                </c:pt>
                <c:pt idx="14">
                  <c:v>40252</c:v>
                </c:pt>
                <c:pt idx="15">
                  <c:v>40253</c:v>
                </c:pt>
                <c:pt idx="16">
                  <c:v>40254</c:v>
                </c:pt>
                <c:pt idx="17">
                  <c:v>40255</c:v>
                </c:pt>
                <c:pt idx="18">
                  <c:v>40256</c:v>
                </c:pt>
                <c:pt idx="19">
                  <c:v>40257</c:v>
                </c:pt>
                <c:pt idx="20">
                  <c:v>40258</c:v>
                </c:pt>
                <c:pt idx="21">
                  <c:v>40259</c:v>
                </c:pt>
                <c:pt idx="22">
                  <c:v>40260</c:v>
                </c:pt>
                <c:pt idx="23">
                  <c:v>40261</c:v>
                </c:pt>
                <c:pt idx="24">
                  <c:v>40262</c:v>
                </c:pt>
                <c:pt idx="25">
                  <c:v>40263</c:v>
                </c:pt>
                <c:pt idx="26">
                  <c:v>40264</c:v>
                </c:pt>
                <c:pt idx="27">
                  <c:v>40265</c:v>
                </c:pt>
                <c:pt idx="28">
                  <c:v>40266</c:v>
                </c:pt>
                <c:pt idx="29">
                  <c:v>40267</c:v>
                </c:pt>
                <c:pt idx="30">
                  <c:v>40268</c:v>
                </c:pt>
              </c:numCache>
            </c:numRef>
          </c:cat>
          <c:val>
            <c:numRef>
              <c:f>Sheet1!$D$4:$D$34</c:f>
              <c:numCache>
                <c:formatCode>General</c:formatCode>
                <c:ptCount val="31"/>
                <c:pt idx="0">
                  <c:v>0</c:v>
                </c:pt>
                <c:pt idx="1">
                  <c:v>8</c:v>
                </c:pt>
                <c:pt idx="2">
                  <c:v>6</c:v>
                </c:pt>
                <c:pt idx="3">
                  <c:v>10</c:v>
                </c:pt>
                <c:pt idx="4">
                  <c:v>8</c:v>
                </c:pt>
                <c:pt idx="5">
                  <c:v>13</c:v>
                </c:pt>
                <c:pt idx="6">
                  <c:v>15</c:v>
                </c:pt>
                <c:pt idx="7">
                  <c:v>13</c:v>
                </c:pt>
                <c:pt idx="8">
                  <c:v>7</c:v>
                </c:pt>
                <c:pt idx="9">
                  <c:v>5</c:v>
                </c:pt>
                <c:pt idx="10">
                  <c:v>14</c:v>
                </c:pt>
                <c:pt idx="11">
                  <c:v>15</c:v>
                </c:pt>
                <c:pt idx="12">
                  <c:v>17</c:v>
                </c:pt>
                <c:pt idx="13">
                  <c:v>31</c:v>
                </c:pt>
                <c:pt idx="14">
                  <c:v>14</c:v>
                </c:pt>
                <c:pt idx="15">
                  <c:v>2</c:v>
                </c:pt>
                <c:pt idx="16">
                  <c:v>10</c:v>
                </c:pt>
                <c:pt idx="17">
                  <c:v>9</c:v>
                </c:pt>
                <c:pt idx="18">
                  <c:v>14</c:v>
                </c:pt>
                <c:pt idx="19">
                  <c:v>6</c:v>
                </c:pt>
                <c:pt idx="20">
                  <c:v>13</c:v>
                </c:pt>
                <c:pt idx="21">
                  <c:v>12</c:v>
                </c:pt>
                <c:pt idx="22">
                  <c:v>15</c:v>
                </c:pt>
                <c:pt idx="23">
                  <c:v>16</c:v>
                </c:pt>
                <c:pt idx="24">
                  <c:v>18</c:v>
                </c:pt>
                <c:pt idx="25">
                  <c:v>7</c:v>
                </c:pt>
                <c:pt idx="26">
                  <c:v>0</c:v>
                </c:pt>
                <c:pt idx="27">
                  <c:v>14</c:v>
                </c:pt>
                <c:pt idx="28">
                  <c:v>7</c:v>
                </c:pt>
                <c:pt idx="29">
                  <c:v>21</c:v>
                </c:pt>
                <c:pt idx="30">
                  <c:v>0</c:v>
                </c:pt>
              </c:numCache>
            </c:numRef>
          </c:val>
        </c:ser>
        <c:marker val="1"/>
        <c:axId val="84185088"/>
        <c:axId val="84187776"/>
      </c:lineChart>
      <c:dateAx>
        <c:axId val="84185088"/>
        <c:scaling>
          <c:orientation val="minMax"/>
        </c:scaling>
        <c:axPos val="b"/>
        <c:numFmt formatCode="m/d/yyyy" sourceLinked="1"/>
        <c:tickLblPos val="nextTo"/>
        <c:crossAx val="84187776"/>
        <c:crosses val="autoZero"/>
        <c:auto val="1"/>
        <c:lblOffset val="100"/>
      </c:dateAx>
      <c:valAx>
        <c:axId val="84187776"/>
        <c:scaling>
          <c:orientation val="minMax"/>
        </c:scaling>
        <c:axPos val="l"/>
        <c:majorGridlines/>
        <c:numFmt formatCode="General" sourceLinked="1"/>
        <c:tickLblPos val="nextTo"/>
        <c:crossAx val="84185088"/>
        <c:crosses val="autoZero"/>
        <c:crossBetween val="between"/>
      </c:valAx>
    </c:plotArea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94D24-62CA-43F0-835E-213EE1B2EF48}" type="datetimeFigureOut">
              <a:rPr lang="en-US" smtClean="0"/>
              <a:t>4/20/2010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BCFDB-2A41-4111-8EE1-9ECFEFDA1E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94D24-62CA-43F0-835E-213EE1B2EF48}" type="datetimeFigureOut">
              <a:rPr lang="en-US" smtClean="0"/>
              <a:t>4/20/2010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BCFDB-2A41-4111-8EE1-9ECFEFDA1E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94D24-62CA-43F0-835E-213EE1B2EF48}" type="datetimeFigureOut">
              <a:rPr lang="en-US" smtClean="0"/>
              <a:t>4/20/2010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BCFDB-2A41-4111-8EE1-9ECFEFDA1E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94D24-62CA-43F0-835E-213EE1B2EF48}" type="datetimeFigureOut">
              <a:rPr lang="en-US" smtClean="0"/>
              <a:t>4/20/2010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BCFDB-2A41-4111-8EE1-9ECFEFDA1E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94D24-62CA-43F0-835E-213EE1B2EF48}" type="datetimeFigureOut">
              <a:rPr lang="en-US" smtClean="0"/>
              <a:t>4/20/2010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BCFDB-2A41-4111-8EE1-9ECFEFDA1E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94D24-62CA-43F0-835E-213EE1B2EF48}" type="datetimeFigureOut">
              <a:rPr lang="en-US" smtClean="0"/>
              <a:t>4/20/2010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BCFDB-2A41-4111-8EE1-9ECFEFDA1E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94D24-62CA-43F0-835E-213EE1B2EF48}" type="datetimeFigureOut">
              <a:rPr lang="en-US" smtClean="0"/>
              <a:t>4/20/2010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BCFDB-2A41-4111-8EE1-9ECFEFDA1E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94D24-62CA-43F0-835E-213EE1B2EF48}" type="datetimeFigureOut">
              <a:rPr lang="en-US" smtClean="0"/>
              <a:t>4/20/2010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BCFDB-2A41-4111-8EE1-9ECFEFDA1E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94D24-62CA-43F0-835E-213EE1B2EF48}" type="datetimeFigureOut">
              <a:rPr lang="en-US" smtClean="0"/>
              <a:t>4/20/2010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BCFDB-2A41-4111-8EE1-9ECFEFDA1E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94D24-62CA-43F0-835E-213EE1B2EF48}" type="datetimeFigureOut">
              <a:rPr lang="en-US" smtClean="0"/>
              <a:t>4/20/2010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BCFDB-2A41-4111-8EE1-9ECFEFDA1E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94D24-62CA-43F0-835E-213EE1B2EF48}" type="datetimeFigureOut">
              <a:rPr lang="en-US" smtClean="0"/>
              <a:t>4/20/2010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0BCFDB-2A41-4111-8EE1-9ECFEFDA1EE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94D24-62CA-43F0-835E-213EE1B2EF48}" type="datetimeFigureOut">
              <a:rPr lang="en-US" smtClean="0"/>
              <a:t>4/20/2010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BCFDB-2A41-4111-8EE1-9ECFEFDA1EE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wunderground.com/history/airport/KMSS/2010/4/4/DailyHistory.html?req_city=Massena&amp;req_state=NY&amp;req_statename=New+York" TargetMode="Externa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1.eere.energy.gov/windandhydro/pdfs/41869.pdf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bwea.com/ref/faq.html#blow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thefutureofthings.com/upload/items_icons/Repower-5M-wind-turbine_large.jpg"/>
          <p:cNvPicPr>
            <a:picLocks noChangeAspect="1" noChangeArrowheads="1"/>
          </p:cNvPicPr>
          <p:nvPr/>
        </p:nvPicPr>
        <p:blipFill>
          <a:blip r:embed="rId2" cstate="print">
            <a:lum bright="-27000"/>
          </a:blip>
          <a:srcRect/>
          <a:stretch>
            <a:fillRect/>
          </a:stretch>
        </p:blipFill>
        <p:spPr bwMode="auto">
          <a:xfrm>
            <a:off x="0" y="0"/>
            <a:ext cx="9144000" cy="6861397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1676400"/>
            <a:ext cx="6400800" cy="2895600"/>
          </a:xfrm>
          <a:solidFill>
            <a:schemeClr val="tx2">
              <a:lumMod val="60000"/>
              <a:lumOff val="40000"/>
              <a:alpha val="34000"/>
            </a:schemeClr>
          </a:solidFill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</a:rPr>
              <a:t>Darcie Fregoe</a:t>
            </a:r>
          </a:p>
          <a:p>
            <a:r>
              <a:rPr lang="en-US" sz="3600" dirty="0" smtClean="0">
                <a:solidFill>
                  <a:schemeClr val="bg1"/>
                </a:solidFill>
              </a:rPr>
              <a:t>Methods of STEM Education</a:t>
            </a:r>
          </a:p>
          <a:p>
            <a:r>
              <a:rPr lang="en-US" sz="3600" dirty="0" smtClean="0">
                <a:solidFill>
                  <a:schemeClr val="bg1"/>
                </a:solidFill>
              </a:rPr>
              <a:t>Science Research Project</a:t>
            </a:r>
          </a:p>
          <a:p>
            <a:r>
              <a:rPr lang="en-US" sz="3600" dirty="0" smtClean="0">
                <a:solidFill>
                  <a:schemeClr val="bg1"/>
                </a:solidFill>
              </a:rPr>
              <a:t>Wind Power in Massena, </a:t>
            </a:r>
            <a:r>
              <a:rPr lang="en-US" dirty="0" smtClean="0">
                <a:solidFill>
                  <a:schemeClr val="bg1"/>
                </a:solidFill>
              </a:rPr>
              <a:t>NY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thefutureofthings.com/upload/items_icons/Repower-5M-wind-turbine_large.jpg"/>
          <p:cNvPicPr>
            <a:picLocks noChangeAspect="1" noChangeArrowheads="1"/>
          </p:cNvPicPr>
          <p:nvPr/>
        </p:nvPicPr>
        <p:blipFill>
          <a:blip r:embed="rId2" cstate="print">
            <a:lum bright="30000"/>
          </a:blip>
          <a:srcRect/>
          <a:stretch>
            <a:fillRect/>
          </a:stretch>
        </p:blipFill>
        <p:spPr bwMode="auto">
          <a:xfrm>
            <a:off x="0" y="0"/>
            <a:ext cx="9144000" cy="6861397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1447800"/>
            <a:ext cx="6705600" cy="3124200"/>
          </a:xfrm>
          <a:solidFill>
            <a:schemeClr val="tx2">
              <a:lumMod val="60000"/>
              <a:lumOff val="40000"/>
              <a:alpha val="34000"/>
            </a:schemeClr>
          </a:solidFill>
        </p:spPr>
        <p:txBody>
          <a:bodyPr>
            <a:noAutofit/>
          </a:bodyPr>
          <a:lstStyle/>
          <a:p>
            <a:r>
              <a:rPr lang="en-US" sz="4000" dirty="0" smtClean="0">
                <a:solidFill>
                  <a:schemeClr val="tx1"/>
                </a:solidFill>
              </a:rPr>
              <a:t>Is the average daily wind speed in Massena, NY within the acceptable range for wind turbines to generate electricity?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thefutureofthings.com/upload/items_icons/Repower-5M-wind-turbine_large.jpg"/>
          <p:cNvPicPr>
            <a:picLocks noChangeAspect="1" noChangeArrowheads="1"/>
          </p:cNvPicPr>
          <p:nvPr/>
        </p:nvPicPr>
        <p:blipFill>
          <a:blip r:embed="rId2" cstate="print">
            <a:lum bright="30000" contrast="2000"/>
          </a:blip>
          <a:srcRect/>
          <a:stretch>
            <a:fillRect/>
          </a:stretch>
        </p:blipFill>
        <p:spPr bwMode="auto">
          <a:xfrm>
            <a:off x="0" y="0"/>
            <a:ext cx="9144000" cy="6861397"/>
          </a:xfrm>
          <a:prstGeom prst="rect">
            <a:avLst/>
          </a:prstGeom>
        </p:spPr>
      </p:pic>
      <p:graphicFrame>
        <p:nvGraphicFramePr>
          <p:cNvPr id="4" name="Chart 3"/>
          <p:cNvGraphicFramePr/>
          <p:nvPr/>
        </p:nvGraphicFramePr>
        <p:xfrm>
          <a:off x="381000" y="3810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0" y="97795"/>
            <a:ext cx="235962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53000" y="1295400"/>
            <a:ext cx="4191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ea typeface="Calibri" pitchFamily="34" charset="0"/>
                <a:cs typeface="Times New Roman" pitchFamily="18" charset="0"/>
              </a:rPr>
              <a:t>Wind speeds recorded at 10 a.m. ranged from to 38 mph with an 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ea typeface="Calibri" pitchFamily="34" charset="0"/>
                <a:cs typeface="Times New Roman" pitchFamily="18" charset="0"/>
              </a:rPr>
              <a:t>average wind speed of </a:t>
            </a:r>
          </a:p>
          <a:p>
            <a:pPr algn="ctr"/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rebuchet MS" pitchFamily="34" charset="0"/>
                <a:ea typeface="Calibri" pitchFamily="34" charset="0"/>
                <a:cs typeface="Times New Roman" pitchFamily="18" charset="0"/>
              </a:rPr>
              <a:t>10 mph</a:t>
            </a:r>
            <a:endParaRPr lang="en-US" dirty="0"/>
          </a:p>
        </p:txBody>
      </p:sp>
      <p:graphicFrame>
        <p:nvGraphicFramePr>
          <p:cNvPr id="7" name="Chart 6"/>
          <p:cNvGraphicFramePr/>
          <p:nvPr/>
        </p:nvGraphicFramePr>
        <p:xfrm>
          <a:off x="381000" y="32766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105400" y="3886200"/>
            <a:ext cx="3810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Trebuchet MS" pitchFamily="34" charset="0"/>
                <a:ea typeface="Calibri" pitchFamily="34" charset="0"/>
                <a:cs typeface="Times New Roman" pitchFamily="18" charset="0"/>
              </a:rPr>
              <a:t>Wind speeds recorded at 2 p.m. ranged from calm to 31 mph with an </a:t>
            </a:r>
            <a:r>
              <a:rPr lang="en-US" sz="2400" dirty="0">
                <a:latin typeface="Trebuchet MS" pitchFamily="34" charset="0"/>
                <a:ea typeface="Calibri" pitchFamily="34" charset="0"/>
                <a:cs typeface="Times New Roman" pitchFamily="18" charset="0"/>
              </a:rPr>
              <a:t>average wind speed of 11 mph</a:t>
            </a:r>
            <a:r>
              <a:rPr lang="en-US" dirty="0"/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600" y="6019800"/>
            <a:ext cx="8686800" cy="5078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Source:  </a:t>
            </a:r>
          </a:p>
          <a:p>
            <a:r>
              <a:rPr lang="en-US" sz="1100" u="sng" dirty="0">
                <a:hlinkClick r:id="rId5"/>
              </a:rPr>
              <a:t>http://www.wunderground.com/history/airport/KMSS/2010/4/4/DailyHistory.html?req_city=Massena&amp;req_state=NY&amp;req_statename=New+York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thefutureofthings.com/upload/items_icons/Repower-5M-wind-turbine_large.jpg"/>
          <p:cNvPicPr>
            <a:picLocks noChangeAspect="1" noChangeArrowheads="1"/>
          </p:cNvPicPr>
          <p:nvPr/>
        </p:nvPicPr>
        <p:blipFill>
          <a:blip r:embed="rId2" cstate="print">
            <a:lum bright="30000"/>
          </a:blip>
          <a:srcRect/>
          <a:stretch>
            <a:fillRect/>
          </a:stretch>
        </p:blipFill>
        <p:spPr bwMode="auto">
          <a:xfrm>
            <a:off x="0" y="0"/>
            <a:ext cx="9144000" cy="6861397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57200"/>
            <a:ext cx="6400800" cy="2362200"/>
          </a:xfrm>
          <a:solidFill>
            <a:schemeClr val="tx2">
              <a:lumMod val="60000"/>
              <a:lumOff val="40000"/>
              <a:alpha val="34000"/>
            </a:schemeClr>
          </a:solidFill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Wind </a:t>
            </a:r>
            <a:r>
              <a:rPr lang="en-US" dirty="0">
                <a:solidFill>
                  <a:schemeClr val="tx1"/>
                </a:solidFill>
              </a:rPr>
              <a:t>speed needs to be approximately 10 - 33 miles per hour (4-5 meters per second to 15 meters per second) </a:t>
            </a:r>
            <a:r>
              <a:rPr lang="en-US" dirty="0" smtClean="0">
                <a:solidFill>
                  <a:schemeClr val="tx1"/>
                </a:solidFill>
              </a:rPr>
              <a:t>consistently for </a:t>
            </a:r>
            <a:r>
              <a:rPr lang="en-US" dirty="0">
                <a:solidFill>
                  <a:schemeClr val="tx1"/>
                </a:solidFill>
              </a:rPr>
              <a:t>wind turbines to </a:t>
            </a:r>
            <a:r>
              <a:rPr lang="en-US" dirty="0" smtClean="0">
                <a:solidFill>
                  <a:schemeClr val="tx1"/>
                </a:solidFill>
              </a:rPr>
              <a:t>work.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3657600"/>
            <a:ext cx="89154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Sources:  </a:t>
            </a:r>
          </a:p>
          <a:p>
            <a:pPr>
              <a:buFont typeface="Arial" pitchFamily="34" charset="0"/>
              <a:buChar char="•"/>
            </a:pPr>
            <a:r>
              <a:rPr lang="en-US" sz="1600" b="1" u="sng" dirty="0" smtClean="0">
                <a:hlinkClick r:id="rId3"/>
              </a:rPr>
              <a:t>http</a:t>
            </a:r>
            <a:r>
              <a:rPr lang="en-US" sz="1600" b="1" u="sng" dirty="0">
                <a:hlinkClick r:id="rId3"/>
              </a:rPr>
              <a:t>://www1.eere.energy.gov/windandhydro/pdfs/41869.pdf</a:t>
            </a:r>
            <a:r>
              <a:rPr lang="en-US" sz="1600" b="1" dirty="0"/>
              <a:t>  20% Wind Energy by 2030: Increasing Wind Energy’s Contribution to the U.S.  Electricity Supply. US Department of Energy . 2008</a:t>
            </a:r>
            <a:r>
              <a:rPr lang="en-US" sz="1600" b="1" dirty="0" smtClean="0"/>
              <a:t>.</a:t>
            </a:r>
          </a:p>
          <a:p>
            <a:endParaRPr lang="en-US" sz="1600" b="1" dirty="0" smtClean="0"/>
          </a:p>
          <a:p>
            <a:pPr>
              <a:buFont typeface="Arial" pitchFamily="34" charset="0"/>
              <a:buChar char="•"/>
            </a:pPr>
            <a:r>
              <a:rPr lang="en-US" sz="1600" b="1" dirty="0" smtClean="0">
                <a:hlinkClick r:id="rId4"/>
              </a:rPr>
              <a:t>http://www.bwea.com/ref/faq.html#blow</a:t>
            </a:r>
            <a:r>
              <a:rPr lang="en-US" sz="1600" b="1" dirty="0" smtClean="0"/>
              <a:t>   </a:t>
            </a:r>
            <a:r>
              <a:rPr lang="en-US" sz="1600" b="1" dirty="0" err="1" smtClean="0"/>
              <a:t>renewableUK</a:t>
            </a:r>
            <a:r>
              <a:rPr lang="en-US" sz="1600" b="1" dirty="0" smtClean="0"/>
              <a:t>:  The voice of wind &amp; marine energy.  2010.</a:t>
            </a:r>
          </a:p>
          <a:p>
            <a:r>
              <a:rPr lang="en-US" sz="1600" b="1" dirty="0" smtClean="0"/>
              <a:t>  </a:t>
            </a:r>
            <a:endParaRPr lang="en-US" sz="1600" b="1" dirty="0"/>
          </a:p>
          <a:p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thefutureofthings.com/upload/items_icons/Repower-5M-wind-turbine_large.jpg"/>
          <p:cNvPicPr>
            <a:picLocks noChangeAspect="1" noChangeArrowheads="1"/>
          </p:cNvPicPr>
          <p:nvPr/>
        </p:nvPicPr>
        <p:blipFill>
          <a:blip r:embed="rId2" cstate="print">
            <a:lum bright="30000"/>
          </a:blip>
          <a:srcRect/>
          <a:stretch>
            <a:fillRect/>
          </a:stretch>
        </p:blipFill>
        <p:spPr bwMode="auto">
          <a:xfrm>
            <a:off x="0" y="0"/>
            <a:ext cx="9144000" cy="6861397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838200"/>
            <a:ext cx="7391400" cy="5029200"/>
          </a:xfrm>
          <a:solidFill>
            <a:schemeClr val="tx2">
              <a:lumMod val="60000"/>
              <a:lumOff val="40000"/>
              <a:alpha val="34000"/>
            </a:schemeClr>
          </a:solidFill>
        </p:spPr>
        <p:txBody>
          <a:bodyPr>
            <a:noAutofit/>
          </a:bodyPr>
          <a:lstStyle/>
          <a:p>
            <a:r>
              <a:rPr lang="en-US" sz="4000" dirty="0">
                <a:solidFill>
                  <a:schemeClr val="tx1"/>
                </a:solidFill>
              </a:rPr>
              <a:t>T</a:t>
            </a:r>
            <a:r>
              <a:rPr lang="en-US" sz="4000" dirty="0" smtClean="0">
                <a:solidFill>
                  <a:schemeClr val="tx1"/>
                </a:solidFill>
              </a:rPr>
              <a:t>he </a:t>
            </a:r>
            <a:r>
              <a:rPr lang="en-US" sz="4000" u="sng" dirty="0" smtClean="0">
                <a:solidFill>
                  <a:schemeClr val="tx1"/>
                </a:solidFill>
              </a:rPr>
              <a:t>average</a:t>
            </a:r>
            <a:r>
              <a:rPr lang="en-US" sz="4000" dirty="0" smtClean="0">
                <a:solidFill>
                  <a:schemeClr val="tx1"/>
                </a:solidFill>
              </a:rPr>
              <a:t> daily wind speed in Massena, NY is at the bottom of the acceptable range for wind turbines to generate electricity from 10 a.m. – 2 p.m., but does not blow </a:t>
            </a:r>
            <a:r>
              <a:rPr lang="en-US" sz="4000" dirty="0" smtClean="0">
                <a:solidFill>
                  <a:schemeClr val="tx1"/>
                </a:solidFill>
                <a:latin typeface="Calibri"/>
              </a:rPr>
              <a:t>≥ </a:t>
            </a:r>
            <a:r>
              <a:rPr lang="en-US" sz="4000" dirty="0" smtClean="0">
                <a:solidFill>
                  <a:schemeClr val="tx1"/>
                </a:solidFill>
              </a:rPr>
              <a:t>10 mph consistently enough to be a reliable source of energy.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213</Words>
  <Application>Microsoft Office PowerPoint</Application>
  <PresentationFormat>On-screen Show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>Massena Central School District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MCSNet</dc:creator>
  <cp:lastModifiedBy>MCSNet</cp:lastModifiedBy>
  <cp:revision>9</cp:revision>
  <dcterms:created xsi:type="dcterms:W3CDTF">2010-04-20T12:13:47Z</dcterms:created>
  <dcterms:modified xsi:type="dcterms:W3CDTF">2010-04-20T13:05:54Z</dcterms:modified>
</cp:coreProperties>
</file>