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59" r:id="rId4"/>
    <p:sldId id="261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6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EndeavorProject\scienceproject\dailyweatherda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EndeavorProject\scienceproject\dailyweather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EndeavorProject\scienceproject\dailyweather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Cloud Cover vs</a:t>
            </a:r>
            <a:r>
              <a:rPr lang="en-US" baseline="0"/>
              <a:t> UV index</a:t>
            </a:r>
            <a:endParaRPr lang="en-US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Sheet1!$I$3</c:f>
              <c:strCache>
                <c:ptCount val="1"/>
                <c:pt idx="0">
                  <c:v>Cloud Cover</c:v>
                </c:pt>
              </c:strCache>
            </c:strRef>
          </c:tx>
          <c:marker>
            <c:symbol val="none"/>
          </c:marker>
          <c:cat>
            <c:numRef>
              <c:f>Sheet1!$K$4:$K$33</c:f>
              <c:numCache>
                <c:formatCode>0</c:formatCode>
                <c:ptCount val="3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8</c:v>
                </c:pt>
                <c:pt idx="11">
                  <c:v>8</c:v>
                </c:pt>
                <c:pt idx="12">
                  <c:v>8</c:v>
                </c:pt>
                <c:pt idx="13">
                  <c:v>9</c:v>
                </c:pt>
                <c:pt idx="14">
                  <c:v>9</c:v>
                </c:pt>
                <c:pt idx="15">
                  <c:v>9</c:v>
                </c:pt>
                <c:pt idx="16">
                  <c:v>10</c:v>
                </c:pt>
                <c:pt idx="17">
                  <c:v>10</c:v>
                </c:pt>
                <c:pt idx="18">
                  <c:v>10</c:v>
                </c:pt>
                <c:pt idx="19">
                  <c:v>10</c:v>
                </c:pt>
                <c:pt idx="20">
                  <c:v>8</c:v>
                </c:pt>
                <c:pt idx="21">
                  <c:v>8</c:v>
                </c:pt>
                <c:pt idx="22">
                  <c:v>8</c:v>
                </c:pt>
                <c:pt idx="23">
                  <c:v>8</c:v>
                </c:pt>
                <c:pt idx="24">
                  <c:v>9</c:v>
                </c:pt>
                <c:pt idx="25">
                  <c:v>9</c:v>
                </c:pt>
                <c:pt idx="26">
                  <c:v>8</c:v>
                </c:pt>
                <c:pt idx="27">
                  <c:v>8</c:v>
                </c:pt>
                <c:pt idx="28">
                  <c:v>10</c:v>
                </c:pt>
                <c:pt idx="29">
                  <c:v>10</c:v>
                </c:pt>
              </c:numCache>
            </c:numRef>
          </c:cat>
          <c:val>
            <c:numRef>
              <c:f>Sheet1!$I$4:$I$33</c:f>
              <c:numCache>
                <c:formatCode>0.0</c:formatCode>
                <c:ptCount val="30"/>
                <c:pt idx="0">
                  <c:v>0.60000000000000042</c:v>
                </c:pt>
                <c:pt idx="1">
                  <c:v>0.2</c:v>
                </c:pt>
                <c:pt idx="2">
                  <c:v>0.60000000000000042</c:v>
                </c:pt>
                <c:pt idx="3">
                  <c:v>0.4</c:v>
                </c:pt>
                <c:pt idx="4">
                  <c:v>0.8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0.30000000000000021</c:v>
                </c:pt>
                <c:pt idx="9">
                  <c:v>0.30000000000000021</c:v>
                </c:pt>
                <c:pt idx="10">
                  <c:v>0.2</c:v>
                </c:pt>
                <c:pt idx="11">
                  <c:v>0.30000000000000021</c:v>
                </c:pt>
                <c:pt idx="12">
                  <c:v>0.30000000000000021</c:v>
                </c:pt>
                <c:pt idx="13">
                  <c:v>0.1</c:v>
                </c:pt>
                <c:pt idx="14">
                  <c:v>0.1</c:v>
                </c:pt>
                <c:pt idx="15">
                  <c:v>0.4</c:v>
                </c:pt>
                <c:pt idx="16">
                  <c:v>0.4</c:v>
                </c:pt>
                <c:pt idx="17">
                  <c:v>0.5</c:v>
                </c:pt>
                <c:pt idx="18">
                  <c:v>0.5</c:v>
                </c:pt>
                <c:pt idx="19">
                  <c:v>0.60000000000000042</c:v>
                </c:pt>
                <c:pt idx="20">
                  <c:v>0.5</c:v>
                </c:pt>
                <c:pt idx="21">
                  <c:v>0.4</c:v>
                </c:pt>
                <c:pt idx="22">
                  <c:v>0.30000000000000021</c:v>
                </c:pt>
                <c:pt idx="23">
                  <c:v>0.2</c:v>
                </c:pt>
                <c:pt idx="24">
                  <c:v>0.4</c:v>
                </c:pt>
                <c:pt idx="25">
                  <c:v>0.7000000000000004</c:v>
                </c:pt>
                <c:pt idx="26">
                  <c:v>0.2</c:v>
                </c:pt>
                <c:pt idx="27">
                  <c:v>0.4</c:v>
                </c:pt>
                <c:pt idx="28">
                  <c:v>0.2</c:v>
                </c:pt>
                <c:pt idx="29">
                  <c:v>0.60000000000000042</c:v>
                </c:pt>
              </c:numCache>
            </c:numRef>
          </c:val>
        </c:ser>
        <c:marker val="1"/>
        <c:axId val="65183744"/>
        <c:axId val="65261568"/>
      </c:lineChart>
      <c:catAx>
        <c:axId val="65183744"/>
        <c:scaling>
          <c:orientation val="minMax"/>
        </c:scaling>
        <c:axPos val="b"/>
        <c:numFmt formatCode="0" sourceLinked="1"/>
        <c:tickLblPos val="nextTo"/>
        <c:crossAx val="65261568"/>
        <c:crosses val="autoZero"/>
        <c:auto val="1"/>
        <c:lblAlgn val="ctr"/>
        <c:lblOffset val="100"/>
      </c:catAx>
      <c:valAx>
        <c:axId val="65261568"/>
        <c:scaling>
          <c:orientation val="minMax"/>
        </c:scaling>
        <c:axPos val="l"/>
        <c:majorGridlines/>
        <c:numFmt formatCode="0.0" sourceLinked="1"/>
        <c:tickLblPos val="nextTo"/>
        <c:crossAx val="6518374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UV vs. Temperature</a:t>
            </a:r>
            <a:r>
              <a:rPr lang="en-US" baseline="0"/>
              <a:t> (C)</a:t>
            </a:r>
          </a:p>
        </c:rich>
      </c:tx>
      <c:layout/>
    </c:title>
    <c:plotArea>
      <c:layout/>
      <c:lineChart>
        <c:grouping val="stacked"/>
        <c:ser>
          <c:idx val="1"/>
          <c:order val="0"/>
          <c:tx>
            <c:v>UV Index Forecast</c:v>
          </c:tx>
          <c:marker>
            <c:symbol val="none"/>
          </c:marker>
          <c:cat>
            <c:numRef>
              <c:f>Sheet1!$K$4:$K$33</c:f>
              <c:numCache>
                <c:formatCode>0</c:formatCode>
                <c:ptCount val="3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8</c:v>
                </c:pt>
                <c:pt idx="11">
                  <c:v>8</c:v>
                </c:pt>
                <c:pt idx="12">
                  <c:v>8</c:v>
                </c:pt>
                <c:pt idx="13">
                  <c:v>9</c:v>
                </c:pt>
                <c:pt idx="14">
                  <c:v>9</c:v>
                </c:pt>
                <c:pt idx="15">
                  <c:v>9</c:v>
                </c:pt>
                <c:pt idx="16">
                  <c:v>10</c:v>
                </c:pt>
                <c:pt idx="17">
                  <c:v>10</c:v>
                </c:pt>
                <c:pt idx="18">
                  <c:v>10</c:v>
                </c:pt>
                <c:pt idx="19">
                  <c:v>10</c:v>
                </c:pt>
                <c:pt idx="20">
                  <c:v>8</c:v>
                </c:pt>
                <c:pt idx="21">
                  <c:v>8</c:v>
                </c:pt>
                <c:pt idx="22">
                  <c:v>8</c:v>
                </c:pt>
                <c:pt idx="23">
                  <c:v>8</c:v>
                </c:pt>
                <c:pt idx="24">
                  <c:v>9</c:v>
                </c:pt>
                <c:pt idx="25">
                  <c:v>9</c:v>
                </c:pt>
                <c:pt idx="26">
                  <c:v>8</c:v>
                </c:pt>
                <c:pt idx="27">
                  <c:v>8</c:v>
                </c:pt>
                <c:pt idx="28">
                  <c:v>10</c:v>
                </c:pt>
                <c:pt idx="29">
                  <c:v>10</c:v>
                </c:pt>
              </c:numCache>
            </c:numRef>
          </c:cat>
          <c:val>
            <c:numRef>
              <c:f>Sheet1!$E$4:$E$33</c:f>
              <c:numCache>
                <c:formatCode>0.0</c:formatCode>
                <c:ptCount val="30"/>
                <c:pt idx="0">
                  <c:v>17.222222222222193</c:v>
                </c:pt>
                <c:pt idx="1">
                  <c:v>17.222222222222193</c:v>
                </c:pt>
                <c:pt idx="2">
                  <c:v>20</c:v>
                </c:pt>
                <c:pt idx="3">
                  <c:v>18.888888888888893</c:v>
                </c:pt>
                <c:pt idx="4">
                  <c:v>15.27777777777777</c:v>
                </c:pt>
                <c:pt idx="5">
                  <c:v>13.888888888888889</c:v>
                </c:pt>
                <c:pt idx="6">
                  <c:v>10.555555555555564</c:v>
                </c:pt>
                <c:pt idx="7">
                  <c:v>12.222222222222221</c:v>
                </c:pt>
                <c:pt idx="8">
                  <c:v>12.77777777777777</c:v>
                </c:pt>
                <c:pt idx="9">
                  <c:v>16.944444444444443</c:v>
                </c:pt>
                <c:pt idx="10">
                  <c:v>18.333333333333304</c:v>
                </c:pt>
                <c:pt idx="11">
                  <c:v>19.166666666666668</c:v>
                </c:pt>
                <c:pt idx="12">
                  <c:v>20.555555555555554</c:v>
                </c:pt>
                <c:pt idx="13">
                  <c:v>20.833333333333304</c:v>
                </c:pt>
                <c:pt idx="14">
                  <c:v>21.111111111111125</c:v>
                </c:pt>
                <c:pt idx="15">
                  <c:v>21.388888888888893</c:v>
                </c:pt>
                <c:pt idx="16">
                  <c:v>21.388888888888893</c:v>
                </c:pt>
                <c:pt idx="17">
                  <c:v>23.333333333333304</c:v>
                </c:pt>
                <c:pt idx="18">
                  <c:v>23.888888888888893</c:v>
                </c:pt>
                <c:pt idx="19">
                  <c:v>23.333333333333304</c:v>
                </c:pt>
                <c:pt idx="20">
                  <c:v>21.666666666666668</c:v>
                </c:pt>
                <c:pt idx="21">
                  <c:v>21.944444444444443</c:v>
                </c:pt>
                <c:pt idx="22">
                  <c:v>20.833333333333304</c:v>
                </c:pt>
                <c:pt idx="23">
                  <c:v>21.111111111111125</c:v>
                </c:pt>
                <c:pt idx="24">
                  <c:v>20</c:v>
                </c:pt>
                <c:pt idx="25">
                  <c:v>21.111111111111125</c:v>
                </c:pt>
                <c:pt idx="26">
                  <c:v>18.888888888888893</c:v>
                </c:pt>
                <c:pt idx="27">
                  <c:v>19.444444444444443</c:v>
                </c:pt>
                <c:pt idx="28">
                  <c:v>22.777777777777779</c:v>
                </c:pt>
                <c:pt idx="29">
                  <c:v>22.5</c:v>
                </c:pt>
              </c:numCache>
            </c:numRef>
          </c:val>
        </c:ser>
        <c:marker val="1"/>
        <c:axId val="65617920"/>
        <c:axId val="65619456"/>
      </c:lineChart>
      <c:catAx>
        <c:axId val="65617920"/>
        <c:scaling>
          <c:orientation val="minMax"/>
        </c:scaling>
        <c:axPos val="b"/>
        <c:numFmt formatCode="0" sourceLinked="1"/>
        <c:tickLblPos val="nextTo"/>
        <c:crossAx val="65619456"/>
        <c:crosses val="autoZero"/>
        <c:auto val="1"/>
        <c:lblAlgn val="ctr"/>
        <c:lblOffset val="100"/>
      </c:catAx>
      <c:valAx>
        <c:axId val="65619456"/>
        <c:scaling>
          <c:orientation val="minMax"/>
        </c:scaling>
        <c:axPos val="l"/>
        <c:majorGridlines/>
        <c:numFmt formatCode="0.0" sourceLinked="1"/>
        <c:tickLblPos val="nextTo"/>
        <c:crossAx val="6561792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Relative Humidity vs. UV index</a:t>
            </a:r>
          </a:p>
        </c:rich>
      </c:tx>
      <c:layout>
        <c:manualLayout>
          <c:xMode val="edge"/>
          <c:yMode val="edge"/>
          <c:x val="0.30675699912510968"/>
          <c:y val="2.7777777777777853E-2"/>
        </c:manualLayout>
      </c:layout>
    </c:title>
    <c:plotArea>
      <c:layout/>
      <c:lineChart>
        <c:grouping val="standard"/>
        <c:ser>
          <c:idx val="30"/>
          <c:order val="0"/>
          <c:tx>
            <c:v>Relative Humidity</c:v>
          </c:tx>
          <c:marker>
            <c:symbol val="none"/>
          </c:marker>
          <c:cat>
            <c:numRef>
              <c:f>Sheet1!$K$4:$K$33</c:f>
              <c:numCache>
                <c:formatCode>0</c:formatCode>
                <c:ptCount val="3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8</c:v>
                </c:pt>
                <c:pt idx="11">
                  <c:v>8</c:v>
                </c:pt>
                <c:pt idx="12">
                  <c:v>8</c:v>
                </c:pt>
                <c:pt idx="13">
                  <c:v>9</c:v>
                </c:pt>
                <c:pt idx="14">
                  <c:v>9</c:v>
                </c:pt>
                <c:pt idx="15">
                  <c:v>9</c:v>
                </c:pt>
                <c:pt idx="16">
                  <c:v>10</c:v>
                </c:pt>
                <c:pt idx="17">
                  <c:v>10</c:v>
                </c:pt>
                <c:pt idx="18">
                  <c:v>10</c:v>
                </c:pt>
                <c:pt idx="19">
                  <c:v>10</c:v>
                </c:pt>
                <c:pt idx="20">
                  <c:v>8</c:v>
                </c:pt>
                <c:pt idx="21">
                  <c:v>8</c:v>
                </c:pt>
                <c:pt idx="22">
                  <c:v>8</c:v>
                </c:pt>
                <c:pt idx="23">
                  <c:v>8</c:v>
                </c:pt>
                <c:pt idx="24">
                  <c:v>9</c:v>
                </c:pt>
                <c:pt idx="25">
                  <c:v>9</c:v>
                </c:pt>
                <c:pt idx="26">
                  <c:v>8</c:v>
                </c:pt>
                <c:pt idx="27">
                  <c:v>8</c:v>
                </c:pt>
                <c:pt idx="28">
                  <c:v>10</c:v>
                </c:pt>
                <c:pt idx="29">
                  <c:v>10</c:v>
                </c:pt>
              </c:numCache>
            </c:numRef>
          </c:cat>
          <c:val>
            <c:numRef>
              <c:f>Sheet1!$F$4:$F$33</c:f>
              <c:numCache>
                <c:formatCode>General</c:formatCode>
                <c:ptCount val="30"/>
                <c:pt idx="0">
                  <c:v>62</c:v>
                </c:pt>
                <c:pt idx="1">
                  <c:v>66</c:v>
                </c:pt>
                <c:pt idx="2">
                  <c:v>70</c:v>
                </c:pt>
                <c:pt idx="3">
                  <c:v>71</c:v>
                </c:pt>
                <c:pt idx="4">
                  <c:v>68</c:v>
                </c:pt>
                <c:pt idx="5">
                  <c:v>45</c:v>
                </c:pt>
                <c:pt idx="6">
                  <c:v>46</c:v>
                </c:pt>
                <c:pt idx="7">
                  <c:v>73</c:v>
                </c:pt>
                <c:pt idx="8">
                  <c:v>63</c:v>
                </c:pt>
                <c:pt idx="9">
                  <c:v>91</c:v>
                </c:pt>
                <c:pt idx="10">
                  <c:v>66</c:v>
                </c:pt>
                <c:pt idx="11">
                  <c:v>70</c:v>
                </c:pt>
                <c:pt idx="12">
                  <c:v>69</c:v>
                </c:pt>
                <c:pt idx="13">
                  <c:v>64</c:v>
                </c:pt>
                <c:pt idx="14">
                  <c:v>69</c:v>
                </c:pt>
                <c:pt idx="15">
                  <c:v>70</c:v>
                </c:pt>
                <c:pt idx="16">
                  <c:v>72</c:v>
                </c:pt>
                <c:pt idx="17">
                  <c:v>71</c:v>
                </c:pt>
                <c:pt idx="18">
                  <c:v>67</c:v>
                </c:pt>
                <c:pt idx="19">
                  <c:v>68</c:v>
                </c:pt>
                <c:pt idx="20">
                  <c:v>69</c:v>
                </c:pt>
                <c:pt idx="21">
                  <c:v>63</c:v>
                </c:pt>
                <c:pt idx="22">
                  <c:v>68</c:v>
                </c:pt>
                <c:pt idx="23">
                  <c:v>60</c:v>
                </c:pt>
                <c:pt idx="24">
                  <c:v>63</c:v>
                </c:pt>
                <c:pt idx="25">
                  <c:v>65</c:v>
                </c:pt>
                <c:pt idx="26">
                  <c:v>69</c:v>
                </c:pt>
                <c:pt idx="27">
                  <c:v>62</c:v>
                </c:pt>
                <c:pt idx="28">
                  <c:v>60</c:v>
                </c:pt>
                <c:pt idx="29">
                  <c:v>65</c:v>
                </c:pt>
              </c:numCache>
            </c:numRef>
          </c:val>
        </c:ser>
        <c:marker val="1"/>
        <c:axId val="65639936"/>
        <c:axId val="65641472"/>
      </c:lineChart>
      <c:catAx>
        <c:axId val="65639936"/>
        <c:scaling>
          <c:orientation val="minMax"/>
        </c:scaling>
        <c:axPos val="b"/>
        <c:numFmt formatCode="0" sourceLinked="1"/>
        <c:tickLblPos val="nextTo"/>
        <c:crossAx val="65641472"/>
        <c:crosses val="autoZero"/>
        <c:auto val="1"/>
        <c:lblAlgn val="ctr"/>
        <c:lblOffset val="100"/>
      </c:catAx>
      <c:valAx>
        <c:axId val="65641472"/>
        <c:scaling>
          <c:orientation val="minMax"/>
        </c:scaling>
        <c:axPos val="l"/>
        <c:majorGridlines/>
        <c:numFmt formatCode="General" sourceLinked="1"/>
        <c:tickLblPos val="nextTo"/>
        <c:crossAx val="6563993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5626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How does the UV index vary with temperature, humidity, and cloud cover?</a:t>
            </a:r>
            <a:br>
              <a:rPr lang="en-US" sz="3000" dirty="0" smtClean="0"/>
            </a:br>
            <a:r>
              <a:rPr lang="en-US" sz="3000" dirty="0" smtClean="0"/>
              <a:t>Data collection: weather.gov, epa.gov, UV detecting beads, pictures of clouds</a:t>
            </a:r>
            <a:br>
              <a:rPr lang="en-US" sz="3000" dirty="0" smtClean="0"/>
            </a:b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/>
            </a:r>
            <a:br>
              <a:rPr lang="en-US" sz="3000" dirty="0" smtClean="0"/>
            </a:br>
            <a:endParaRPr lang="en-US" sz="3000" dirty="0"/>
          </a:p>
        </p:txBody>
      </p:sp>
      <p:pic>
        <p:nvPicPr>
          <p:cNvPr id="4" name="Content Placeholder 3" descr="IMG_042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47800" y="3048000"/>
            <a:ext cx="2133600" cy="3048000"/>
          </a:xfrm>
        </p:spPr>
      </p:pic>
      <p:pic>
        <p:nvPicPr>
          <p:cNvPr id="5" name="Picture 4" descr="IMG_042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3048000"/>
            <a:ext cx="2133600" cy="304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Future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smtClean="0"/>
              <a:t>If students and teachers are regularly educated using the EPA SUNWISE Program, will the incidence of skin cancer decrease?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 descr="ma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119120"/>
            <a:ext cx="4876800" cy="34340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59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How does the UV index vary with temperature, humidity, and cloud cover? Data collection: weather.gov, epa.gov, UV detecting beads, pictures of clouds      </vt:lpstr>
      <vt:lpstr>Results</vt:lpstr>
      <vt:lpstr>Results</vt:lpstr>
      <vt:lpstr>Results</vt:lpstr>
      <vt:lpstr>Future Research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Michelle</dc:creator>
  <cp:lastModifiedBy>Michelle</cp:lastModifiedBy>
  <cp:revision>10</cp:revision>
  <dcterms:created xsi:type="dcterms:W3CDTF">2006-08-16T00:00:00Z</dcterms:created>
  <dcterms:modified xsi:type="dcterms:W3CDTF">2009-04-14T03:37:04Z</dcterms:modified>
</cp:coreProperties>
</file>