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custDataLst>
    <p:tags r:id="rId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2" d="100"/>
          <a:sy n="112" d="100"/>
        </p:scale>
        <p:origin x="-163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8/11/2011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8/11/2011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8/11/2011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pPr/>
              <a:t>8/11/2011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pPr/>
              <a:t>8/11/2011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pPr/>
              <a:t>8/11/2011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pPr/>
              <a:t>8/11/2011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pPr/>
              <a:t>8/11/2011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pPr/>
              <a:t>8/11/2011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pPr/>
              <a:t>8/11/2011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pPr/>
              <a:t>8/11/2011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5065745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pPr/>
              <a:t>8/11/2011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pPr/>
              <a:t>‹#›</a:t>
            </a:fld>
            <a:endParaRPr lang="en-US"/>
          </a:p>
        </p:txBody>
      </p:sp>
    </p:spTree>
    <p:extLst>
      <p:ext uri="{BB962C8B-B14F-4D97-AF65-F5344CB8AC3E}">
        <p14:creationId xmlns:p14="http://schemas.microsoft.com/office/powerpoint/2010/main" xmlns=""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596" y="13230"/>
            <a:ext cx="9051404" cy="1179395"/>
          </a:xfrm>
        </p:spPr>
        <p:txBody>
          <a:bodyPr>
            <a:normAutofit fontScale="90000"/>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r>
              <a:rPr lang="en-US" sz="3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Another </a:t>
            </a:r>
            <a:r>
              <a:rPr lang="en-US" sz="3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Earth-A Search for Habitable Planets</a:t>
            </a:r>
            <a:r>
              <a:rPr lang="en-US" sz="3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a:r>
            <a:br>
              <a:rPr lang="en-US" sz="3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br>
            <a:r>
              <a:rPr lang="en-US" sz="3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NASA </a:t>
            </a:r>
            <a:r>
              <a:rPr lang="en-US" sz="3600" b="1" dirty="0" err="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Kepler</a:t>
            </a:r>
            <a:r>
              <a:rPr lang="en-US" sz="36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 Mission</a:t>
            </a:r>
            <a:endParaRPr lang="en-US" sz="36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4" name="Rectangle 3"/>
          <p:cNvSpPr/>
          <p:nvPr/>
        </p:nvSpPr>
        <p:spPr>
          <a:xfrm>
            <a:off x="92596" y="1235880"/>
            <a:ext cx="8968726" cy="5570756"/>
          </a:xfrm>
          <a:prstGeom prst="rect">
            <a:avLst/>
          </a:prstGeom>
        </p:spPr>
        <p:txBody>
          <a:bodyPr wrap="square">
            <a:spAutoFit/>
          </a:bodyPr>
          <a:lstStyle/>
          <a:p>
            <a:r>
              <a:rPr lang="en-US" sz="1600" dirty="0"/>
              <a:t>Middle School Astronomy Unit (~8 weeks</a:t>
            </a:r>
            <a:r>
              <a:rPr lang="en-US" sz="1600" dirty="0" smtClean="0"/>
              <a:t>)</a:t>
            </a:r>
          </a:p>
          <a:p>
            <a:pPr algn="ctr"/>
            <a:r>
              <a:rPr lang="en-US" sz="1600" dirty="0" smtClean="0">
                <a:solidFill>
                  <a:srgbClr val="FFFF00"/>
                </a:solidFill>
              </a:rPr>
              <a:t>Earth, Moon, Sun Interactions       Solar System       Stars       Universe</a:t>
            </a:r>
            <a:endParaRPr lang="en-US" sz="1600" dirty="0">
              <a:solidFill>
                <a:srgbClr val="FFFF00"/>
              </a:solidFill>
            </a:endParaRPr>
          </a:p>
          <a:p>
            <a:r>
              <a:rPr lang="en-US" sz="1600" dirty="0"/>
              <a:t>Use math to guide science instruction </a:t>
            </a:r>
            <a:r>
              <a:rPr lang="en-US" sz="1600" dirty="0">
                <a:solidFill>
                  <a:srgbClr val="92D050"/>
                </a:solidFill>
              </a:rPr>
              <a:t>(new perspective for me to frame instruction)</a:t>
            </a:r>
          </a:p>
          <a:p>
            <a:endParaRPr lang="en-US" sz="1600" dirty="0"/>
          </a:p>
          <a:p>
            <a:r>
              <a:rPr lang="en-US" sz="1600" dirty="0"/>
              <a:t>	Imagine that </a:t>
            </a:r>
            <a:r>
              <a:rPr lang="en-US" sz="1600" dirty="0" err="1"/>
              <a:t>Kepler</a:t>
            </a:r>
            <a:r>
              <a:rPr lang="en-US" sz="1600" dirty="0"/>
              <a:t> finds several planets that are similar to Earth in many respects.  Since space travel is so expensive, NASA will only have the funding to send one mission to one of these “other Earths.”  Knowing several parameters about each of these planets, you will have to convince officials at NASA which planet will have the best chances for life.  NASA also requests proposals for scale models of the new solar system chosen</a:t>
            </a:r>
            <a:r>
              <a:rPr lang="en-US" sz="1600" dirty="0" smtClean="0"/>
              <a:t>.  This includes to scale </a:t>
            </a:r>
            <a:r>
              <a:rPr lang="en-US" sz="1600" dirty="0" smtClean="0"/>
              <a:t>drawings </a:t>
            </a:r>
            <a:r>
              <a:rPr lang="en-US" sz="1600" dirty="0" smtClean="0"/>
              <a:t>and an estimated budget for space travel</a:t>
            </a:r>
            <a:r>
              <a:rPr lang="en-US" sz="1600" dirty="0" smtClean="0"/>
              <a:t>.</a:t>
            </a:r>
          </a:p>
          <a:p>
            <a:r>
              <a:rPr lang="en-US" sz="1600" dirty="0" smtClean="0">
                <a:solidFill>
                  <a:srgbClr val="92D050"/>
                </a:solidFill>
              </a:rPr>
              <a:t> </a:t>
            </a:r>
            <a:r>
              <a:rPr lang="en-US" sz="1600" dirty="0" smtClean="0">
                <a:solidFill>
                  <a:srgbClr val="92D050"/>
                </a:solidFill>
              </a:rPr>
              <a:t>(</a:t>
            </a:r>
            <a:r>
              <a:rPr lang="en-US" sz="1600" dirty="0" err="1" smtClean="0">
                <a:solidFill>
                  <a:srgbClr val="92D050"/>
                </a:solidFill>
              </a:rPr>
              <a:t>Kepler</a:t>
            </a:r>
            <a:r>
              <a:rPr lang="en-US" sz="1600" dirty="0" smtClean="0">
                <a:solidFill>
                  <a:srgbClr val="92D050"/>
                </a:solidFill>
              </a:rPr>
              <a:t> mission is an interest of mine and is also naturally engaging for students)</a:t>
            </a:r>
            <a:endParaRPr lang="en-US" sz="1600" dirty="0">
              <a:solidFill>
                <a:srgbClr val="92D050"/>
              </a:solidFill>
            </a:endParaRPr>
          </a:p>
          <a:p>
            <a:endParaRPr lang="en-US" sz="1600" dirty="0"/>
          </a:p>
          <a:p>
            <a:r>
              <a:rPr lang="en-US" sz="1400" u="sng" dirty="0">
                <a:solidFill>
                  <a:srgbClr val="3366FF"/>
                </a:solidFill>
              </a:rPr>
              <a:t>Math Common Core Curriculum for </a:t>
            </a:r>
            <a:r>
              <a:rPr lang="en-US" sz="1400" u="sng" dirty="0" smtClean="0">
                <a:solidFill>
                  <a:srgbClr val="3366FF"/>
                </a:solidFill>
              </a:rPr>
              <a:t>Grades </a:t>
            </a:r>
            <a:r>
              <a:rPr lang="en-US" sz="1400" u="sng" dirty="0">
                <a:solidFill>
                  <a:srgbClr val="3366FF"/>
                </a:solidFill>
              </a:rPr>
              <a:t>7 &amp; 8</a:t>
            </a:r>
          </a:p>
          <a:p>
            <a:r>
              <a:rPr lang="en-US" sz="1400" dirty="0">
                <a:solidFill>
                  <a:srgbClr val="3366FF"/>
                </a:solidFill>
              </a:rPr>
              <a:t>Work with radicals and integer exponents</a:t>
            </a:r>
          </a:p>
          <a:p>
            <a:r>
              <a:rPr lang="en-US" sz="1400" dirty="0">
                <a:solidFill>
                  <a:srgbClr val="3366FF"/>
                </a:solidFill>
              </a:rPr>
              <a:t>Analyze proportional relationships and use them to solve real-world and mathematical problems.</a:t>
            </a:r>
          </a:p>
          <a:p>
            <a:r>
              <a:rPr lang="en-US" sz="1400" dirty="0">
                <a:solidFill>
                  <a:srgbClr val="3366FF"/>
                </a:solidFill>
              </a:rPr>
              <a:t>Solve real-life mathematical problems using numerical and algebraic expressions and equations.</a:t>
            </a:r>
          </a:p>
          <a:p>
            <a:r>
              <a:rPr lang="en-US" sz="1400" dirty="0">
                <a:solidFill>
                  <a:srgbClr val="3366FF"/>
                </a:solidFill>
              </a:rPr>
              <a:t>Draw, construct, and describe geometrical figures and describe the relationships between them.</a:t>
            </a:r>
          </a:p>
          <a:p>
            <a:r>
              <a:rPr lang="en-US" sz="1400" dirty="0">
                <a:solidFill>
                  <a:srgbClr val="3366FF"/>
                </a:solidFill>
              </a:rPr>
              <a:t>Solve real world and mathematical problems involving angle measure, area, surface area, and volume.</a:t>
            </a:r>
          </a:p>
          <a:p>
            <a:endParaRPr lang="en-US" sz="1600" dirty="0"/>
          </a:p>
          <a:p>
            <a:r>
              <a:rPr lang="en-US" sz="1600" dirty="0"/>
              <a:t> </a:t>
            </a:r>
            <a:r>
              <a:rPr lang="en-US" sz="1600" dirty="0">
                <a:solidFill>
                  <a:srgbClr val="92D050"/>
                </a:solidFill>
              </a:rPr>
              <a:t>NASA Components;</a:t>
            </a:r>
          </a:p>
          <a:p>
            <a:r>
              <a:rPr lang="en-US" sz="1600" dirty="0" smtClean="0"/>
              <a:t>	</a:t>
            </a:r>
            <a:r>
              <a:rPr lang="en-US" sz="1600" dirty="0" err="1" smtClean="0"/>
              <a:t>Kepler</a:t>
            </a:r>
            <a:r>
              <a:rPr lang="en-US" sz="1600" dirty="0" smtClean="0"/>
              <a:t> Home Page</a:t>
            </a:r>
            <a:endParaRPr lang="en-US" sz="1600" dirty="0"/>
          </a:p>
          <a:p>
            <a:r>
              <a:rPr lang="en-US" sz="1600" dirty="0"/>
              <a:t>	NASA Planet Quest-data on real </a:t>
            </a:r>
            <a:r>
              <a:rPr lang="en-US" sz="1600" dirty="0" err="1"/>
              <a:t>extrasolar</a:t>
            </a:r>
            <a:r>
              <a:rPr lang="en-US" sz="1600" dirty="0"/>
              <a:t> planets</a:t>
            </a:r>
          </a:p>
          <a:p>
            <a:r>
              <a:rPr lang="en-US" sz="1600" dirty="0"/>
              <a:t>	NASA.gov for information about general expenses for students to estimate the budget for </a:t>
            </a:r>
            <a:r>
              <a:rPr lang="en-US" sz="1600" dirty="0" smtClean="0"/>
              <a:t> </a:t>
            </a:r>
          </a:p>
          <a:p>
            <a:r>
              <a:rPr lang="en-US" sz="1600" dirty="0" smtClean="0"/>
              <a:t> </a:t>
            </a:r>
            <a:r>
              <a:rPr lang="en-US" sz="1600" dirty="0" smtClean="0"/>
              <a:t>                        </a:t>
            </a:r>
            <a:r>
              <a:rPr lang="en-US" sz="1600" dirty="0" smtClean="0"/>
              <a:t>space travel</a:t>
            </a:r>
            <a:endParaRPr lang="en-US" sz="1600" dirty="0"/>
          </a:p>
        </p:txBody>
      </p:sp>
      <p:pic>
        <p:nvPicPr>
          <p:cNvPr id="1028" name="Picture 4" descr="http://planetquest.jpl.nasa.gov/images/kepler_still-436.jpg"/>
          <p:cNvPicPr>
            <a:picLocks noChangeAspect="1" noChangeArrowheads="1"/>
          </p:cNvPicPr>
          <p:nvPr/>
        </p:nvPicPr>
        <p:blipFill>
          <a:blip r:embed="rId2" cstate="print"/>
          <a:srcRect/>
          <a:stretch>
            <a:fillRect/>
          </a:stretch>
        </p:blipFill>
        <p:spPr bwMode="auto">
          <a:xfrm>
            <a:off x="6420645" y="540758"/>
            <a:ext cx="1558382" cy="965053"/>
          </a:xfrm>
          <a:prstGeom prst="rect">
            <a:avLst/>
          </a:prstGeom>
          <a:noFill/>
        </p:spPr>
      </p:pic>
      <p:pic>
        <p:nvPicPr>
          <p:cNvPr id="1030" name="Picture 6" descr="http://www.thenewnewinternet.com/wp-content/uploads/2011/03/NASA_0.gif"/>
          <p:cNvPicPr>
            <a:picLocks noChangeAspect="1" noChangeArrowheads="1"/>
          </p:cNvPicPr>
          <p:nvPr/>
        </p:nvPicPr>
        <p:blipFill>
          <a:blip r:embed="rId3" cstate="print"/>
          <a:srcRect/>
          <a:stretch>
            <a:fillRect/>
          </a:stretch>
        </p:blipFill>
        <p:spPr bwMode="auto">
          <a:xfrm>
            <a:off x="1905002" y="540758"/>
            <a:ext cx="905933" cy="719418"/>
          </a:xfrm>
          <a:prstGeom prst="rect">
            <a:avLst/>
          </a:prstGeom>
          <a:noFill/>
        </p:spPr>
      </p:pic>
    </p:spTree>
    <p:extLst>
      <p:ext uri="{BB962C8B-B14F-4D97-AF65-F5344CB8AC3E}">
        <p14:creationId xmlns:p14="http://schemas.microsoft.com/office/powerpoint/2010/main" xmlns="" val="13269139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 Black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52</TotalTime>
  <Words>39</Words>
  <Application>Microsoft Office PowerPoint</Application>
  <PresentationFormat>On-screen Show (4:3)</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 Black </vt:lpstr>
      <vt:lpstr>Another Earth-A Search for Habitable Planets NASA Kepler Mission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Another Earth NASA Kepler Mission</dc:title>
  <dc:creator>OCIP User</dc:creator>
  <cp:lastModifiedBy>mcps</cp:lastModifiedBy>
  <cp:revision>4</cp:revision>
  <dcterms:created xsi:type="dcterms:W3CDTF">2011-08-10T22:03:28Z</dcterms:created>
  <dcterms:modified xsi:type="dcterms:W3CDTF">2011-08-11T13:41:54Z</dcterms:modified>
</cp:coreProperties>
</file>