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63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6FC9C5-C0CB-483E-92F8-41B0DE6FDB42}" type="datetimeFigureOut">
              <a:rPr lang="en-US" smtClean="0"/>
              <a:t>8/15/2011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B417BE-5762-444B-AC5E-C14687C14A6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FB417BE-5762-444B-AC5E-C14687C14A62}"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6E60D8-8DAC-4161-B69E-75DF23B24015}" type="datetimeFigureOut">
              <a:rPr lang="en-US" smtClean="0"/>
              <a:t>8/15/2011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2DE9B-57BE-4D34-9E74-2DBBCA3A90C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6E60D8-8DAC-4161-B69E-75DF23B24015}" type="datetimeFigureOut">
              <a:rPr lang="en-US" smtClean="0"/>
              <a:t>8/15/2011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2DE9B-57BE-4D34-9E74-2DBBCA3A90C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6E60D8-8DAC-4161-B69E-75DF23B24015}" type="datetimeFigureOut">
              <a:rPr lang="en-US" smtClean="0"/>
              <a:t>8/15/2011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2DE9B-57BE-4D34-9E74-2DBBCA3A90C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6E60D8-8DAC-4161-B69E-75DF23B24015}" type="datetimeFigureOut">
              <a:rPr lang="en-US" smtClean="0"/>
              <a:t>8/15/2011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2DE9B-57BE-4D34-9E74-2DBBCA3A90C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6E60D8-8DAC-4161-B69E-75DF23B24015}" type="datetimeFigureOut">
              <a:rPr lang="en-US" smtClean="0"/>
              <a:t>8/15/2011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82DE9B-57BE-4D34-9E74-2DBBCA3A90C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6E60D8-8DAC-4161-B69E-75DF23B24015}" type="datetimeFigureOut">
              <a:rPr lang="en-US" smtClean="0"/>
              <a:t>8/15/2011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2DE9B-57BE-4D34-9E74-2DBBCA3A90C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6E60D8-8DAC-4161-B69E-75DF23B24015}" type="datetimeFigureOut">
              <a:rPr lang="en-US" smtClean="0"/>
              <a:t>8/15/2011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82DE9B-57BE-4D34-9E74-2DBBCA3A90C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6E60D8-8DAC-4161-B69E-75DF23B24015}" type="datetimeFigureOut">
              <a:rPr lang="en-US" smtClean="0"/>
              <a:t>8/15/2011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82DE9B-57BE-4D34-9E74-2DBBCA3A90C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6E60D8-8DAC-4161-B69E-75DF23B24015}" type="datetimeFigureOut">
              <a:rPr lang="en-US" smtClean="0"/>
              <a:t>8/15/2011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82DE9B-57BE-4D34-9E74-2DBBCA3A90C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6E60D8-8DAC-4161-B69E-75DF23B24015}" type="datetimeFigureOut">
              <a:rPr lang="en-US" smtClean="0"/>
              <a:t>8/15/2011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2DE9B-57BE-4D34-9E74-2DBBCA3A90C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6E60D8-8DAC-4161-B69E-75DF23B24015}" type="datetimeFigureOut">
              <a:rPr lang="en-US" smtClean="0"/>
              <a:t>8/15/2011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82DE9B-57BE-4D34-9E74-2DBBCA3A90C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6E60D8-8DAC-4161-B69E-75DF23B24015}" type="datetimeFigureOut">
              <a:rPr lang="en-US" smtClean="0"/>
              <a:t>8/15/2011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2DE9B-57BE-4D34-9E74-2DBBCA3A90C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lsda.jsc.nasa.gov/scripts/experiment/exper.cfm?exp_index=90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C:\Documents and Settings\mckenj02\Local Settings\Temporary Internet Files\Content.IE5\VPLERS3Q\MP900289200[1].jpg"/>
          <p:cNvPicPr>
            <a:picLocks noChangeAspect="1" noChangeArrowheads="1"/>
          </p:cNvPicPr>
          <p:nvPr/>
        </p:nvPicPr>
        <p:blipFill>
          <a:blip r:embed="rId3" cstate="print">
            <a:duotone>
              <a:schemeClr val="accent2">
                <a:shade val="45000"/>
                <a:satMod val="135000"/>
              </a:schemeClr>
              <a:prstClr val="white"/>
            </a:duotone>
            <a:lum contrast="-40000"/>
          </a:blip>
          <a:srcRect/>
          <a:stretch>
            <a:fillRect/>
          </a:stretch>
        </p:blipFill>
        <p:spPr bwMode="auto">
          <a:xfrm>
            <a:off x="0" y="0"/>
            <a:ext cx="9143999" cy="6857999"/>
          </a:xfrm>
          <a:prstGeom prst="rect">
            <a:avLst/>
          </a:prstGeom>
          <a:noFill/>
        </p:spPr>
      </p:pic>
      <p:pic>
        <p:nvPicPr>
          <p:cNvPr id="1026" name="Picture 2">
            <a:hlinkClick r:id="rId4"/>
          </p:cNvPr>
          <p:cNvPicPr>
            <a:picLocks noChangeAspect="1" noChangeArrowheads="1"/>
          </p:cNvPicPr>
          <p:nvPr/>
        </p:nvPicPr>
        <p:blipFill>
          <a:blip r:embed="rId5" cstate="print"/>
          <a:srcRect/>
          <a:stretch>
            <a:fillRect/>
          </a:stretch>
        </p:blipFill>
        <p:spPr bwMode="auto">
          <a:xfrm>
            <a:off x="4419600" y="2438400"/>
            <a:ext cx="4295775" cy="4324350"/>
          </a:xfrm>
          <a:prstGeom prst="rect">
            <a:avLst/>
          </a:prstGeom>
          <a:noFill/>
          <a:ln w="9525">
            <a:noFill/>
            <a:miter lim="800000"/>
            <a:headEnd/>
            <a:tailEnd/>
          </a:ln>
        </p:spPr>
      </p:pic>
      <p:sp>
        <p:nvSpPr>
          <p:cNvPr id="5" name="Rectangle 4"/>
          <p:cNvSpPr/>
          <p:nvPr/>
        </p:nvSpPr>
        <p:spPr>
          <a:xfrm>
            <a:off x="152400" y="152400"/>
            <a:ext cx="8839199" cy="2308324"/>
          </a:xfrm>
          <a:prstGeom prst="rect">
            <a:avLst/>
          </a:prstGeom>
        </p:spPr>
        <p:txBody>
          <a:bodyPr wrap="square">
            <a:spAutoFit/>
          </a:bodyPr>
          <a:lstStyle/>
          <a:p>
            <a:r>
              <a:rPr lang="en-US" b="1" dirty="0" smtClean="0">
                <a:solidFill>
                  <a:srgbClr val="92D050"/>
                </a:solidFill>
              </a:rPr>
              <a:t>Effect of Prolonged Space Flight on Human Skeletal Muscle </a:t>
            </a:r>
            <a:endParaRPr lang="en-US" dirty="0" smtClean="0">
              <a:solidFill>
                <a:srgbClr val="92D050"/>
              </a:solidFill>
            </a:endParaRPr>
          </a:p>
          <a:p>
            <a:r>
              <a:rPr lang="en-US" i="1" dirty="0" smtClean="0">
                <a:solidFill>
                  <a:srgbClr val="92D050"/>
                </a:solidFill>
              </a:rPr>
              <a:t>Percent Changes in Muscle Volume</a:t>
            </a:r>
          </a:p>
          <a:p>
            <a:r>
              <a:rPr lang="en-US" sz="1100" b="1" dirty="0" smtClean="0">
                <a:solidFill>
                  <a:schemeClr val="bg1"/>
                </a:solidFill>
                <a:latin typeface="Arial" pitchFamily="34" charset="0"/>
                <a:cs typeface="Arial" pitchFamily="34" charset="0"/>
              </a:rPr>
              <a:t>The aim of this study was to document the exercise program used by crewmembers aboard the ISS and examine its effectiveness for preserving skeletal muscle size and function. The focus of the study was on the calf muscles, since it has shown to atrophy more than other leg and upper body muscles with unloading. To obtain a comprehensive profile of skeletal muscle before and after flight, the investigators utilized magnetic resonance imaging (MRI) to assess muscle volume, static and dynamic muscle testing to assess muscle performance, and muscle biopsies from the gastrocnemius and soleus to assess fiber type, contractile function, and microanatomy. </a:t>
            </a:r>
          </a:p>
          <a:p>
            <a:endParaRPr lang="en-US" b="1" dirty="0" smtClean="0">
              <a:solidFill>
                <a:schemeClr val="accent4">
                  <a:lumMod val="20000"/>
                  <a:lumOff val="80000"/>
                </a:schemeClr>
              </a:solidFill>
            </a:endParaRPr>
          </a:p>
          <a:p>
            <a:r>
              <a:rPr lang="en-US" sz="1200" b="1" dirty="0" smtClean="0">
                <a:solidFill>
                  <a:schemeClr val="accent4">
                    <a:lumMod val="20000"/>
                    <a:lumOff val="80000"/>
                  </a:schemeClr>
                </a:solidFill>
              </a:rPr>
              <a:t>This graph represents percent changes in gastrocnemius and soleus muscle volume from preflight to post flight recovery </a:t>
            </a:r>
          </a:p>
          <a:p>
            <a:r>
              <a:rPr lang="en-US" sz="1200" b="1" dirty="0" smtClean="0">
                <a:solidFill>
                  <a:schemeClr val="accent4">
                    <a:lumMod val="20000"/>
                    <a:lumOff val="80000"/>
                  </a:schemeClr>
                </a:solidFill>
              </a:rPr>
              <a:t>days 4 (R+4) and 19 (R+19). *P &lt; 0.05 versus preflight. †P &lt; 0.05 versus gastrocnemius. </a:t>
            </a:r>
            <a:endParaRPr lang="en-US" sz="1200" b="1" dirty="0">
              <a:solidFill>
                <a:schemeClr val="accent4">
                  <a:lumMod val="20000"/>
                  <a:lumOff val="80000"/>
                </a:schemeClr>
              </a:solidFill>
            </a:endParaRPr>
          </a:p>
        </p:txBody>
      </p:sp>
      <p:sp>
        <p:nvSpPr>
          <p:cNvPr id="7" name="Rectangle 6"/>
          <p:cNvSpPr/>
          <p:nvPr/>
        </p:nvSpPr>
        <p:spPr>
          <a:xfrm>
            <a:off x="457200" y="2514600"/>
            <a:ext cx="3429000" cy="646331"/>
          </a:xfrm>
          <a:prstGeom prst="rect">
            <a:avLst/>
          </a:prstGeom>
        </p:spPr>
        <p:txBody>
          <a:bodyPr wrap="square">
            <a:spAutoFit/>
          </a:bodyPr>
          <a:lstStyle/>
          <a:p>
            <a:r>
              <a:rPr lang="en-US" b="1" dirty="0" smtClean="0"/>
              <a:t>Chapter 11:  The Horizontal Stuff</a:t>
            </a:r>
            <a:r>
              <a:rPr lang="en-US" dirty="0" smtClean="0"/>
              <a:t/>
            </a:r>
            <a:br>
              <a:rPr lang="en-US" dirty="0" smtClean="0"/>
            </a:br>
            <a:r>
              <a:rPr lang="en-US" dirty="0" smtClean="0"/>
              <a:t>What if you never got out of bed?</a:t>
            </a:r>
            <a:endParaRPr lang="en-US" dirty="0"/>
          </a:p>
        </p:txBody>
      </p:sp>
      <p:pic>
        <p:nvPicPr>
          <p:cNvPr id="1027" name="Picture 3"/>
          <p:cNvPicPr>
            <a:picLocks noChangeAspect="1" noChangeArrowheads="1"/>
          </p:cNvPicPr>
          <p:nvPr/>
        </p:nvPicPr>
        <p:blipFill>
          <a:blip r:embed="rId6" cstate="print"/>
          <a:srcRect/>
          <a:stretch>
            <a:fillRect/>
          </a:stretch>
        </p:blipFill>
        <p:spPr bwMode="auto">
          <a:xfrm>
            <a:off x="1305339" y="3124200"/>
            <a:ext cx="1590261" cy="2438400"/>
          </a:xfrm>
          <a:prstGeom prst="rect">
            <a:avLst/>
          </a:prstGeom>
          <a:noFill/>
          <a:ln w="9525">
            <a:noFill/>
            <a:miter lim="800000"/>
            <a:headEnd/>
            <a:tailEnd/>
          </a:ln>
        </p:spPr>
      </p:pic>
      <p:sp>
        <p:nvSpPr>
          <p:cNvPr id="9" name="TextBox 8"/>
          <p:cNvSpPr txBox="1"/>
          <p:nvPr/>
        </p:nvSpPr>
        <p:spPr>
          <a:xfrm>
            <a:off x="-76200" y="6564868"/>
            <a:ext cx="1454244" cy="369332"/>
          </a:xfrm>
          <a:prstGeom prst="rect">
            <a:avLst/>
          </a:prstGeom>
          <a:noFill/>
        </p:spPr>
        <p:txBody>
          <a:bodyPr wrap="none" rtlCol="0">
            <a:spAutoFit/>
          </a:bodyPr>
          <a:lstStyle/>
          <a:p>
            <a:r>
              <a:rPr lang="en-US" dirty="0" smtClean="0"/>
              <a:t>Jamie Jenkins</a:t>
            </a:r>
            <a:endParaRPr lang="en-US" dirty="0"/>
          </a:p>
        </p:txBody>
      </p:sp>
      <p:sp>
        <p:nvSpPr>
          <p:cNvPr id="15" name="Rounded Rectangle 14"/>
          <p:cNvSpPr/>
          <p:nvPr/>
        </p:nvSpPr>
        <p:spPr>
          <a:xfrm>
            <a:off x="228600" y="5715000"/>
            <a:ext cx="3810000" cy="8382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smtClean="0"/>
              <a:t>Students will investigate energy systems used during various sports/exercise, students will evaluate expected performance in microgravity environment.</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196</Words>
  <Application>Microsoft Office PowerPoint</Application>
  <PresentationFormat>On-screen Show (4:3)</PresentationFormat>
  <Paragraphs>10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MCPS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mcps</dc:creator>
  <cp:lastModifiedBy>mcps</cp:lastModifiedBy>
  <cp:revision>4</cp:revision>
  <dcterms:created xsi:type="dcterms:W3CDTF">2011-08-15T16:09:02Z</dcterms:created>
  <dcterms:modified xsi:type="dcterms:W3CDTF">2011-08-15T16:34:50Z</dcterms:modified>
</cp:coreProperties>
</file>