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8" r:id="rId3"/>
    <p:sldId id="257" r:id="rId4"/>
    <p:sldId id="261" r:id="rId5"/>
    <p:sldId id="263" r:id="rId6"/>
    <p:sldId id="266" r:id="rId7"/>
    <p:sldId id="269" r:id="rId8"/>
    <p:sldId id="267" r:id="rId9"/>
    <p:sldId id="268" r:id="rId10"/>
    <p:sldId id="270" r:id="rId11"/>
    <p:sldId id="303" r:id="rId12"/>
    <p:sldId id="304" r:id="rId13"/>
    <p:sldId id="305" r:id="rId14"/>
    <p:sldId id="306" r:id="rId15"/>
    <p:sldId id="307" r:id="rId16"/>
    <p:sldId id="308" r:id="rId17"/>
    <p:sldId id="309" r:id="rId18"/>
    <p:sldId id="310" r:id="rId19"/>
    <p:sldId id="311" r:id="rId20"/>
    <p:sldId id="312" r:id="rId21"/>
    <p:sldId id="313" r:id="rId22"/>
    <p:sldId id="296" r:id="rId23"/>
    <p:sldId id="297" r:id="rId24"/>
    <p:sldId id="298" r:id="rId25"/>
    <p:sldId id="299" r:id="rId26"/>
    <p:sldId id="285" r:id="rId27"/>
    <p:sldId id="286" r:id="rId28"/>
    <p:sldId id="287" r:id="rId29"/>
    <p:sldId id="314" r:id="rId30"/>
    <p:sldId id="315" r:id="rId31"/>
    <p:sldId id="300" r:id="rId32"/>
    <p:sldId id="302"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1CFB5-A252-4AA3-A85E-FE928182F6DC}" type="datetimeFigureOut">
              <a:rPr lang="en-US" smtClean="0"/>
              <a:pPr/>
              <a:t>8/13/2011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EE00B-3FED-40AE-B537-3C6765EB78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of the melting of glaciers, less density, collapse</a:t>
            </a:r>
            <a:r>
              <a:rPr lang="en-US" baseline="0" dirty="0" smtClean="0"/>
              <a:t> of the </a:t>
            </a:r>
            <a:r>
              <a:rPr lang="en-US" baseline="0" dirty="0" err="1" smtClean="0"/>
              <a:t>thermohaline</a:t>
            </a:r>
            <a:r>
              <a:rPr lang="en-US" baseline="0" dirty="0" smtClean="0"/>
              <a:t> circulation</a:t>
            </a:r>
            <a:endParaRPr lang="en-US" dirty="0"/>
          </a:p>
        </p:txBody>
      </p:sp>
      <p:sp>
        <p:nvSpPr>
          <p:cNvPr id="4" name="Slide Number Placeholder 3"/>
          <p:cNvSpPr>
            <a:spLocks noGrp="1"/>
          </p:cNvSpPr>
          <p:nvPr>
            <p:ph type="sldNum" sz="quarter" idx="10"/>
          </p:nvPr>
        </p:nvSpPr>
        <p:spPr/>
        <p:txBody>
          <a:bodyPr/>
          <a:lstStyle/>
          <a:p>
            <a:fld id="{FFCB1AA3-03E0-48E2-9CEA-BA24B709F89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Nitrogen, phosphorus,</a:t>
            </a:r>
            <a:r>
              <a:rPr lang="en-US" baseline="0" dirty="0" smtClean="0"/>
              <a:t> and silicon</a:t>
            </a:r>
            <a:endParaRPr lang="en-US" dirty="0"/>
          </a:p>
        </p:txBody>
      </p:sp>
      <p:sp>
        <p:nvSpPr>
          <p:cNvPr id="4" name="Slide Number Placeholder 3"/>
          <p:cNvSpPr>
            <a:spLocks noGrp="1"/>
          </p:cNvSpPr>
          <p:nvPr>
            <p:ph type="sldNum" sz="quarter" idx="10"/>
          </p:nvPr>
        </p:nvSpPr>
        <p:spPr/>
        <p:txBody>
          <a:bodyPr/>
          <a:lstStyle/>
          <a:p>
            <a:fld id="{FFCB1AA3-03E0-48E2-9CEA-BA24B709F89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2EF682-FF1D-4C4A-9AC1-63057F6FADAA}" type="datetimeFigureOut">
              <a:rPr lang="en-US" smtClean="0"/>
              <a:pPr/>
              <a:t>8/13/2011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2E3A973-1957-4320-B54B-7517B9A673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2EF682-FF1D-4C4A-9AC1-63057F6FADAA}" type="datetimeFigureOut">
              <a:rPr lang="en-US" smtClean="0"/>
              <a:pPr/>
              <a:t>8/13/2011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2EF682-FF1D-4C4A-9AC1-63057F6FADAA}" type="datetimeFigureOut">
              <a:rPr lang="en-US" smtClean="0"/>
              <a:pPr/>
              <a:t>8/13/2011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2EF682-FF1D-4C4A-9AC1-63057F6FADAA}" type="datetimeFigureOut">
              <a:rPr lang="en-US" smtClean="0"/>
              <a:pPr/>
              <a:t>8/13/2011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2EF682-FF1D-4C4A-9AC1-63057F6FADAA}" type="datetimeFigureOut">
              <a:rPr lang="en-US" smtClean="0"/>
              <a:pPr/>
              <a:t>8/13/2011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973-1957-4320-B54B-7517B9A673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2EF682-FF1D-4C4A-9AC1-63057F6FADAA}" type="datetimeFigureOut">
              <a:rPr lang="en-US" smtClean="0"/>
              <a:pPr/>
              <a:t>8/13/2011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2EF682-FF1D-4C4A-9AC1-63057F6FADAA}" type="datetimeFigureOut">
              <a:rPr lang="en-US" smtClean="0"/>
              <a:pPr/>
              <a:t>8/13/2011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2EF682-FF1D-4C4A-9AC1-63057F6FADAA}" type="datetimeFigureOut">
              <a:rPr lang="en-US" smtClean="0"/>
              <a:pPr/>
              <a:t>8/13/2011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EF682-FF1D-4C4A-9AC1-63057F6FADAA}" type="datetimeFigureOut">
              <a:rPr lang="en-US" smtClean="0"/>
              <a:pPr/>
              <a:t>8/13/2011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2EF682-FF1D-4C4A-9AC1-63057F6FADAA}" type="datetimeFigureOut">
              <a:rPr lang="en-US" smtClean="0"/>
              <a:pPr/>
              <a:t>8/13/2011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973-1957-4320-B54B-7517B9A673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2EF682-FF1D-4C4A-9AC1-63057F6FADAA}" type="datetimeFigureOut">
              <a:rPr lang="en-US" smtClean="0"/>
              <a:pPr/>
              <a:t>8/13/2011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2E3A973-1957-4320-B54B-7517B9A673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2EF682-FF1D-4C4A-9AC1-63057F6FADAA}" type="datetimeFigureOut">
              <a:rPr lang="en-US" smtClean="0"/>
              <a:pPr/>
              <a:t>8/13/2011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E3A973-1957-4320-B54B-7517B9A673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nasa.gov/centers/goddard/images/content/94850main_ks000360m.jpg" TargetMode="External"/><Relationship Id="rId5" Type="http://schemas.openxmlformats.org/officeDocument/2006/relationships/image" Target="../media/image15.jpeg"/><Relationship Id="rId4" Type="http://schemas.openxmlformats.org/officeDocument/2006/relationships/hyperlink" Target="http://www.nasa.gov/centers/goddard/images/content/94852main_ks930360m.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imgres?imgurl=http://www.johnharveyphoto.com/HongKong2/PlateOfFishHg.jpg&amp;imgrefurl=http://www.johnharveyphoto.com/HongKong2/PlateOfFish.html&amp;usg=__D1BjUQhv_RwLt-6JVz2HD1BFWOA=&amp;h=2848&amp;w=4288&amp;sz=2514&amp;hl=en&amp;start=3&amp;zoom=1&amp;tbnid=c-zuSuuxiav-vM:&amp;tbnh=100&amp;tbnw=150&amp;ei=mY5FTpSPEOHkiALzuvX6AQ&amp;prev=/images?q=plate+of+fish&amp;um=1&amp;hl=en&amp;sa=N&amp;biw=1024&amp;bih=598&amp;tbm=isch&amp;um=1&amp;itbs=1"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Documents%20and%20Settings\eduser\Desktop\Movie_0001.wm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earthwatch2.org/LFF/Livingston/uploaded_images/diving_ocean-792387.jpg"/>
          <p:cNvPicPr>
            <a:picLocks noChangeAspect="1" noChangeArrowheads="1"/>
          </p:cNvPicPr>
          <p:nvPr/>
        </p:nvPicPr>
        <p:blipFill>
          <a:blip r:embed="rId2" cstate="print">
            <a:lum bright="70000" contrast="-70000"/>
          </a:blip>
          <a:srcRect/>
          <a:stretch>
            <a:fillRect/>
          </a:stretch>
        </p:blipFill>
        <p:spPr bwMode="auto">
          <a:xfrm>
            <a:off x="0" y="0"/>
            <a:ext cx="9144000" cy="6861052"/>
          </a:xfrm>
          <a:prstGeom prst="rect">
            <a:avLst/>
          </a:prstGeom>
          <a:noFill/>
        </p:spPr>
      </p:pic>
      <p:sp>
        <p:nvSpPr>
          <p:cNvPr id="2" name="Title 1"/>
          <p:cNvSpPr>
            <a:spLocks noGrp="1"/>
          </p:cNvSpPr>
          <p:nvPr>
            <p:ph type="ctrTitle"/>
          </p:nvPr>
        </p:nvSpPr>
        <p:spPr/>
        <p:txBody>
          <a:bodyPr>
            <a:normAutofit fontScale="90000"/>
          </a:bodyPr>
          <a:lstStyle/>
          <a:p>
            <a:pPr>
              <a:spcBef>
                <a:spcPts val="2400"/>
              </a:spcBef>
            </a:pPr>
            <a:r>
              <a:rPr lang="en-US" sz="4000" dirty="0" smtClean="0">
                <a:latin typeface="Eras Bold ITC" pitchFamily="34" charset="0"/>
              </a:rPr>
              <a:t>How does</a:t>
            </a:r>
            <a:br>
              <a:rPr lang="en-US" sz="4000" dirty="0" smtClean="0">
                <a:latin typeface="Eras Bold ITC" pitchFamily="34" charset="0"/>
              </a:rPr>
            </a:br>
            <a:r>
              <a:rPr lang="en-US" dirty="0" smtClean="0">
                <a:effectLst>
                  <a:outerShdw blurRad="38100" dist="38100" dir="2700000" algn="tl">
                    <a:srgbClr val="000000">
                      <a:alpha val="43137"/>
                    </a:srgbClr>
                  </a:outerShdw>
                </a:effectLst>
                <a:latin typeface="Eras Bold ITC" pitchFamily="34" charset="0"/>
              </a:rPr>
              <a:t>Sea Level Rise</a:t>
            </a:r>
            <a:r>
              <a:rPr lang="en-US" dirty="0" smtClean="0">
                <a:latin typeface="Eras Bold ITC" pitchFamily="34" charset="0"/>
              </a:rPr>
              <a:t/>
            </a:r>
            <a:br>
              <a:rPr lang="en-US" dirty="0" smtClean="0">
                <a:latin typeface="Eras Bold ITC" pitchFamily="34" charset="0"/>
              </a:rPr>
            </a:br>
            <a:r>
              <a:rPr lang="en-US" sz="4000" dirty="0" smtClean="0">
                <a:latin typeface="Eras Bold ITC" pitchFamily="34" charset="0"/>
              </a:rPr>
              <a:t>Affect YOU?</a:t>
            </a:r>
            <a:endParaRPr lang="en-US" sz="4000" dirty="0">
              <a:latin typeface="Eras Bold ITC" pitchFamily="34" charset="0"/>
            </a:endParaRPr>
          </a:p>
        </p:txBody>
      </p:sp>
      <p:sp>
        <p:nvSpPr>
          <p:cNvPr id="3" name="Subtitle 2"/>
          <p:cNvSpPr>
            <a:spLocks noGrp="1"/>
          </p:cNvSpPr>
          <p:nvPr>
            <p:ph type="subTitle" idx="1"/>
          </p:nvPr>
        </p:nvSpPr>
        <p:spPr/>
        <p:txBody>
          <a:bodyPr/>
          <a:lstStyle/>
          <a:p>
            <a:endParaRPr lang="en-US" dirty="0" smtClean="0">
              <a:latin typeface="Bell MT" pitchFamily="18" charset="0"/>
            </a:endParaRPr>
          </a:p>
          <a:p>
            <a:r>
              <a:rPr lang="en-US" dirty="0" smtClean="0">
                <a:solidFill>
                  <a:srgbClr val="FF0000"/>
                </a:solidFill>
                <a:latin typeface="Bell MT" pitchFamily="18" charset="0"/>
              </a:rPr>
              <a:t>M.Y. S.P.A.C.E.</a:t>
            </a:r>
          </a:p>
          <a:p>
            <a:r>
              <a:rPr lang="en-US" dirty="0" smtClean="0">
                <a:latin typeface="Bell MT" pitchFamily="18" charset="0"/>
              </a:rPr>
              <a:t>Team 2011</a:t>
            </a:r>
            <a:endParaRPr lang="en-US" dirty="0">
              <a:latin typeface="Bell MT" pitchFamily="18" charset="0"/>
            </a:endParaRPr>
          </a:p>
        </p:txBody>
      </p:sp>
      <p:pic>
        <p:nvPicPr>
          <p:cNvPr id="3074" name="Picture 2" descr="http://www.nosb.org/wp-content/uploads/2011/05/noaa-logo-klein.jpg"/>
          <p:cNvPicPr>
            <a:picLocks noChangeAspect="1" noChangeArrowheads="1"/>
          </p:cNvPicPr>
          <p:nvPr/>
        </p:nvPicPr>
        <p:blipFill>
          <a:blip r:embed="rId3" cstate="print"/>
          <a:srcRect/>
          <a:stretch>
            <a:fillRect/>
          </a:stretch>
        </p:blipFill>
        <p:spPr bwMode="auto">
          <a:xfrm>
            <a:off x="6553201" y="4267201"/>
            <a:ext cx="2590800" cy="2590800"/>
          </a:xfrm>
          <a:prstGeom prst="rect">
            <a:avLst/>
          </a:prstGeom>
          <a:noFill/>
        </p:spPr>
      </p:pic>
      <p:pic>
        <p:nvPicPr>
          <p:cNvPr id="3076" name="Picture 4" descr="http://seabass.gsfc.nasa.gov/seabass/images/NASA_Logo.gif"/>
          <p:cNvPicPr>
            <a:picLocks noChangeAspect="1" noChangeArrowheads="1"/>
          </p:cNvPicPr>
          <p:nvPr/>
        </p:nvPicPr>
        <p:blipFill>
          <a:blip r:embed="rId4" cstate="print"/>
          <a:srcRect/>
          <a:stretch>
            <a:fillRect/>
          </a:stretch>
        </p:blipFill>
        <p:spPr bwMode="auto">
          <a:xfrm>
            <a:off x="0" y="0"/>
            <a:ext cx="2451100" cy="20903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229600" cy="4525963"/>
          </a:xfrm>
        </p:spPr>
        <p:txBody>
          <a:bodyPr/>
          <a:lstStyle/>
          <a:p>
            <a:pPr lvl="1"/>
            <a:r>
              <a:rPr lang="en-US" sz="2500" dirty="0" smtClean="0"/>
              <a:t>collapses &amp; thinning of Antarctic </a:t>
            </a:r>
            <a:r>
              <a:rPr lang="en-US" sz="2500" dirty="0"/>
              <a:t>ice </a:t>
            </a:r>
            <a:r>
              <a:rPr lang="en-US" sz="2500" dirty="0" smtClean="0"/>
              <a:t>shelves</a:t>
            </a:r>
          </a:p>
          <a:p>
            <a:pPr lvl="1"/>
            <a:endParaRPr lang="en-US" sz="2500" dirty="0" smtClean="0"/>
          </a:p>
          <a:p>
            <a:pPr lvl="1"/>
            <a:endParaRPr lang="en-US" sz="2500" dirty="0"/>
          </a:p>
          <a:p>
            <a:pPr lvl="1"/>
            <a:endParaRPr lang="en-US" sz="2500" dirty="0" smtClean="0"/>
          </a:p>
          <a:p>
            <a:pPr lvl="1"/>
            <a:endParaRPr lang="en-US" sz="2500" dirty="0"/>
          </a:p>
          <a:p>
            <a:pPr lvl="1"/>
            <a:endParaRPr lang="en-US" sz="2500" dirty="0" smtClean="0"/>
          </a:p>
          <a:p>
            <a:pPr lvl="1"/>
            <a:r>
              <a:rPr lang="en-US" sz="2500" dirty="0" smtClean="0"/>
              <a:t>withdraw </a:t>
            </a:r>
            <a:r>
              <a:rPr lang="en-US" sz="2500" dirty="0"/>
              <a:t>of Arctic sea ice</a:t>
            </a:r>
          </a:p>
          <a:p>
            <a:pPr>
              <a:buNone/>
            </a:pPr>
            <a:endParaRPr lang="en-US" dirty="0"/>
          </a:p>
        </p:txBody>
      </p:sp>
      <p:sp>
        <p:nvSpPr>
          <p:cNvPr id="2" name="Title 1"/>
          <p:cNvSpPr>
            <a:spLocks noGrp="1"/>
          </p:cNvSpPr>
          <p:nvPr>
            <p:ph type="title"/>
          </p:nvPr>
        </p:nvSpPr>
        <p:spPr>
          <a:xfrm>
            <a:off x="457200" y="0"/>
            <a:ext cx="8229600" cy="1143000"/>
          </a:xfrm>
        </p:spPr>
        <p:txBody>
          <a:bodyPr/>
          <a:lstStyle/>
          <a:p>
            <a:pPr algn="l"/>
            <a:r>
              <a:rPr lang="en-US" dirty="0" smtClean="0"/>
              <a:t>Causes of Reduction in Ice </a:t>
            </a:r>
            <a:endParaRPr lang="en-US" dirty="0"/>
          </a:p>
        </p:txBody>
      </p:sp>
      <p:pic>
        <p:nvPicPr>
          <p:cNvPr id="3074" name="Picture 2" descr="http://static.flickr.com/2323/2458963925_5a1549a658_z.jpg"/>
          <p:cNvPicPr>
            <a:picLocks noChangeAspect="1" noChangeArrowheads="1"/>
          </p:cNvPicPr>
          <p:nvPr/>
        </p:nvPicPr>
        <p:blipFill>
          <a:blip r:embed="rId2" cstate="print"/>
          <a:srcRect/>
          <a:stretch>
            <a:fillRect/>
          </a:stretch>
        </p:blipFill>
        <p:spPr bwMode="auto">
          <a:xfrm>
            <a:off x="4114800" y="1524000"/>
            <a:ext cx="3866515" cy="2362200"/>
          </a:xfrm>
          <a:prstGeom prst="rect">
            <a:avLst/>
          </a:prstGeom>
          <a:noFill/>
        </p:spPr>
      </p:pic>
      <p:pic>
        <p:nvPicPr>
          <p:cNvPr id="3076" name="Picture 4" descr="http://farm1.static.flickr.com/142/372325788_8d2aa4273f.jpg"/>
          <p:cNvPicPr>
            <a:picLocks noChangeAspect="1" noChangeArrowheads="1"/>
          </p:cNvPicPr>
          <p:nvPr/>
        </p:nvPicPr>
        <p:blipFill>
          <a:blip r:embed="rId3" cstate="print"/>
          <a:srcRect/>
          <a:stretch>
            <a:fillRect/>
          </a:stretch>
        </p:blipFill>
        <p:spPr bwMode="auto">
          <a:xfrm>
            <a:off x="1066800" y="1524000"/>
            <a:ext cx="2590800" cy="2438400"/>
          </a:xfrm>
          <a:prstGeom prst="rect">
            <a:avLst/>
          </a:prstGeom>
          <a:noFill/>
        </p:spPr>
      </p:pic>
      <p:pic>
        <p:nvPicPr>
          <p:cNvPr id="11" name="Picture 10" descr="Mt. Kilimanjaro in 1993">
            <a:hlinkClick r:id="rId4"/>
          </p:cNvPr>
          <p:cNvPicPr/>
          <p:nvPr/>
        </p:nvPicPr>
        <p:blipFill>
          <a:blip r:embed="rId5" cstate="print"/>
          <a:srcRect/>
          <a:stretch>
            <a:fillRect/>
          </a:stretch>
        </p:blipFill>
        <p:spPr bwMode="auto">
          <a:xfrm>
            <a:off x="914400" y="4343400"/>
            <a:ext cx="2514600" cy="2057400"/>
          </a:xfrm>
          <a:prstGeom prst="rect">
            <a:avLst/>
          </a:prstGeom>
          <a:noFill/>
          <a:ln w="9525">
            <a:noFill/>
            <a:miter lim="800000"/>
            <a:headEnd/>
            <a:tailEnd/>
          </a:ln>
        </p:spPr>
      </p:pic>
      <p:pic>
        <p:nvPicPr>
          <p:cNvPr id="12" name="Picture 11" descr="http://www.nasa.gov/centers/goddard/images/content/94851main_ks000360t.jpg">
            <a:hlinkClick r:id="rId6"/>
          </p:cNvPr>
          <p:cNvPicPr/>
          <p:nvPr/>
        </p:nvPicPr>
        <p:blipFill>
          <a:blip r:embed="rId7" cstate="print"/>
          <a:srcRect/>
          <a:stretch>
            <a:fillRect/>
          </a:stretch>
        </p:blipFill>
        <p:spPr bwMode="auto">
          <a:xfrm>
            <a:off x="5638800" y="4267200"/>
            <a:ext cx="2438400" cy="2057400"/>
          </a:xfrm>
          <a:prstGeom prst="rect">
            <a:avLst/>
          </a:prstGeom>
          <a:noFill/>
          <a:ln w="9525">
            <a:noFill/>
            <a:miter lim="800000"/>
            <a:headEnd/>
            <a:tailEnd/>
          </a:ln>
        </p:spPr>
      </p:pic>
      <p:sp>
        <p:nvSpPr>
          <p:cNvPr id="13" name="TextBox 12"/>
          <p:cNvSpPr txBox="1"/>
          <p:nvPr/>
        </p:nvSpPr>
        <p:spPr>
          <a:xfrm>
            <a:off x="3429000" y="5029200"/>
            <a:ext cx="2286000" cy="369332"/>
          </a:xfrm>
          <a:prstGeom prst="rect">
            <a:avLst/>
          </a:prstGeom>
          <a:noFill/>
        </p:spPr>
        <p:txBody>
          <a:bodyPr wrap="square" rtlCol="0">
            <a:spAutoFit/>
          </a:bodyPr>
          <a:lstStyle/>
          <a:p>
            <a:r>
              <a:rPr lang="en-US" b="1" u="sng" dirty="0" smtClean="0"/>
              <a:t>Giddy Heights, Africa</a:t>
            </a:r>
            <a:endParaRPr lang="en-US" b="1" u="sng" dirty="0"/>
          </a:p>
        </p:txBody>
      </p:sp>
      <p:sp>
        <p:nvSpPr>
          <p:cNvPr id="14" name="TextBox 13"/>
          <p:cNvSpPr txBox="1"/>
          <p:nvPr/>
        </p:nvSpPr>
        <p:spPr>
          <a:xfrm>
            <a:off x="1143000" y="6488668"/>
            <a:ext cx="1940916" cy="369332"/>
          </a:xfrm>
          <a:prstGeom prst="rect">
            <a:avLst/>
          </a:prstGeom>
          <a:noFill/>
        </p:spPr>
        <p:txBody>
          <a:bodyPr wrap="none" rtlCol="0">
            <a:spAutoFit/>
          </a:bodyPr>
          <a:lstStyle/>
          <a:p>
            <a:r>
              <a:rPr lang="en-US" dirty="0" smtClean="0"/>
              <a:t>February 17, 1993 </a:t>
            </a:r>
            <a:endParaRPr lang="en-US" dirty="0"/>
          </a:p>
        </p:txBody>
      </p:sp>
      <p:sp>
        <p:nvSpPr>
          <p:cNvPr id="15" name="TextBox 14"/>
          <p:cNvSpPr txBox="1"/>
          <p:nvPr/>
        </p:nvSpPr>
        <p:spPr>
          <a:xfrm>
            <a:off x="5867400" y="6488668"/>
            <a:ext cx="1888017" cy="369332"/>
          </a:xfrm>
          <a:prstGeom prst="rect">
            <a:avLst/>
          </a:prstGeom>
          <a:noFill/>
        </p:spPr>
        <p:txBody>
          <a:bodyPr wrap="none" rtlCol="0">
            <a:spAutoFit/>
          </a:bodyPr>
          <a:lstStyle/>
          <a:p>
            <a:r>
              <a:rPr lang="en-US" dirty="0" smtClean="0"/>
              <a:t>February 21, 2000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Sea Level Rise and Its Effect on Ocean Currents </a:t>
            </a:r>
            <a:endParaRPr lang="en-US" dirty="0"/>
          </a:p>
        </p:txBody>
      </p:sp>
      <p:pic>
        <p:nvPicPr>
          <p:cNvPr id="12290" name="Picture 2" descr="http://photojournal.jpl.nasa.gov/jpeg/PIA11002.jpg"/>
          <p:cNvPicPr>
            <a:picLocks noChangeAspect="1" noChangeArrowheads="1"/>
          </p:cNvPicPr>
          <p:nvPr/>
        </p:nvPicPr>
        <p:blipFill>
          <a:blip r:embed="rId2" cstate="print"/>
          <a:srcRect/>
          <a:stretch>
            <a:fillRect/>
          </a:stretch>
        </p:blipFill>
        <p:spPr bwMode="auto">
          <a:xfrm>
            <a:off x="1143000" y="1371600"/>
            <a:ext cx="6705600" cy="5100342"/>
          </a:xfrm>
          <a:prstGeom prst="rect">
            <a:avLst/>
          </a:prstGeom>
          <a:noFill/>
        </p:spPr>
      </p:pic>
      <p:sp>
        <p:nvSpPr>
          <p:cNvPr id="4" name="TextBox 3"/>
          <p:cNvSpPr txBox="1"/>
          <p:nvPr/>
        </p:nvSpPr>
        <p:spPr>
          <a:xfrm>
            <a:off x="3124200" y="6248400"/>
            <a:ext cx="2819400" cy="369332"/>
          </a:xfrm>
          <a:prstGeom prst="rect">
            <a:avLst/>
          </a:prstGeom>
          <a:noFill/>
        </p:spPr>
        <p:txBody>
          <a:bodyPr wrap="square" rtlCol="0">
            <a:spAutoFit/>
          </a:bodyPr>
          <a:lstStyle/>
          <a:p>
            <a:pPr algn="ctr"/>
            <a:r>
              <a:rPr lang="en-US" dirty="0" smtClean="0"/>
              <a:t>Jason – 1 (TOPEX/Poseidon)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hat are ocean currents and what do they mean to us?</a:t>
            </a:r>
          </a:p>
          <a:p>
            <a:pPr lvl="1"/>
            <a:r>
              <a:rPr lang="en-US" dirty="0" smtClean="0"/>
              <a:t>In basic terms they are like a global oceanic river system. The good part of ocean currents is that they stir up nutrients from the bottom of the ocean and brings them to the top, and besides transporting nutrients it also  transfers heat and salt on a planetary scale. This means to us as inhabitants is that our ocean is doing its job and is providing us a well-balanced global ecosystem.</a:t>
            </a:r>
          </a:p>
          <a:p>
            <a:r>
              <a:rPr lang="en-US" dirty="0"/>
              <a:t>W</a:t>
            </a:r>
            <a:r>
              <a:rPr lang="en-US" dirty="0" smtClean="0"/>
              <a:t>hat do they influence?</a:t>
            </a:r>
          </a:p>
          <a:p>
            <a:pPr lvl="1"/>
            <a:r>
              <a:rPr lang="en-US" dirty="0"/>
              <a:t>C</a:t>
            </a:r>
            <a:r>
              <a:rPr lang="en-US" dirty="0" smtClean="0"/>
              <a:t>limate, ecosystems, and 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Salinity and Currents</a:t>
            </a:r>
            <a:endParaRPr lang="en-US" dirty="0"/>
          </a:p>
        </p:txBody>
      </p:sp>
      <p:sp>
        <p:nvSpPr>
          <p:cNvPr id="3" name="Content Placeholder 2"/>
          <p:cNvSpPr>
            <a:spLocks noGrp="1"/>
          </p:cNvSpPr>
          <p:nvPr>
            <p:ph idx="1"/>
          </p:nvPr>
        </p:nvSpPr>
        <p:spPr>
          <a:xfrm>
            <a:off x="457200" y="1524000"/>
            <a:ext cx="8229600" cy="2209800"/>
          </a:xfrm>
        </p:spPr>
        <p:txBody>
          <a:bodyPr>
            <a:normAutofit/>
          </a:bodyPr>
          <a:lstStyle/>
          <a:p>
            <a:r>
              <a:rPr lang="en-US" dirty="0" smtClean="0"/>
              <a:t>As the sea level rises, salinity decreases</a:t>
            </a:r>
          </a:p>
          <a:p>
            <a:r>
              <a:rPr lang="en-US" dirty="0" smtClean="0"/>
              <a:t>Salinity affects water density</a:t>
            </a:r>
          </a:p>
          <a:p>
            <a:r>
              <a:rPr lang="en-US" dirty="0" smtClean="0"/>
              <a:t>The ocean would become less dense with rising sea levels</a:t>
            </a:r>
          </a:p>
          <a:p>
            <a:endParaRPr lang="en-US" dirty="0"/>
          </a:p>
        </p:txBody>
      </p:sp>
      <p:pic>
        <p:nvPicPr>
          <p:cNvPr id="10242" name="Picture 2" descr="http://upload.wikimedia.org/wikipedia/commons/f/f7/WOA05_sea-surf_SAL_AYool.png"/>
          <p:cNvPicPr>
            <a:picLocks noChangeAspect="1" noChangeArrowheads="1"/>
          </p:cNvPicPr>
          <p:nvPr/>
        </p:nvPicPr>
        <p:blipFill>
          <a:blip r:embed="rId2" cstate="print"/>
          <a:srcRect/>
          <a:stretch>
            <a:fillRect/>
          </a:stretch>
        </p:blipFill>
        <p:spPr bwMode="auto">
          <a:xfrm>
            <a:off x="2209800" y="3603153"/>
            <a:ext cx="4517132" cy="310244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Thermohaline</a:t>
            </a:r>
            <a:r>
              <a:rPr lang="en-US" dirty="0" smtClean="0"/>
              <a:t> Circulation</a:t>
            </a:r>
            <a:endParaRPr lang="en-US" dirty="0"/>
          </a:p>
        </p:txBody>
      </p:sp>
      <p:sp>
        <p:nvSpPr>
          <p:cNvPr id="3" name="Content Placeholder 2"/>
          <p:cNvSpPr>
            <a:spLocks noGrp="1"/>
          </p:cNvSpPr>
          <p:nvPr>
            <p:ph idx="1"/>
          </p:nvPr>
        </p:nvSpPr>
        <p:spPr>
          <a:xfrm>
            <a:off x="457200" y="1295400"/>
            <a:ext cx="8229600" cy="2438399"/>
          </a:xfrm>
        </p:spPr>
        <p:txBody>
          <a:bodyPr>
            <a:normAutofit fontScale="92500" lnSpcReduction="10000"/>
          </a:bodyPr>
          <a:lstStyle/>
          <a:p>
            <a:r>
              <a:rPr lang="en-US" dirty="0" smtClean="0"/>
              <a:t>Oceanic convection</a:t>
            </a:r>
          </a:p>
          <a:p>
            <a:r>
              <a:rPr lang="en-US" dirty="0" smtClean="0"/>
              <a:t>Caused by density differences and surface cooling</a:t>
            </a:r>
          </a:p>
          <a:p>
            <a:r>
              <a:rPr lang="en-US" dirty="0"/>
              <a:t>T</a:t>
            </a:r>
            <a:r>
              <a:rPr lang="en-US" dirty="0" smtClean="0"/>
              <a:t>he cold, denser surface water sinks to bottom</a:t>
            </a:r>
          </a:p>
          <a:p>
            <a:r>
              <a:rPr lang="en-US" dirty="0" smtClean="0"/>
              <a:t>Cold water absorbs CO2 and follows the current until it is released back at the surface</a:t>
            </a:r>
          </a:p>
          <a:p>
            <a:r>
              <a:rPr lang="en-US" dirty="0" smtClean="0"/>
              <a:t>“Overturning” of the world’s ocean</a:t>
            </a:r>
          </a:p>
        </p:txBody>
      </p:sp>
      <p:pic>
        <p:nvPicPr>
          <p:cNvPr id="2050" name="Picture 2" descr="http://www.pik-potsdam.de/~stefan/material/conveyor2.jpg"/>
          <p:cNvPicPr>
            <a:picLocks noChangeAspect="1" noChangeArrowheads="1"/>
          </p:cNvPicPr>
          <p:nvPr/>
        </p:nvPicPr>
        <p:blipFill>
          <a:blip r:embed="rId2" cstate="print"/>
          <a:srcRect/>
          <a:stretch>
            <a:fillRect/>
          </a:stretch>
        </p:blipFill>
        <p:spPr bwMode="auto">
          <a:xfrm>
            <a:off x="2057400" y="3733800"/>
            <a:ext cx="4876800" cy="29817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err="1" smtClean="0"/>
              <a:t>Thermohaline</a:t>
            </a:r>
            <a:r>
              <a:rPr lang="en-US" sz="4000" dirty="0" smtClean="0"/>
              <a:t> Circulation (TC) Shutdown</a:t>
            </a:r>
            <a:endParaRPr lang="en-US" sz="4000" dirty="0"/>
          </a:p>
        </p:txBody>
      </p:sp>
      <p:pic>
        <p:nvPicPr>
          <p:cNvPr id="8194" name="Picture 2" descr="http://peakoilmedicine.wordyblog.com/wp-content/uploads/figure-3.jpg"/>
          <p:cNvPicPr>
            <a:picLocks noChangeAspect="1" noChangeArrowheads="1"/>
          </p:cNvPicPr>
          <p:nvPr/>
        </p:nvPicPr>
        <p:blipFill>
          <a:blip r:embed="rId3" cstate="print"/>
          <a:srcRect/>
          <a:stretch>
            <a:fillRect/>
          </a:stretch>
        </p:blipFill>
        <p:spPr bwMode="auto">
          <a:xfrm>
            <a:off x="1371600" y="3581400"/>
            <a:ext cx="4800600" cy="3200400"/>
          </a:xfrm>
          <a:prstGeom prst="rect">
            <a:avLst/>
          </a:prstGeom>
          <a:noFill/>
        </p:spPr>
      </p:pic>
      <p:sp>
        <p:nvSpPr>
          <p:cNvPr id="3" name="Content Placeholder 2"/>
          <p:cNvSpPr>
            <a:spLocks noGrp="1"/>
          </p:cNvSpPr>
          <p:nvPr>
            <p:ph idx="1"/>
          </p:nvPr>
        </p:nvSpPr>
        <p:spPr>
          <a:xfrm>
            <a:off x="457200" y="1371601"/>
            <a:ext cx="8229600" cy="2438399"/>
          </a:xfrm>
        </p:spPr>
        <p:txBody>
          <a:bodyPr>
            <a:normAutofit fontScale="85000" lnSpcReduction="10000"/>
          </a:bodyPr>
          <a:lstStyle/>
          <a:p>
            <a:r>
              <a:rPr lang="en-US" dirty="0" smtClean="0"/>
              <a:t>Glaciers melt </a:t>
            </a:r>
            <a:r>
              <a:rPr lang="en-US" dirty="0" smtClean="0">
                <a:sym typeface="Wingdings" pitchFamily="2" charset="2"/>
              </a:rPr>
              <a:t> </a:t>
            </a:r>
            <a:r>
              <a:rPr lang="en-US" dirty="0" smtClean="0"/>
              <a:t>the sea level rises with an influx of freshwater</a:t>
            </a:r>
          </a:p>
          <a:p>
            <a:r>
              <a:rPr lang="en-US" dirty="0" smtClean="0"/>
              <a:t>The salinity level and density of the water would decrease</a:t>
            </a:r>
          </a:p>
          <a:p>
            <a:r>
              <a:rPr lang="en-US" dirty="0" smtClean="0"/>
              <a:t>This would throw off the </a:t>
            </a:r>
            <a:r>
              <a:rPr lang="en-US" dirty="0" err="1" smtClean="0"/>
              <a:t>thermohaline</a:t>
            </a:r>
            <a:r>
              <a:rPr lang="en-US" dirty="0" smtClean="0"/>
              <a:t> circulation</a:t>
            </a:r>
          </a:p>
          <a:p>
            <a:pPr lvl="1"/>
            <a:r>
              <a:rPr lang="en-US" dirty="0" smtClean="0"/>
              <a:t>The surface water would not be able to sink as easily because of the decrease in density</a:t>
            </a:r>
          </a:p>
          <a:p>
            <a:pPr lvl="1"/>
            <a:r>
              <a:rPr lang="en-US" dirty="0" smtClean="0"/>
              <a:t>It would result in the cooling of the tropics</a:t>
            </a:r>
          </a:p>
          <a:p>
            <a:pPr lvl="1"/>
            <a:r>
              <a:rPr lang="en-US" dirty="0" smtClean="0"/>
              <a:t>The oceanic circulation of CO2 </a:t>
            </a:r>
            <a:r>
              <a:rPr lang="en-US" dirty="0"/>
              <a:t>w</a:t>
            </a:r>
            <a:r>
              <a:rPr lang="en-US" dirty="0" smtClean="0"/>
              <a:t>ould be reduced</a:t>
            </a:r>
          </a:p>
          <a:p>
            <a:pPr lvl="1">
              <a:buNone/>
            </a:pPr>
            <a:endParaRPr lang="en-US" dirty="0" smtClean="0"/>
          </a:p>
          <a:p>
            <a:pPr lvl="1"/>
            <a:endParaRPr lang="en-US" dirty="0" smtClean="0"/>
          </a:p>
          <a:p>
            <a:pPr lvl="1"/>
            <a:endParaRPr lang="en-US" dirty="0" smtClean="0"/>
          </a:p>
          <a:p>
            <a:pPr lvl="1">
              <a:buNone/>
            </a:pPr>
            <a:endParaRPr lang="en-US" dirty="0"/>
          </a:p>
        </p:txBody>
      </p:sp>
      <p:sp>
        <p:nvSpPr>
          <p:cNvPr id="5" name="TextBox 4"/>
          <p:cNvSpPr txBox="1"/>
          <p:nvPr/>
        </p:nvSpPr>
        <p:spPr>
          <a:xfrm>
            <a:off x="6248400" y="4113074"/>
            <a:ext cx="2667000" cy="1754326"/>
          </a:xfrm>
          <a:prstGeom prst="rect">
            <a:avLst/>
          </a:prstGeom>
          <a:noFill/>
        </p:spPr>
        <p:txBody>
          <a:bodyPr wrap="square" rtlCol="0">
            <a:spAutoFit/>
          </a:bodyPr>
          <a:lstStyle/>
          <a:p>
            <a:pPr algn="ctr"/>
            <a:r>
              <a:rPr lang="en-US" dirty="0" smtClean="0"/>
              <a:t>According to the American Geophysical Union (San Francisco, Dec. 13-17), Greenland cooled by 7 C⁰ during the end of the last ice 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Upwellings</a:t>
            </a:r>
            <a:endParaRPr lang="en-US" dirty="0"/>
          </a:p>
        </p:txBody>
      </p:sp>
      <p:sp>
        <p:nvSpPr>
          <p:cNvPr id="3" name="Content Placeholder 2"/>
          <p:cNvSpPr>
            <a:spLocks noGrp="1"/>
          </p:cNvSpPr>
          <p:nvPr>
            <p:ph idx="1"/>
          </p:nvPr>
        </p:nvSpPr>
        <p:spPr>
          <a:xfrm>
            <a:off x="457200" y="1447800"/>
            <a:ext cx="8229600" cy="2514600"/>
          </a:xfrm>
        </p:spPr>
        <p:txBody>
          <a:bodyPr>
            <a:normAutofit lnSpcReduction="10000"/>
          </a:bodyPr>
          <a:lstStyle/>
          <a:p>
            <a:r>
              <a:rPr lang="en-US" dirty="0" smtClean="0"/>
              <a:t>Deep sea currents drive nutrition cycling</a:t>
            </a:r>
          </a:p>
          <a:p>
            <a:r>
              <a:rPr lang="en-US" u="sng" dirty="0" err="1" smtClean="0"/>
              <a:t>Upwellings</a:t>
            </a:r>
            <a:r>
              <a:rPr lang="en-US" dirty="0" smtClean="0"/>
              <a:t>: “the process in which cold, often nutrient-rich waters from the ocean depths rise to the surface”</a:t>
            </a:r>
          </a:p>
          <a:p>
            <a:r>
              <a:rPr lang="en-US" dirty="0" smtClean="0"/>
              <a:t>TC collapse </a:t>
            </a:r>
            <a:r>
              <a:rPr lang="en-US" dirty="0" smtClean="0">
                <a:sym typeface="Wingdings" pitchFamily="2" charset="2"/>
              </a:rPr>
              <a:t></a:t>
            </a:r>
            <a:r>
              <a:rPr lang="en-US" dirty="0" smtClean="0"/>
              <a:t> nutrients from the bottom of the ocean would not reach the upper zones</a:t>
            </a:r>
          </a:p>
          <a:p>
            <a:r>
              <a:rPr lang="en-US" dirty="0" smtClean="0"/>
              <a:t>Many species of oceanic life would die off</a:t>
            </a:r>
            <a:endParaRPr lang="en-US" dirty="0"/>
          </a:p>
        </p:txBody>
      </p:sp>
      <p:pic>
        <p:nvPicPr>
          <p:cNvPr id="3074" name="Picture 2" descr="http://www.glf.dfo-mpo.gc.ca/folios/00031/images/img_mod1_p33-eng.jpg"/>
          <p:cNvPicPr>
            <a:picLocks noChangeAspect="1" noChangeArrowheads="1"/>
          </p:cNvPicPr>
          <p:nvPr/>
        </p:nvPicPr>
        <p:blipFill>
          <a:blip r:embed="rId3" cstate="print"/>
          <a:srcRect/>
          <a:stretch>
            <a:fillRect/>
          </a:stretch>
        </p:blipFill>
        <p:spPr bwMode="auto">
          <a:xfrm>
            <a:off x="838200" y="4038600"/>
            <a:ext cx="7391400" cy="250586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Coastlines</a:t>
            </a:r>
            <a:endParaRPr lang="en-US" dirty="0"/>
          </a:p>
        </p:txBody>
      </p:sp>
      <p:sp>
        <p:nvSpPr>
          <p:cNvPr id="3" name="Content Placeholder 2"/>
          <p:cNvSpPr>
            <a:spLocks noGrp="1"/>
          </p:cNvSpPr>
          <p:nvPr>
            <p:ph idx="1"/>
          </p:nvPr>
        </p:nvSpPr>
        <p:spPr>
          <a:xfrm>
            <a:off x="457200" y="1600200"/>
            <a:ext cx="3733800" cy="4876800"/>
          </a:xfrm>
        </p:spPr>
        <p:txBody>
          <a:bodyPr>
            <a:normAutofit/>
          </a:bodyPr>
          <a:lstStyle/>
          <a:p>
            <a:r>
              <a:rPr lang="en-US" dirty="0" smtClean="0"/>
              <a:t>Currents are largely affected by the shape of the coastline</a:t>
            </a:r>
          </a:p>
          <a:p>
            <a:r>
              <a:rPr lang="en-US" dirty="0" smtClean="0"/>
              <a:t>Sea level rise </a:t>
            </a:r>
            <a:r>
              <a:rPr lang="en-US" dirty="0" smtClean="0">
                <a:sym typeface="Wingdings" pitchFamily="2" charset="2"/>
              </a:rPr>
              <a:t> </a:t>
            </a:r>
            <a:r>
              <a:rPr lang="en-US" dirty="0" smtClean="0"/>
              <a:t>parts of the coastline would be submerged</a:t>
            </a:r>
          </a:p>
          <a:p>
            <a:r>
              <a:rPr lang="en-US" dirty="0" smtClean="0"/>
              <a:t>Erosion would take place</a:t>
            </a:r>
          </a:p>
          <a:p>
            <a:r>
              <a:rPr lang="en-US" dirty="0" smtClean="0"/>
              <a:t>Different coastlines </a:t>
            </a:r>
            <a:r>
              <a:rPr lang="en-US" dirty="0" smtClean="0">
                <a:sym typeface="Wingdings" pitchFamily="2" charset="2"/>
              </a:rPr>
              <a:t> s</a:t>
            </a:r>
            <a:r>
              <a:rPr lang="en-US" dirty="0" smtClean="0"/>
              <a:t>hift in the shape of ocean currents</a:t>
            </a:r>
            <a:endParaRPr lang="en-US" dirty="0"/>
          </a:p>
        </p:txBody>
      </p:sp>
      <p:pic>
        <p:nvPicPr>
          <p:cNvPr id="5122" name="Picture 2" descr="http://vrstudio.buffalo.edu/~depape/warming/americaMap.jpg"/>
          <p:cNvPicPr>
            <a:picLocks noChangeAspect="1" noChangeArrowheads="1"/>
          </p:cNvPicPr>
          <p:nvPr/>
        </p:nvPicPr>
        <p:blipFill>
          <a:blip r:embed="rId2" cstate="print"/>
          <a:srcRect/>
          <a:stretch>
            <a:fillRect/>
          </a:stretch>
        </p:blipFill>
        <p:spPr bwMode="auto">
          <a:xfrm>
            <a:off x="4648200" y="1600200"/>
            <a:ext cx="3895725" cy="4876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Effects of Current Change</a:t>
            </a:r>
            <a:endParaRPr lang="en-US" dirty="0"/>
          </a:p>
        </p:txBody>
      </p:sp>
      <p:sp>
        <p:nvSpPr>
          <p:cNvPr id="3" name="Content Placeholder 2"/>
          <p:cNvSpPr>
            <a:spLocks noGrp="1"/>
          </p:cNvSpPr>
          <p:nvPr>
            <p:ph idx="1"/>
          </p:nvPr>
        </p:nvSpPr>
        <p:spPr>
          <a:xfrm>
            <a:off x="457200" y="1295400"/>
            <a:ext cx="8305800" cy="3124199"/>
          </a:xfrm>
        </p:spPr>
        <p:txBody>
          <a:bodyPr>
            <a:normAutofit fontScale="92500" lnSpcReduction="10000"/>
          </a:bodyPr>
          <a:lstStyle/>
          <a:p>
            <a:r>
              <a:rPr lang="en-US" dirty="0" smtClean="0"/>
              <a:t>If ocean currents were to change, it could cause a massive migration or even annihilate species</a:t>
            </a:r>
          </a:p>
          <a:p>
            <a:r>
              <a:rPr lang="en-US" dirty="0"/>
              <a:t>I</a:t>
            </a:r>
            <a:r>
              <a:rPr lang="en-US" dirty="0" smtClean="0"/>
              <a:t>f the California coastline were to switch from a cold current to a warm current, then species of plants and animals may migrate to colder waters or just die out</a:t>
            </a:r>
          </a:p>
          <a:p>
            <a:r>
              <a:rPr lang="en-US" dirty="0" smtClean="0"/>
              <a:t>Because currents influence climate, they could change the climate of Florida to seem like the climate of Siberian Russia</a:t>
            </a:r>
          </a:p>
          <a:p>
            <a:endParaRPr lang="en-US" dirty="0"/>
          </a:p>
        </p:txBody>
      </p:sp>
      <p:pic>
        <p:nvPicPr>
          <p:cNvPr id="17412" name="Picture 4" descr="Snowy beach"/>
          <p:cNvPicPr>
            <a:picLocks noChangeAspect="1" noChangeArrowheads="1"/>
          </p:cNvPicPr>
          <p:nvPr/>
        </p:nvPicPr>
        <p:blipFill>
          <a:blip r:embed="rId2" cstate="print"/>
          <a:srcRect/>
          <a:stretch>
            <a:fillRect/>
          </a:stretch>
        </p:blipFill>
        <p:spPr bwMode="auto">
          <a:xfrm>
            <a:off x="3429000" y="3886200"/>
            <a:ext cx="4589834" cy="28384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Aquarius</a:t>
            </a:r>
            <a:endParaRPr lang="en-US"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pPr fontAlgn="base"/>
            <a:r>
              <a:rPr lang="en-US" dirty="0" smtClean="0"/>
              <a:t>“The mission of Aquarius is to map the salinity of the ocean surface. This mission is important to understanding two major parts of Earth's climate system which are the water cycle and ocean circulation. By measuring ocean salinity from space, Aquarius will provide new insights into how the massive natural exchange of freshwater between the ocean, atmosphere and sea ice influences ocean circulation, weather and climate.”- NASA Missions website </a:t>
            </a:r>
          </a:p>
          <a:p>
            <a:pPr fontAlgn="base"/>
            <a:r>
              <a:rPr lang="en-US" dirty="0" smtClean="0"/>
              <a:t>Salinity varies from place to place and by using Aquarius’ data we are able to notice trends and learn about salinity’s role in shaping the currents and its affect on the water cycle. </a:t>
            </a:r>
          </a:p>
          <a:p>
            <a:pPr fontAlgn="base"/>
            <a:r>
              <a:rPr lang="en-US" dirty="0" smtClean="0"/>
              <a:t>Also Aquarius shows how freshwater moves between the ocean and atmosphere and around the globe.</a:t>
            </a:r>
          </a:p>
          <a:p>
            <a:pPr fontAlgn="base"/>
            <a:r>
              <a:rPr lang="en-US" dirty="0" smtClean="0"/>
              <a:t>Knowing ocean surface salinity can also help scientists track ocean currents and better understand ocean circulation. Salinity, together with temperature, determines how dense and buoyant seawater is. This, in turn, drives how ocean waters are layered and mixed and the formation of water masses. Salinity also has a major effect on ocean circulation, including the flow of currents that move heat from the tropics to the poles.</a:t>
            </a:r>
            <a:endParaRPr lang="en-US" dirty="0"/>
          </a:p>
        </p:txBody>
      </p:sp>
      <p:pic>
        <p:nvPicPr>
          <p:cNvPr id="4" name="Picture 3" descr="satellite.jpg"/>
          <p:cNvPicPr>
            <a:picLocks noChangeAspect="1"/>
          </p:cNvPicPr>
          <p:nvPr/>
        </p:nvPicPr>
        <p:blipFill>
          <a:blip r:embed="rId2" cstate="print"/>
          <a:stretch>
            <a:fillRect/>
          </a:stretch>
        </p:blipFill>
        <p:spPr>
          <a:xfrm>
            <a:off x="6553200" y="152400"/>
            <a:ext cx="2228850" cy="1104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Climate Change?</a:t>
            </a:r>
            <a:endParaRPr lang="en-US" dirty="0"/>
          </a:p>
        </p:txBody>
      </p:sp>
      <p:pic>
        <p:nvPicPr>
          <p:cNvPr id="10242" name="Picture 2" descr="http://ecofuture.net/environment/files/2010/09/Climate-Change.jpg"/>
          <p:cNvPicPr>
            <a:picLocks noChangeAspect="1" noChangeArrowheads="1"/>
          </p:cNvPicPr>
          <p:nvPr/>
        </p:nvPicPr>
        <p:blipFill>
          <a:blip r:embed="rId2" cstate="print"/>
          <a:srcRect/>
          <a:stretch>
            <a:fillRect/>
          </a:stretch>
        </p:blipFill>
        <p:spPr bwMode="auto">
          <a:xfrm>
            <a:off x="1981200" y="1905000"/>
            <a:ext cx="4876800" cy="456251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1</a:t>
            </a:r>
            <a:endParaRPr lang="en-US" dirty="0"/>
          </a:p>
        </p:txBody>
      </p:sp>
      <p:sp>
        <p:nvSpPr>
          <p:cNvPr id="3" name="Content Placeholder 2"/>
          <p:cNvSpPr>
            <a:spLocks noGrp="1"/>
          </p:cNvSpPr>
          <p:nvPr>
            <p:ph idx="1"/>
          </p:nvPr>
        </p:nvSpPr>
        <p:spPr/>
        <p:txBody>
          <a:bodyPr>
            <a:normAutofit/>
          </a:bodyPr>
          <a:lstStyle/>
          <a:p>
            <a:r>
              <a:rPr lang="en-US" dirty="0" smtClean="0"/>
              <a:t>Provide a 5-year view of global ocean surface topography </a:t>
            </a:r>
          </a:p>
          <a:p>
            <a:r>
              <a:rPr lang="en-US" dirty="0" smtClean="0"/>
              <a:t>Increase understanding of ocean circulation and seasonal changes </a:t>
            </a:r>
          </a:p>
          <a:p>
            <a:r>
              <a:rPr lang="en-US" dirty="0" smtClean="0"/>
              <a:t>Improve forecasting of climate events like El Niño </a:t>
            </a:r>
            <a:br>
              <a:rPr lang="en-US" dirty="0" smtClean="0"/>
            </a:br>
            <a:r>
              <a:rPr lang="en-US" dirty="0" smtClean="0"/>
              <a:t>Measure global sea-level change </a:t>
            </a:r>
          </a:p>
          <a:p>
            <a:r>
              <a:rPr lang="en-US" dirty="0" smtClean="0"/>
              <a:t>Improve open ocean tide models </a:t>
            </a:r>
          </a:p>
          <a:p>
            <a:r>
              <a:rPr lang="en-US" dirty="0" smtClean="0"/>
              <a:t>Provide estimates of significant wave height and wind speeds over the ocean</a:t>
            </a:r>
          </a:p>
          <a:p>
            <a:endParaRPr lang="en-US" dirty="0"/>
          </a:p>
        </p:txBody>
      </p:sp>
      <p:pic>
        <p:nvPicPr>
          <p:cNvPr id="4" name="Picture 2" descr="NASA currently has more than a dozen Earth science spacecraft/instruments in orbit studying all aspects of the Earth system (oceans, land, atmosphere, biosphere, cyrosphere), with several more planned for launch in the next few years."/>
          <p:cNvPicPr>
            <a:picLocks noChangeAspect="1" noChangeArrowheads="1"/>
          </p:cNvPicPr>
          <p:nvPr/>
        </p:nvPicPr>
        <p:blipFill>
          <a:blip r:embed="rId2" cstate="print"/>
          <a:srcRect l="54701" r="6838" b="77493"/>
          <a:stretch>
            <a:fillRect/>
          </a:stretch>
        </p:blipFill>
        <p:spPr bwMode="auto">
          <a:xfrm>
            <a:off x="4572000" y="152400"/>
            <a:ext cx="4123480" cy="18097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2</a:t>
            </a:r>
            <a:endParaRPr lang="en-US" dirty="0"/>
          </a:p>
        </p:txBody>
      </p:sp>
      <p:sp>
        <p:nvSpPr>
          <p:cNvPr id="3" name="Content Placeholder 2"/>
          <p:cNvSpPr>
            <a:spLocks noGrp="1"/>
          </p:cNvSpPr>
          <p:nvPr>
            <p:ph idx="1"/>
          </p:nvPr>
        </p:nvSpPr>
        <p:spPr/>
        <p:txBody>
          <a:bodyPr>
            <a:normAutofit fontScale="92500"/>
          </a:bodyPr>
          <a:lstStyle/>
          <a:p>
            <a:r>
              <a:rPr lang="en-US" dirty="0" smtClean="0"/>
              <a:t>Extend the time series of ocean surface topography measurements beyond TOPEX/Poseidon (T/P) and Jason to accomplish two decades of observations </a:t>
            </a:r>
            <a:br>
              <a:rPr lang="en-US" dirty="0" smtClean="0"/>
            </a:br>
            <a:r>
              <a:rPr lang="en-US" dirty="0" smtClean="0"/>
              <a:t>Provide a minimum of 3 years measurement of global ocean surface topography </a:t>
            </a:r>
          </a:p>
          <a:p>
            <a:r>
              <a:rPr lang="en-US" dirty="0" smtClean="0"/>
              <a:t>Determine the variability of ocean circulation at decadal time scales from combined data record with T/P and Jason </a:t>
            </a:r>
          </a:p>
          <a:p>
            <a:r>
              <a:rPr lang="en-US" dirty="0" smtClean="0"/>
              <a:t>Improve the measure of the time-averaged ocean circulation </a:t>
            </a:r>
          </a:p>
          <a:p>
            <a:r>
              <a:rPr lang="en-US" dirty="0" smtClean="0"/>
              <a:t>Improve the measure of global sea-level change </a:t>
            </a:r>
            <a:br>
              <a:rPr lang="en-US" dirty="0" smtClean="0"/>
            </a:br>
            <a:r>
              <a:rPr lang="en-US" dirty="0" smtClean="0"/>
              <a:t>Improve open ocean tide models</a:t>
            </a:r>
          </a:p>
          <a:p>
            <a:pPr>
              <a:buNone/>
            </a:pPr>
            <a:endParaRPr lang="en-US" dirty="0"/>
          </a:p>
        </p:txBody>
      </p:sp>
      <p:pic>
        <p:nvPicPr>
          <p:cNvPr id="4" name="Picture 2" descr="NASA currently has more than a dozen Earth science spacecraft/instruments in orbit studying all aspects of the Earth system (oceans, land, atmosphere, biosphere, cyrosphere), with several more planned for launch in the next few years."/>
          <p:cNvPicPr>
            <a:picLocks noChangeAspect="1" noChangeArrowheads="1"/>
          </p:cNvPicPr>
          <p:nvPr/>
        </p:nvPicPr>
        <p:blipFill>
          <a:blip r:embed="rId2" cstate="print"/>
          <a:srcRect l="54701" r="6838" b="77493"/>
          <a:stretch>
            <a:fillRect/>
          </a:stretch>
        </p:blipFill>
        <p:spPr bwMode="auto">
          <a:xfrm>
            <a:off x="4572000" y="152400"/>
            <a:ext cx="4123480" cy="18097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Coral Reef Impacts</a:t>
            </a:r>
            <a:endParaRPr lang="en-US" dirty="0"/>
          </a:p>
        </p:txBody>
      </p:sp>
      <p:pic>
        <p:nvPicPr>
          <p:cNvPr id="4098" name="Picture 2" descr="http://www.catastrophemap.org/images/reef_dying.jpg"/>
          <p:cNvPicPr>
            <a:picLocks noChangeAspect="1" noChangeArrowheads="1"/>
          </p:cNvPicPr>
          <p:nvPr/>
        </p:nvPicPr>
        <p:blipFill>
          <a:blip r:embed="rId2" cstate="print"/>
          <a:srcRect/>
          <a:stretch>
            <a:fillRect/>
          </a:stretch>
        </p:blipFill>
        <p:spPr bwMode="auto">
          <a:xfrm>
            <a:off x="1524000" y="1524000"/>
            <a:ext cx="6080234" cy="48979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Offspring </a:t>
            </a:r>
            <a:endParaRPr lang="en-US" dirty="0"/>
          </a:p>
        </p:txBody>
      </p:sp>
      <p:sp>
        <p:nvSpPr>
          <p:cNvPr id="3" name="Content Placeholder 2"/>
          <p:cNvSpPr>
            <a:spLocks noGrp="1"/>
          </p:cNvSpPr>
          <p:nvPr>
            <p:ph idx="1"/>
          </p:nvPr>
        </p:nvSpPr>
        <p:spPr/>
        <p:txBody>
          <a:bodyPr/>
          <a:lstStyle/>
          <a:p>
            <a:r>
              <a:rPr lang="en-US" dirty="0" smtClean="0"/>
              <a:t>Sea Turtles</a:t>
            </a:r>
          </a:p>
          <a:p>
            <a:r>
              <a:rPr lang="en-US" dirty="0" smtClean="0"/>
              <a:t>Mediterranean Monk Seals</a:t>
            </a:r>
          </a:p>
          <a:p>
            <a:r>
              <a:rPr lang="en-US" dirty="0" smtClean="0"/>
              <a:t>Whales and dolphins </a:t>
            </a:r>
            <a:endParaRPr lang="en-US" dirty="0"/>
          </a:p>
        </p:txBody>
      </p:sp>
      <p:pic>
        <p:nvPicPr>
          <p:cNvPr id="3074" name="Picture 2" descr="http://www.seaturtlenet.com/images/Turtle/kemps-ridley-sea-turtle-hatchlings.jpg"/>
          <p:cNvPicPr>
            <a:picLocks noChangeAspect="1" noChangeArrowheads="1"/>
          </p:cNvPicPr>
          <p:nvPr/>
        </p:nvPicPr>
        <p:blipFill>
          <a:blip r:embed="rId2" cstate="print"/>
          <a:srcRect/>
          <a:stretch>
            <a:fillRect/>
          </a:stretch>
        </p:blipFill>
        <p:spPr bwMode="auto">
          <a:xfrm>
            <a:off x="5410200" y="1371600"/>
            <a:ext cx="3505200" cy="2416350"/>
          </a:xfrm>
          <a:prstGeom prst="rect">
            <a:avLst/>
          </a:prstGeom>
          <a:noFill/>
        </p:spPr>
      </p:pic>
      <p:pic>
        <p:nvPicPr>
          <p:cNvPr id="3076" name="Picture 4" descr="http://www.whalespoken.org/OPRD/PARKS/WhaleWatchingCenter/images/baby_whales.jpg"/>
          <p:cNvPicPr>
            <a:picLocks noChangeAspect="1" noChangeArrowheads="1"/>
          </p:cNvPicPr>
          <p:nvPr/>
        </p:nvPicPr>
        <p:blipFill>
          <a:blip r:embed="rId3" cstate="print"/>
          <a:srcRect/>
          <a:stretch>
            <a:fillRect/>
          </a:stretch>
        </p:blipFill>
        <p:spPr bwMode="auto">
          <a:xfrm>
            <a:off x="762000" y="4038600"/>
            <a:ext cx="3377046" cy="2476500"/>
          </a:xfrm>
          <a:prstGeom prst="rect">
            <a:avLst/>
          </a:prstGeom>
          <a:noFill/>
        </p:spPr>
      </p:pic>
      <p:pic>
        <p:nvPicPr>
          <p:cNvPr id="3078" name="Picture 6" descr="http://papahanaumokuakea.gov/imagery/images/monkseal.jpg"/>
          <p:cNvPicPr>
            <a:picLocks noChangeAspect="1" noChangeArrowheads="1"/>
          </p:cNvPicPr>
          <p:nvPr/>
        </p:nvPicPr>
        <p:blipFill>
          <a:blip r:embed="rId4" cstate="print"/>
          <a:srcRect/>
          <a:stretch>
            <a:fillRect/>
          </a:stretch>
        </p:blipFill>
        <p:spPr bwMode="auto">
          <a:xfrm>
            <a:off x="5105399" y="4038600"/>
            <a:ext cx="3537437" cy="2590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Polar Bears </a:t>
            </a:r>
            <a:endParaRPr lang="en-US" dirty="0"/>
          </a:p>
        </p:txBody>
      </p:sp>
      <p:sp>
        <p:nvSpPr>
          <p:cNvPr id="3" name="Content Placeholder 2"/>
          <p:cNvSpPr>
            <a:spLocks noGrp="1"/>
          </p:cNvSpPr>
          <p:nvPr>
            <p:ph idx="1"/>
          </p:nvPr>
        </p:nvSpPr>
        <p:spPr>
          <a:xfrm>
            <a:off x="2590800" y="5029201"/>
            <a:ext cx="3581400" cy="380999"/>
          </a:xfrm>
        </p:spPr>
        <p:txBody>
          <a:bodyPr>
            <a:normAutofit/>
          </a:bodyPr>
          <a:lstStyle/>
          <a:p>
            <a:pPr>
              <a:buNone/>
            </a:pPr>
            <a:r>
              <a:rPr lang="en-US" sz="1400" dirty="0" smtClean="0"/>
              <a:t>NOAA</a:t>
            </a:r>
            <a:endParaRPr lang="en-US" sz="1400" dirty="0"/>
          </a:p>
        </p:txBody>
      </p:sp>
      <p:pic>
        <p:nvPicPr>
          <p:cNvPr id="20482" name="Picture 2" descr="http://www.neaq.org/conservation_and_research/climate_change/images/polarbear_noaa_000.jpg"/>
          <p:cNvPicPr>
            <a:picLocks noChangeAspect="1" noChangeArrowheads="1"/>
          </p:cNvPicPr>
          <p:nvPr/>
        </p:nvPicPr>
        <p:blipFill>
          <a:blip r:embed="rId2" cstate="print"/>
          <a:srcRect/>
          <a:stretch>
            <a:fillRect/>
          </a:stretch>
        </p:blipFill>
        <p:spPr bwMode="auto">
          <a:xfrm>
            <a:off x="2514600" y="1524000"/>
            <a:ext cx="3733800" cy="340522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US" dirty="0"/>
          </a:p>
        </p:txBody>
      </p:sp>
      <p:sp>
        <p:nvSpPr>
          <p:cNvPr id="3" name="Content Placeholder 2"/>
          <p:cNvSpPr>
            <a:spLocks noGrp="1"/>
          </p:cNvSpPr>
          <p:nvPr>
            <p:ph idx="1"/>
          </p:nvPr>
        </p:nvSpPr>
        <p:spPr/>
        <p:txBody>
          <a:bodyPr/>
          <a:lstStyle/>
          <a:p>
            <a:r>
              <a:rPr lang="en-US" dirty="0"/>
              <a:t>T</a:t>
            </a:r>
            <a:r>
              <a:rPr lang="en-US" dirty="0" smtClean="0"/>
              <a:t>ourism </a:t>
            </a:r>
          </a:p>
          <a:p>
            <a:r>
              <a:rPr lang="en-US" dirty="0" smtClean="0"/>
              <a:t>Food</a:t>
            </a:r>
          </a:p>
          <a:p>
            <a:r>
              <a:rPr lang="en-US" dirty="0" smtClean="0"/>
              <a:t>Jobs (Fish Industry)</a:t>
            </a:r>
          </a:p>
          <a:p>
            <a:r>
              <a:rPr lang="en-US" dirty="0" smtClean="0"/>
              <a:t>Recreational opportunities</a:t>
            </a:r>
          </a:p>
          <a:p>
            <a:r>
              <a:rPr lang="en-US" dirty="0"/>
              <a:t>C</a:t>
            </a:r>
            <a:r>
              <a:rPr lang="en-US" dirty="0" smtClean="0"/>
              <a:t>oastal protection</a:t>
            </a:r>
            <a:endParaRPr lang="en-US" dirty="0"/>
          </a:p>
        </p:txBody>
      </p:sp>
      <p:pic>
        <p:nvPicPr>
          <p:cNvPr id="1026" name="Picture 2" descr="http://ferryservicestokeywest.com/images/content/key-west-snorkeling.jpg"/>
          <p:cNvPicPr>
            <a:picLocks noChangeAspect="1" noChangeArrowheads="1"/>
          </p:cNvPicPr>
          <p:nvPr/>
        </p:nvPicPr>
        <p:blipFill>
          <a:blip r:embed="rId2" cstate="print"/>
          <a:srcRect/>
          <a:stretch>
            <a:fillRect/>
          </a:stretch>
        </p:blipFill>
        <p:spPr bwMode="auto">
          <a:xfrm>
            <a:off x="4572000" y="3962400"/>
            <a:ext cx="4114800" cy="2743200"/>
          </a:xfrm>
          <a:prstGeom prst="rect">
            <a:avLst/>
          </a:prstGeom>
          <a:noFill/>
        </p:spPr>
      </p:pic>
      <p:pic>
        <p:nvPicPr>
          <p:cNvPr id="1030" name="Picture 6" descr="http://t3.gstatic.com/images?q=tbn:ANd9GcRr1VP0JQPgtK4yNhAdK16widQtTOBtCwFEJpxV0Lr6FGTWF3Fg5ADarvzp">
            <a:hlinkClick r:id="rId3"/>
          </p:cNvPr>
          <p:cNvPicPr>
            <a:picLocks noChangeAspect="1" noChangeArrowheads="1"/>
          </p:cNvPicPr>
          <p:nvPr/>
        </p:nvPicPr>
        <p:blipFill>
          <a:blip r:embed="rId4" cstate="print"/>
          <a:srcRect/>
          <a:stretch>
            <a:fillRect/>
          </a:stretch>
        </p:blipFill>
        <p:spPr bwMode="auto">
          <a:xfrm>
            <a:off x="5943600" y="1524000"/>
            <a:ext cx="2228850" cy="1485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vie_0001.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a:r>
            <a:endParaRPr lang="en-US" dirty="0"/>
          </a:p>
        </p:txBody>
      </p:sp>
      <p:pic>
        <p:nvPicPr>
          <p:cNvPr id="4" name="Content Placeholder 3" descr="Minors (Under 18) Year 2000.bmp"/>
          <p:cNvPicPr>
            <a:picLocks noGrp="1" noChangeAspect="1"/>
          </p:cNvPicPr>
          <p:nvPr>
            <p:ph idx="1"/>
          </p:nvPr>
        </p:nvPicPr>
        <p:blipFill>
          <a:blip r:embed="rId2" cstate="print"/>
          <a:stretch>
            <a:fillRect/>
          </a:stretch>
        </p:blipFill>
        <p:spPr>
          <a:xfrm>
            <a:off x="0" y="2209800"/>
            <a:ext cx="4419600" cy="3055427"/>
          </a:xfrm>
        </p:spPr>
      </p:pic>
      <p:pic>
        <p:nvPicPr>
          <p:cNvPr id="5" name="Content Placeholder 3" descr="Over 65 2000.bmp"/>
          <p:cNvPicPr>
            <a:picLocks noChangeAspect="1"/>
          </p:cNvPicPr>
          <p:nvPr/>
        </p:nvPicPr>
        <p:blipFill>
          <a:blip r:embed="rId3" cstate="print"/>
          <a:stretch>
            <a:fillRect/>
          </a:stretch>
        </p:blipFill>
        <p:spPr>
          <a:xfrm>
            <a:off x="4696475" y="2209800"/>
            <a:ext cx="4447525" cy="3091983"/>
          </a:xfrm>
          <a:prstGeom prst="rect">
            <a:avLst/>
          </a:prstGeom>
        </p:spPr>
      </p:pic>
      <p:pic>
        <p:nvPicPr>
          <p:cNvPr id="7" name="Picture 6" descr="reference.bmp"/>
          <p:cNvPicPr>
            <a:picLocks noChangeAspect="1"/>
          </p:cNvPicPr>
          <p:nvPr/>
        </p:nvPicPr>
        <p:blipFill>
          <a:blip r:embed="rId4" cstate="print"/>
          <a:stretch>
            <a:fillRect/>
          </a:stretch>
        </p:blipFill>
        <p:spPr>
          <a:xfrm>
            <a:off x="5943600" y="5334000"/>
            <a:ext cx="2628900" cy="1057275"/>
          </a:xfrm>
          <a:prstGeom prst="rect">
            <a:avLst/>
          </a:prstGeom>
        </p:spPr>
      </p:pic>
      <p:pic>
        <p:nvPicPr>
          <p:cNvPr id="8" name="Content Placeholder 3" descr="Refference.bmp"/>
          <p:cNvPicPr>
            <a:picLocks noChangeAspect="1"/>
          </p:cNvPicPr>
          <p:nvPr/>
        </p:nvPicPr>
        <p:blipFill>
          <a:blip r:embed="rId5" cstate="print"/>
          <a:stretch>
            <a:fillRect/>
          </a:stretch>
        </p:blipFill>
        <p:spPr>
          <a:xfrm>
            <a:off x="762000" y="5257800"/>
            <a:ext cx="2628900" cy="1295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pic>
        <p:nvPicPr>
          <p:cNvPr id="4" name="Content Placeholder 3" descr="senior and water year 2000.gif"/>
          <p:cNvPicPr>
            <a:picLocks noGrp="1" noChangeAspect="1"/>
          </p:cNvPicPr>
          <p:nvPr>
            <p:ph idx="1"/>
          </p:nvPr>
        </p:nvPicPr>
        <p:blipFill>
          <a:blip r:embed="rId2" cstate="print"/>
          <a:stretch>
            <a:fillRect/>
          </a:stretch>
        </p:blipFill>
        <p:spPr>
          <a:xfrm>
            <a:off x="4688312" y="2057400"/>
            <a:ext cx="4455688" cy="3023720"/>
          </a:xfrm>
        </p:spPr>
      </p:pic>
      <p:pic>
        <p:nvPicPr>
          <p:cNvPr id="5" name="Content Placeholder 3" descr="Under 18 and water.bmp"/>
          <p:cNvPicPr>
            <a:picLocks noChangeAspect="1"/>
          </p:cNvPicPr>
          <p:nvPr/>
        </p:nvPicPr>
        <p:blipFill>
          <a:blip r:embed="rId3" cstate="print"/>
          <a:stretch>
            <a:fillRect/>
          </a:stretch>
        </p:blipFill>
        <p:spPr>
          <a:xfrm>
            <a:off x="0" y="2057400"/>
            <a:ext cx="4384260" cy="3048000"/>
          </a:xfrm>
          <a:prstGeom prst="rect">
            <a:avLst/>
          </a:prstGeom>
        </p:spPr>
      </p:pic>
      <p:pic>
        <p:nvPicPr>
          <p:cNvPr id="6" name="Picture 5" descr="reference.bmp"/>
          <p:cNvPicPr>
            <a:picLocks noChangeAspect="1"/>
          </p:cNvPicPr>
          <p:nvPr/>
        </p:nvPicPr>
        <p:blipFill>
          <a:blip r:embed="rId4" cstate="print"/>
          <a:stretch>
            <a:fillRect/>
          </a:stretch>
        </p:blipFill>
        <p:spPr>
          <a:xfrm>
            <a:off x="5791200" y="5181600"/>
            <a:ext cx="2628900" cy="1057275"/>
          </a:xfrm>
          <a:prstGeom prst="rect">
            <a:avLst/>
          </a:prstGeom>
        </p:spPr>
      </p:pic>
      <p:pic>
        <p:nvPicPr>
          <p:cNvPr id="7" name="Content Placeholder 3" descr="Refference.bmp"/>
          <p:cNvPicPr>
            <a:picLocks noChangeAspect="1"/>
          </p:cNvPicPr>
          <p:nvPr/>
        </p:nvPicPr>
        <p:blipFill>
          <a:blip r:embed="rId5" cstate="print"/>
          <a:stretch>
            <a:fillRect/>
          </a:stretch>
        </p:blipFill>
        <p:spPr>
          <a:xfrm>
            <a:off x="838200" y="5105400"/>
            <a:ext cx="2628900" cy="1295400"/>
          </a:xfrm>
          <a:prstGeom prst="rect">
            <a:avLst/>
          </a:prstGeom>
        </p:spPr>
      </p:pic>
      <p:pic>
        <p:nvPicPr>
          <p:cNvPr id="8" name="Picture 7" descr="water.bmp"/>
          <p:cNvPicPr>
            <a:picLocks noChangeAspect="1"/>
          </p:cNvPicPr>
          <p:nvPr/>
        </p:nvPicPr>
        <p:blipFill>
          <a:blip r:embed="rId6" cstate="print"/>
          <a:stretch>
            <a:fillRect/>
          </a:stretch>
        </p:blipFill>
        <p:spPr>
          <a:xfrm>
            <a:off x="6838950" y="0"/>
            <a:ext cx="2305050" cy="17907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571.JPG"/>
          <p:cNvPicPr>
            <a:picLocks noGrp="1" noChangeAspect="1"/>
          </p:cNvPicPr>
          <p:nvPr>
            <p:ph idx="1"/>
          </p:nvPr>
        </p:nvPicPr>
        <p:blipFill>
          <a:blip r:embed="rId2" cstate="print"/>
          <a:stretch>
            <a:fillRect/>
          </a:stretch>
        </p:blipFill>
        <p:spPr>
          <a:xfrm>
            <a:off x="0" y="0"/>
            <a:ext cx="9144001"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pic>
        <p:nvPicPr>
          <p:cNvPr id="1026" name="Picture 2" descr="A layer of greenhouse gases – primarily water vapor, and including much smaller amounts&#10;of carbon dioxide, methane and nitrous oxide – act as a thermal blanket for the Earth, absorbing heat and warming the surface to a life-supporting average of 59 degrees Fahrenheit (15 degrees Celsius)."/>
          <p:cNvPicPr>
            <a:picLocks noChangeAspect="1" noChangeArrowheads="1"/>
          </p:cNvPicPr>
          <p:nvPr/>
        </p:nvPicPr>
        <p:blipFill>
          <a:blip r:embed="rId2" cstate="print"/>
          <a:srcRect/>
          <a:stretch>
            <a:fillRect/>
          </a:stretch>
        </p:blipFill>
        <p:spPr bwMode="auto">
          <a:xfrm>
            <a:off x="1143000" y="2133600"/>
            <a:ext cx="6886547" cy="4267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577.JPG"/>
          <p:cNvPicPr>
            <a:picLocks noGrp="1" noChangeAspect="1"/>
          </p:cNvPicPr>
          <p:nvPr>
            <p:ph idx="1"/>
          </p:nvPr>
        </p:nvPicPr>
        <p:blipFill>
          <a:blip r:embed="rId2" cstate="print"/>
          <a:stretch>
            <a:fillRect/>
          </a:stretch>
        </p:blipFill>
        <p:spPr>
          <a:xfrm>
            <a:off x="1828800" y="0"/>
            <a:ext cx="52578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25000" lnSpcReduction="20000"/>
          </a:bodyPr>
          <a:lstStyle/>
          <a:p>
            <a:r>
              <a:rPr lang="en-US" sz="3600" dirty="0" smtClean="0">
                <a:solidFill>
                  <a:schemeClr val="accent1"/>
                </a:solidFill>
              </a:rPr>
              <a:t>http://www.sciencedaily.com/releases/2004/12/041219153611.htm</a:t>
            </a:r>
          </a:p>
          <a:p>
            <a:r>
              <a:rPr lang="en-US" sz="3600" dirty="0" smtClean="0">
                <a:solidFill>
                  <a:schemeClr val="accent1"/>
                </a:solidFill>
              </a:rPr>
              <a:t>http://www.windows2universe.org/earth/Water/circulation1.html</a:t>
            </a:r>
          </a:p>
          <a:p>
            <a:r>
              <a:rPr lang="en-US" sz="3600" dirty="0" smtClean="0">
                <a:solidFill>
                  <a:schemeClr val="accent1"/>
                </a:solidFill>
              </a:rPr>
              <a:t>http://www.stateoftheocean.org/flash/system.html</a:t>
            </a:r>
          </a:p>
          <a:p>
            <a:r>
              <a:rPr lang="en-US" sz="3600" dirty="0" smtClean="0">
                <a:solidFill>
                  <a:schemeClr val="accent1"/>
                </a:solidFill>
              </a:rPr>
              <a:t>http://www.kean.edu/~csmart/Observing/15.%20Oceans%20and%20coastal%20processes.pdf</a:t>
            </a:r>
          </a:p>
          <a:p>
            <a:r>
              <a:rPr lang="en-US" sz="3600" dirty="0" smtClean="0">
                <a:solidFill>
                  <a:schemeClr val="accent1"/>
                </a:solidFill>
              </a:rPr>
              <a:t>http://www.ehow.com/about_5517246_salinity-impact-oceans-currents.html</a:t>
            </a:r>
          </a:p>
          <a:p>
            <a:r>
              <a:rPr lang="en-US" sz="3600" dirty="0" smtClean="0">
                <a:solidFill>
                  <a:schemeClr val="accent1"/>
                </a:solidFill>
              </a:rPr>
              <a:t>http://climate.nasa.gov/causes/</a:t>
            </a:r>
          </a:p>
          <a:p>
            <a:r>
              <a:rPr lang="en-US" sz="3600" dirty="0" smtClean="0">
                <a:solidFill>
                  <a:schemeClr val="accent1"/>
                </a:solidFill>
              </a:rPr>
              <a:t>http://www.bbc.co.uk/climate/evidence/</a:t>
            </a:r>
          </a:p>
          <a:p>
            <a:r>
              <a:rPr lang="en-US" sz="3600" dirty="0" smtClean="0">
                <a:solidFill>
                  <a:schemeClr val="accent1"/>
                </a:solidFill>
              </a:rPr>
              <a:t>http://oceanservice.noaa.gov/facts/sealevelclimate.html</a:t>
            </a:r>
          </a:p>
          <a:p>
            <a:r>
              <a:rPr lang="en-US" sz="3600" dirty="0" smtClean="0">
                <a:solidFill>
                  <a:schemeClr val="accent1"/>
                </a:solidFill>
              </a:rPr>
              <a:t>http://climate.nasa.gov/NasaRole/</a:t>
            </a:r>
          </a:p>
          <a:p>
            <a:r>
              <a:rPr lang="en-US" sz="3600" dirty="0" smtClean="0">
                <a:solidFill>
                  <a:schemeClr val="accent1"/>
                </a:solidFill>
              </a:rPr>
              <a:t>http://earthguide.ucsd.edu/earthguide/diagrams/greenhouse/</a:t>
            </a:r>
          </a:p>
          <a:p>
            <a:r>
              <a:rPr lang="en-US" sz="3600" dirty="0" smtClean="0">
                <a:solidFill>
                  <a:schemeClr val="accent1"/>
                </a:solidFill>
              </a:rPr>
              <a:t>http://ecofuture.net/environment/files/2010/09/Climate-Change.jpg</a:t>
            </a:r>
          </a:p>
          <a:p>
            <a:r>
              <a:rPr lang="en-US" sz="3600" dirty="0" smtClean="0">
                <a:solidFill>
                  <a:schemeClr val="accent1"/>
                </a:solidFill>
              </a:rPr>
              <a:t>http://climate.nasa.gov/images/normPage-3.jpg</a:t>
            </a:r>
          </a:p>
          <a:p>
            <a:r>
              <a:rPr lang="en-US" sz="3600" dirty="0" smtClean="0">
                <a:solidFill>
                  <a:schemeClr val="accent1"/>
                </a:solidFill>
              </a:rPr>
              <a:t>http://seabass.gsfc.nasa.gov/seabass/images/NASA_Logo.gif</a:t>
            </a:r>
          </a:p>
          <a:p>
            <a:r>
              <a:rPr lang="en-US" sz="3600" smtClean="0">
                <a:solidFill>
                  <a:schemeClr val="accent1"/>
                </a:solidFill>
              </a:rPr>
              <a:t>http:</a:t>
            </a:r>
          </a:p>
          <a:p>
            <a:r>
              <a:rPr lang="en-US" sz="3600" smtClean="0">
                <a:solidFill>
                  <a:schemeClr val="accent1"/>
                </a:solidFill>
              </a:rPr>
              <a:t>//</a:t>
            </a:r>
            <a:r>
              <a:rPr lang="en-US" sz="3600" dirty="0" smtClean="0">
                <a:solidFill>
                  <a:schemeClr val="accent1"/>
                </a:solidFill>
              </a:rPr>
              <a:t>www.nosb.org/wp-content/uploads/2011/05/noaa-logo-klein.jpg</a:t>
            </a:r>
          </a:p>
          <a:p>
            <a:r>
              <a:rPr lang="en-US" sz="3600" dirty="0" smtClean="0">
                <a:solidFill>
                  <a:schemeClr val="accent1"/>
                </a:solidFill>
              </a:rPr>
              <a:t>http://climate.nasa.gov/images/normPage-10.jpg</a:t>
            </a:r>
          </a:p>
          <a:p>
            <a:r>
              <a:rPr lang="en-US" sz="3600" dirty="0" smtClean="0">
                <a:solidFill>
                  <a:schemeClr val="accent1"/>
                </a:solidFill>
              </a:rPr>
              <a:t>http://www.climate.org/topics/sea-level/images/clip_image002.jpg</a:t>
            </a:r>
          </a:p>
          <a:p>
            <a:r>
              <a:rPr lang="en-US" sz="3600" dirty="0" smtClean="0">
                <a:solidFill>
                  <a:schemeClr val="accent1"/>
                </a:solidFill>
              </a:rPr>
              <a:t>http://www.kidsgeo.com/images/ocean-temperature.jpg</a:t>
            </a:r>
          </a:p>
          <a:p>
            <a:r>
              <a:rPr lang="en-US" sz="3600" dirty="0" smtClean="0">
                <a:solidFill>
                  <a:schemeClr val="accent1"/>
                </a:solidFill>
              </a:rPr>
              <a:t>http://www.earthwatch2.org/LFF/Livingston/uploaded_images/diving_ocean-792387.jpg</a:t>
            </a:r>
          </a:p>
          <a:p>
            <a:r>
              <a:rPr lang="en-US" sz="3600" dirty="0" smtClean="0">
                <a:solidFill>
                  <a:schemeClr val="accent1"/>
                </a:solidFill>
              </a:rPr>
              <a:t>http://www.travelvivi.com/wp-content/uploads/2009/07/Perito-Moreno-Glacier-1.jpg</a:t>
            </a:r>
          </a:p>
          <a:p>
            <a:pPr lvl="0"/>
            <a:r>
              <a:rPr lang="en-US" sz="3600" dirty="0" smtClean="0">
                <a:solidFill>
                  <a:schemeClr val="accent1"/>
                </a:solidFill>
              </a:rPr>
              <a:t>http://www.climate.org/topics/sea-level/index.html </a:t>
            </a:r>
          </a:p>
          <a:p>
            <a:pPr lvl="0"/>
            <a:r>
              <a:rPr lang="en-US" sz="3600" dirty="0" smtClean="0">
                <a:solidFill>
                  <a:schemeClr val="accent1"/>
                </a:solidFill>
              </a:rPr>
              <a:t>http://topp.org</a:t>
            </a:r>
          </a:p>
          <a:p>
            <a:pPr lvl="0"/>
            <a:r>
              <a:rPr lang="en-US" sz="3600" dirty="0" smtClean="0">
                <a:solidFill>
                  <a:schemeClr val="accent1"/>
                </a:solidFill>
              </a:rPr>
              <a:t>http://nationalgeographic.org</a:t>
            </a:r>
          </a:p>
          <a:p>
            <a:r>
              <a:rPr lang="en-US" sz="3600" dirty="0" smtClean="0">
                <a:solidFill>
                  <a:schemeClr val="accent1"/>
                </a:solidFill>
              </a:rPr>
              <a:t>http://www.sciencedaily.com/releases/2004/12/041219153611.htm</a:t>
            </a:r>
          </a:p>
          <a:p>
            <a:r>
              <a:rPr lang="en-US" sz="3600" dirty="0" smtClean="0">
                <a:solidFill>
                  <a:schemeClr val="accent1"/>
                </a:solidFill>
              </a:rPr>
              <a:t>http://www.windows2universe.org/earth/Water/circulation1.html</a:t>
            </a:r>
          </a:p>
          <a:p>
            <a:r>
              <a:rPr lang="en-US" sz="3600" dirty="0" smtClean="0">
                <a:solidFill>
                  <a:schemeClr val="accent1"/>
                </a:solidFill>
              </a:rPr>
              <a:t>http://www.stateoftheocean.org/flash/system.html</a:t>
            </a:r>
          </a:p>
          <a:p>
            <a:r>
              <a:rPr lang="en-US" sz="3600" dirty="0" smtClean="0">
                <a:solidFill>
                  <a:schemeClr val="accent1"/>
                </a:solidFill>
              </a:rPr>
              <a:t>http://www.kean.edu/~csmart/Observing/15.%20Oceans%20and%20coastal%20processes.pdf</a:t>
            </a:r>
          </a:p>
          <a:p>
            <a:r>
              <a:rPr lang="en-US" sz="3600" dirty="0" smtClean="0">
                <a:solidFill>
                  <a:schemeClr val="accent1"/>
                </a:solidFill>
              </a:rPr>
              <a:t>http://www.ehow.com/about_5517246_salinity-impact-oceans-currents.html</a:t>
            </a:r>
          </a:p>
          <a:p>
            <a:r>
              <a:rPr lang="en-US" sz="3600" dirty="0" smtClean="0">
                <a:solidFill>
                  <a:schemeClr val="accent1"/>
                </a:solidFill>
              </a:rPr>
              <a:t>http://peakoilmedicine.wordyblog.com/wp-content/uploads/figure-3.jpg</a:t>
            </a:r>
          </a:p>
          <a:p>
            <a:r>
              <a:rPr lang="en-US" sz="3600" dirty="0" smtClean="0">
                <a:solidFill>
                  <a:schemeClr val="accent1"/>
                </a:solidFill>
              </a:rPr>
              <a:t>http://photojournal.jpl.nasa.gov/feature/africa?start=0</a:t>
            </a:r>
          </a:p>
          <a:p>
            <a:pPr lvl="0"/>
            <a:endParaRPr lang="en-US" sz="3600" u="sng" dirty="0" smtClean="0">
              <a:solidFill>
                <a:schemeClr val="accent1"/>
              </a:solidFill>
            </a:endParaRPr>
          </a:p>
          <a:p>
            <a:pPr lvl="0"/>
            <a:endParaRPr lang="en-US" sz="3600" u="sng" dirty="0" smtClean="0">
              <a:solidFill>
                <a:schemeClr val="accent1"/>
              </a:solidFill>
            </a:endParaRP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NASA’s Role</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NASA currently has more than a dozen Earth science spacecraft/instruments in orbit studying all aspects of the Earth system (oceans, land, atmosphere, biosphere, cyrosphere), with several more planned for launch in the next few years."/>
          <p:cNvPicPr>
            <a:picLocks noChangeAspect="1" noChangeArrowheads="1"/>
          </p:cNvPicPr>
          <p:nvPr/>
        </p:nvPicPr>
        <p:blipFill>
          <a:blip r:embed="rId2" cstate="print"/>
          <a:srcRect/>
          <a:stretch>
            <a:fillRect/>
          </a:stretch>
        </p:blipFill>
        <p:spPr bwMode="auto">
          <a:xfrm>
            <a:off x="1752600" y="1752600"/>
            <a:ext cx="5562600" cy="41719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Sea Level Rise</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Since 1900 1 to 2.5 mm per year</a:t>
            </a:r>
          </a:p>
          <a:p>
            <a:r>
              <a:rPr lang="en-US" dirty="0" smtClean="0"/>
              <a:t>Over the past decade 3.1 mm per year</a:t>
            </a:r>
          </a:p>
          <a:p>
            <a:r>
              <a:rPr lang="en-US" dirty="0" smtClean="0"/>
              <a:t>Predicted 110-770 mm from 1990-2100</a:t>
            </a:r>
            <a:endParaRPr lang="en-US" dirty="0"/>
          </a:p>
        </p:txBody>
      </p:sp>
      <p:pic>
        <p:nvPicPr>
          <p:cNvPr id="20482" name="Picture 2" descr="Sea Level Rise"/>
          <p:cNvPicPr>
            <a:picLocks noChangeAspect="1" noChangeArrowheads="1"/>
          </p:cNvPicPr>
          <p:nvPr/>
        </p:nvPicPr>
        <p:blipFill>
          <a:blip r:embed="rId2" cstate="print"/>
          <a:srcRect/>
          <a:stretch>
            <a:fillRect/>
          </a:stretch>
        </p:blipFill>
        <p:spPr bwMode="auto">
          <a:xfrm>
            <a:off x="1905000" y="2971801"/>
            <a:ext cx="5113420" cy="3886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kidsgeo.com/images/ocean-temperature.jpg"/>
          <p:cNvPicPr>
            <a:picLocks noChangeAspect="1" noChangeArrowheads="1"/>
          </p:cNvPicPr>
          <p:nvPr/>
        </p:nvPicPr>
        <p:blipFill>
          <a:blip r:embed="rId2" cstate="print">
            <a:lum bright="70000" contrast="-70000"/>
          </a:blip>
          <a:srcRect/>
          <a:stretch>
            <a:fillRect/>
          </a:stretch>
        </p:blipFill>
        <p:spPr bwMode="auto">
          <a:xfrm>
            <a:off x="0" y="0"/>
            <a:ext cx="9372600" cy="6858000"/>
          </a:xfrm>
          <a:prstGeom prst="rect">
            <a:avLst/>
          </a:prstGeom>
          <a:noFill/>
        </p:spPr>
      </p:pic>
      <p:sp>
        <p:nvSpPr>
          <p:cNvPr id="2" name="Title 1"/>
          <p:cNvSpPr>
            <a:spLocks noGrp="1"/>
          </p:cNvSpPr>
          <p:nvPr>
            <p:ph type="title"/>
          </p:nvPr>
        </p:nvSpPr>
        <p:spPr>
          <a:xfrm>
            <a:off x="457200" y="381000"/>
            <a:ext cx="8229600" cy="1143000"/>
          </a:xfrm>
        </p:spPr>
        <p:txBody>
          <a:bodyPr/>
          <a:lstStyle/>
          <a:p>
            <a:r>
              <a:rPr lang="en-US" dirty="0" smtClean="0"/>
              <a:t>Glaciers</a:t>
            </a:r>
            <a:endParaRPr lang="en-US" dirty="0"/>
          </a:p>
        </p:txBody>
      </p:sp>
      <p:sp>
        <p:nvSpPr>
          <p:cNvPr id="3" name="Content Placeholder 2"/>
          <p:cNvSpPr>
            <a:spLocks noGrp="1"/>
          </p:cNvSpPr>
          <p:nvPr>
            <p:ph idx="1"/>
          </p:nvPr>
        </p:nvSpPr>
        <p:spPr>
          <a:xfrm>
            <a:off x="381000" y="1676400"/>
            <a:ext cx="8229600" cy="5638800"/>
          </a:xfrm>
        </p:spPr>
        <p:txBody>
          <a:bodyPr>
            <a:normAutofit/>
          </a:bodyPr>
          <a:lstStyle/>
          <a:p>
            <a:r>
              <a:rPr lang="en-US" dirty="0" smtClean="0"/>
              <a:t>What are Glaciers?</a:t>
            </a:r>
          </a:p>
          <a:p>
            <a:r>
              <a:rPr lang="en-US" dirty="0" smtClean="0"/>
              <a:t>How are Glaciers formed?</a:t>
            </a:r>
          </a:p>
          <a:p>
            <a:r>
              <a:rPr lang="en-US" dirty="0" smtClean="0"/>
              <a:t>Due to its massive weight it is in constant motion and can move from a few millimeters to whole meters in one day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arthlyissues.com/images/corp1417.jpg"/>
          <p:cNvPicPr>
            <a:picLocks noChangeAspect="1" noChangeArrowheads="1"/>
          </p:cNvPicPr>
          <p:nvPr/>
        </p:nvPicPr>
        <p:blipFill>
          <a:blip r:embed="rId2" cstate="print"/>
          <a:srcRect b="21875"/>
          <a:stretch>
            <a:fillRect/>
          </a:stretch>
        </p:blipFill>
        <p:spPr bwMode="auto">
          <a:xfrm>
            <a:off x="0" y="-304069"/>
            <a:ext cx="9144000" cy="7162069"/>
          </a:xfrm>
          <a:prstGeom prst="rect">
            <a:avLst/>
          </a:prstGeom>
          <a:noFill/>
          <a:effectLst>
            <a:softEdge rad="635000"/>
          </a:effectLst>
        </p:spPr>
      </p:pic>
      <p:sp>
        <p:nvSpPr>
          <p:cNvPr id="2" name="Title 1"/>
          <p:cNvSpPr>
            <a:spLocks noGrp="1"/>
          </p:cNvSpPr>
          <p:nvPr>
            <p:ph type="title"/>
          </p:nvPr>
        </p:nvSpPr>
        <p:spPr/>
        <p:txBody>
          <a:bodyPr/>
          <a:lstStyle/>
          <a:p>
            <a:pPr algn="l"/>
            <a:r>
              <a:rPr lang="en-US" dirty="0" smtClean="0"/>
              <a:t>Melting of Ice </a:t>
            </a:r>
            <a:endParaRPr lang="en-US" dirty="0"/>
          </a:p>
        </p:txBody>
      </p:sp>
      <p:sp>
        <p:nvSpPr>
          <p:cNvPr id="3" name="Content Placeholder 2"/>
          <p:cNvSpPr>
            <a:spLocks noGrp="1"/>
          </p:cNvSpPr>
          <p:nvPr>
            <p:ph idx="1"/>
          </p:nvPr>
        </p:nvSpPr>
        <p:spPr>
          <a:xfrm>
            <a:off x="381000" y="1752600"/>
            <a:ext cx="8229600" cy="4525963"/>
          </a:xfrm>
        </p:spPr>
        <p:txBody>
          <a:bodyPr>
            <a:normAutofit/>
          </a:bodyPr>
          <a:lstStyle/>
          <a:p>
            <a:pPr lvl="1"/>
            <a:r>
              <a:rPr lang="en-US" sz="2400" dirty="0" smtClean="0"/>
              <a:t>When an ice cube melts in a cup of water it </a:t>
            </a:r>
          </a:p>
          <a:p>
            <a:pPr lvl="1">
              <a:buNone/>
            </a:pPr>
            <a:r>
              <a:rPr lang="en-US" sz="2400" dirty="0" smtClean="0"/>
              <a:t>     does not cause the glass to overflow due to </a:t>
            </a:r>
          </a:p>
          <a:p>
            <a:pPr lvl="1">
              <a:buNone/>
            </a:pPr>
            <a:r>
              <a:rPr lang="en-US" sz="2400" dirty="0"/>
              <a:t> </a:t>
            </a:r>
            <a:r>
              <a:rPr lang="en-US" sz="2400" dirty="0" smtClean="0"/>
              <a:t>    Archimedes principle.</a:t>
            </a:r>
          </a:p>
          <a:p>
            <a:pPr lvl="1"/>
            <a:r>
              <a:rPr lang="en-US" sz="2400" dirty="0" smtClean="0"/>
              <a:t>Fresh water is less dense then salt water</a:t>
            </a:r>
          </a:p>
          <a:p>
            <a:pPr lvl="1"/>
            <a:r>
              <a:rPr lang="en-US" sz="2400" dirty="0" smtClean="0"/>
              <a:t>Because </a:t>
            </a:r>
            <a:r>
              <a:rPr lang="en-US" dirty="0" smtClean="0"/>
              <a:t>glaciers</a:t>
            </a:r>
            <a:r>
              <a:rPr lang="en-US" sz="2400" dirty="0" smtClean="0"/>
              <a:t> </a:t>
            </a:r>
            <a:r>
              <a:rPr lang="en-US" sz="2400" dirty="0"/>
              <a:t>are made of fresh water, </a:t>
            </a:r>
            <a:r>
              <a:rPr lang="en-US" sz="2400" dirty="0" smtClean="0"/>
              <a:t>when they melt the salt water gets </a:t>
            </a:r>
            <a:r>
              <a:rPr lang="en-US" sz="2400" dirty="0"/>
              <a:t>displaced but the fresh </a:t>
            </a:r>
            <a:r>
              <a:rPr lang="en-US" sz="2400" dirty="0" smtClean="0"/>
              <a:t>water takes </a:t>
            </a:r>
            <a:r>
              <a:rPr lang="en-US" sz="2400" dirty="0"/>
              <a:t>up </a:t>
            </a:r>
            <a:r>
              <a:rPr lang="en-US" sz="2400" dirty="0" smtClean="0"/>
              <a:t>more volume.</a:t>
            </a:r>
          </a:p>
          <a:p>
            <a:pPr lvl="1"/>
            <a:r>
              <a:rPr lang="en-US" sz="2400" dirty="0" smtClean="0"/>
              <a:t>Result? Small </a:t>
            </a:r>
            <a:r>
              <a:rPr lang="en-US" sz="2400" dirty="0"/>
              <a:t>increase in sea </a:t>
            </a:r>
            <a:r>
              <a:rPr lang="en-US" sz="2400" dirty="0" smtClean="0"/>
              <a:t>level rise.</a:t>
            </a:r>
            <a:endParaRPr lang="en-US" sz="2400" dirty="0"/>
          </a:p>
          <a:p>
            <a:endParaRPr lang="en-US" sz="2000" dirty="0"/>
          </a:p>
          <a:p>
            <a:pPr>
              <a:buNone/>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erito Moreno Glacier 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t>Ice Melting is Normal…</a:t>
            </a:r>
            <a:endParaRPr lang="en-US" dirty="0"/>
          </a:p>
        </p:txBody>
      </p:sp>
      <p:sp>
        <p:nvSpPr>
          <p:cNvPr id="3" name="Content Placeholder 2"/>
          <p:cNvSpPr>
            <a:spLocks noGrp="1"/>
          </p:cNvSpPr>
          <p:nvPr>
            <p:ph idx="1"/>
          </p:nvPr>
        </p:nvSpPr>
        <p:spPr>
          <a:xfrm>
            <a:off x="457200" y="1600200"/>
            <a:ext cx="6248400" cy="4525963"/>
          </a:xfrm>
        </p:spPr>
        <p:txBody>
          <a:bodyPr>
            <a:normAutofit fontScale="92500" lnSpcReduction="20000"/>
          </a:bodyPr>
          <a:lstStyle/>
          <a:p>
            <a:r>
              <a:rPr lang="en-US" dirty="0" smtClean="0"/>
              <a:t>Glaciers melting is natural, but it used to be a balanced process.</a:t>
            </a:r>
          </a:p>
          <a:p>
            <a:r>
              <a:rPr lang="en-US" dirty="0" smtClean="0"/>
              <a:t>Two factors that control glacier size are temperature and precipitation.</a:t>
            </a:r>
          </a:p>
          <a:p>
            <a:r>
              <a:rPr lang="en-US" dirty="0" smtClean="0"/>
              <a:t>But now there is a problem. </a:t>
            </a:r>
          </a:p>
          <a:p>
            <a:pPr lvl="1"/>
            <a:r>
              <a:rPr lang="en-US" dirty="0" smtClean="0"/>
              <a:t>If temperatures go above a certain point and last for an extended amount of time there is not enough recovery time and slowly the glacier loses mass.</a:t>
            </a:r>
          </a:p>
          <a:p>
            <a:pPr lvl="1"/>
            <a:r>
              <a:rPr lang="en-US" dirty="0" smtClean="0"/>
              <a:t>Because of climate change there are longer melting periods and shorter recovery periods.</a:t>
            </a:r>
          </a:p>
          <a:p>
            <a:r>
              <a:rPr lang="en-US" dirty="0" smtClean="0"/>
              <a:t>NASA missions that help </a:t>
            </a:r>
            <a:r>
              <a:rPr lang="en-US" dirty="0" err="1" smtClean="0"/>
              <a:t>moniter</a:t>
            </a:r>
            <a:r>
              <a:rPr lang="en-US" dirty="0" smtClean="0"/>
              <a:t> sea and land ice are Grace, Terra, and </a:t>
            </a:r>
            <a:r>
              <a:rPr lang="en-US" dirty="0" err="1" smtClean="0"/>
              <a:t>IceSAT</a:t>
            </a:r>
            <a:r>
              <a:rPr lang="en-U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istoryforkids.org/scienceforkids/physics/electricity/pictures/lightning.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Hydroelectric  </a:t>
            </a:r>
            <a:endParaRPr lang="en-US" dirty="0"/>
          </a:p>
        </p:txBody>
      </p:sp>
      <p:sp>
        <p:nvSpPr>
          <p:cNvPr id="3" name="Content Placeholder 2"/>
          <p:cNvSpPr>
            <a:spLocks noGrp="1"/>
          </p:cNvSpPr>
          <p:nvPr>
            <p:ph idx="1"/>
          </p:nvPr>
        </p:nvSpPr>
        <p:spPr/>
        <p:txBody>
          <a:bodyPr>
            <a:normAutofit/>
          </a:bodyPr>
          <a:lstStyle/>
          <a:p>
            <a:r>
              <a:rPr lang="en-US" dirty="0" smtClean="0"/>
              <a:t>Many people depend on the flow of the melting of glaciers  as a form of electricity. </a:t>
            </a:r>
          </a:p>
          <a:p>
            <a:r>
              <a:rPr lang="en-US" dirty="0" smtClean="0"/>
              <a:t>If all the glaciers are gone then can no longer rely on this source for power. </a:t>
            </a:r>
          </a:p>
          <a:p>
            <a:r>
              <a:rPr lang="en-US" dirty="0" smtClean="0"/>
              <a:t>Because no nation can live without electricity, places will have to adapt to new methods that could potentially pollute and increase Global Warming. </a:t>
            </a:r>
          </a:p>
          <a:p>
            <a:r>
              <a:rPr lang="en-US" dirty="0" smtClean="0"/>
              <a:t>Glacial runoff is used to power hydroelectric plants, sustain fish runs and irrigate crops as well as to supply the needs of large metropolitan areas.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994</TotalTime>
  <Words>1206</Words>
  <Application>Microsoft Office PowerPoint</Application>
  <PresentationFormat>On-screen Show (4:3)</PresentationFormat>
  <Paragraphs>157</Paragraphs>
  <Slides>33</Slides>
  <Notes>2</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How does Sea Level Rise Affect YOU?</vt:lpstr>
      <vt:lpstr>What is Climate Change?</vt:lpstr>
      <vt:lpstr>Greenhouse Effect</vt:lpstr>
      <vt:lpstr>NASA’s Role</vt:lpstr>
      <vt:lpstr>Sea Level Rise</vt:lpstr>
      <vt:lpstr>Glaciers</vt:lpstr>
      <vt:lpstr>Melting of Ice </vt:lpstr>
      <vt:lpstr>Ice Melting is Normal…</vt:lpstr>
      <vt:lpstr>Hydroelectric  </vt:lpstr>
      <vt:lpstr>Causes of Reduction in Ice </vt:lpstr>
      <vt:lpstr>Sea Level Rise and Its Effect on Ocean Currents </vt:lpstr>
      <vt:lpstr>Ocean Currents</vt:lpstr>
      <vt:lpstr>Salinity and Currents</vt:lpstr>
      <vt:lpstr>Thermohaline Circulation</vt:lpstr>
      <vt:lpstr>Thermohaline Circulation (TC) Shutdown</vt:lpstr>
      <vt:lpstr>Upwellings</vt:lpstr>
      <vt:lpstr>Coastlines</vt:lpstr>
      <vt:lpstr>Effects of Current Change</vt:lpstr>
      <vt:lpstr>Aquarius</vt:lpstr>
      <vt:lpstr>Jason 1</vt:lpstr>
      <vt:lpstr>Jason 2</vt:lpstr>
      <vt:lpstr>Coral Reef Impacts</vt:lpstr>
      <vt:lpstr>Raising Offspring </vt:lpstr>
      <vt:lpstr>Polar Bears </vt:lpstr>
      <vt:lpstr>Humans</vt:lpstr>
      <vt:lpstr>Slide 26</vt:lpstr>
      <vt:lpstr>Population </vt:lpstr>
      <vt:lpstr>Population</vt:lpstr>
      <vt:lpstr>Slide 29</vt:lpstr>
      <vt:lpstr>Slide 30</vt:lpstr>
      <vt:lpstr>Slide 31</vt:lpstr>
      <vt:lpstr>Slide 32</vt:lpstr>
      <vt:lpstr>Sources</vt:lpstr>
    </vt:vector>
  </TitlesOfParts>
  <Company>Cal State 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eduser</dc:creator>
  <cp:lastModifiedBy>eduser</cp:lastModifiedBy>
  <cp:revision>58</cp:revision>
  <dcterms:created xsi:type="dcterms:W3CDTF">2011-08-12T17:46:37Z</dcterms:created>
  <dcterms:modified xsi:type="dcterms:W3CDTF">2011-08-13T19:50:39Z</dcterms:modified>
</cp:coreProperties>
</file>