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8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F5206E-D7F9-4182-A302-5A9DA47368FE}" type="datetimeFigureOut">
              <a:rPr lang="en-US" smtClean="0"/>
              <a:t>11/27/2012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CF2301-3F2E-4542-912E-832392C20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316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FC708-326F-4AD0-B3BF-FE54B935D9B2}" type="datetimeFigureOut">
              <a:rPr lang="en-US" smtClean="0"/>
              <a:t>11/27/2012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F0124-9F79-4178-9A48-15185A5A06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FC708-326F-4AD0-B3BF-FE54B935D9B2}" type="datetimeFigureOut">
              <a:rPr lang="en-US" smtClean="0"/>
              <a:t>11/27/2012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F0124-9F79-4178-9A48-15185A5A06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FC708-326F-4AD0-B3BF-FE54B935D9B2}" type="datetimeFigureOut">
              <a:rPr lang="en-US" smtClean="0"/>
              <a:t>11/27/2012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F0124-9F79-4178-9A48-15185A5A062A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FC708-326F-4AD0-B3BF-FE54B935D9B2}" type="datetimeFigureOut">
              <a:rPr lang="en-US" smtClean="0"/>
              <a:t>11/27/2012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F0124-9F79-4178-9A48-15185A5A062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FC708-326F-4AD0-B3BF-FE54B935D9B2}" type="datetimeFigureOut">
              <a:rPr lang="en-US" smtClean="0"/>
              <a:t>11/27/2012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F0124-9F79-4178-9A48-15185A5A06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FC708-326F-4AD0-B3BF-FE54B935D9B2}" type="datetimeFigureOut">
              <a:rPr lang="en-US" smtClean="0"/>
              <a:t>11/27/2012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F0124-9F79-4178-9A48-15185A5A062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FC708-326F-4AD0-B3BF-FE54B935D9B2}" type="datetimeFigureOut">
              <a:rPr lang="en-US" smtClean="0"/>
              <a:t>11/27/2012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F0124-9F79-4178-9A48-15185A5A06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FC708-326F-4AD0-B3BF-FE54B935D9B2}" type="datetimeFigureOut">
              <a:rPr lang="en-US" smtClean="0"/>
              <a:t>11/27/2012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F0124-9F79-4178-9A48-15185A5A06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FC708-326F-4AD0-B3BF-FE54B935D9B2}" type="datetimeFigureOut">
              <a:rPr lang="en-US" smtClean="0"/>
              <a:t>11/27/2012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F0124-9F79-4178-9A48-15185A5A06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FC708-326F-4AD0-B3BF-FE54B935D9B2}" type="datetimeFigureOut">
              <a:rPr lang="en-US" smtClean="0"/>
              <a:t>11/27/2012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F0124-9F79-4178-9A48-15185A5A062A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FC708-326F-4AD0-B3BF-FE54B935D9B2}" type="datetimeFigureOut">
              <a:rPr lang="en-US" smtClean="0"/>
              <a:t>11/27/2012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F0124-9F79-4178-9A48-15185A5A062A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72FC708-326F-4AD0-B3BF-FE54B935D9B2}" type="datetimeFigureOut">
              <a:rPr lang="en-US" smtClean="0"/>
              <a:t>11/27/2012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F5F0124-9F79-4178-9A48-15185A5A062A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microsoft.com/office/2007/relationships/hdphoto" Target="../media/hdphoto2.wdp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microsoft.com/office/2007/relationships/hdphoto" Target="../media/hdphoto4.wdp"/><Relationship Id="rId7" Type="http://schemas.microsoft.com/office/2007/relationships/hdphoto" Target="../media/hdphoto6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3.jpeg"/><Relationship Id="rId5" Type="http://schemas.microsoft.com/office/2007/relationships/hdphoto" Target="../media/hdphoto5.wdp"/><Relationship Id="rId10" Type="http://schemas.openxmlformats.org/officeDocument/2006/relationships/image" Target="../media/image12.jpeg"/><Relationship Id="rId4" Type="http://schemas.openxmlformats.org/officeDocument/2006/relationships/image" Target="../media/image8.jpeg"/><Relationship Id="rId9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marL="182880" indent="0">
              <a:buNone/>
            </a:pPr>
            <a:r>
              <a:rPr lang="en-US" sz="6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ccent" pitchFamily="2" charset="0"/>
              </a:rPr>
              <a:t>Homemade Toys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895600"/>
            <a:ext cx="6400800" cy="1473200"/>
          </a:xfrm>
        </p:spPr>
        <p:txBody>
          <a:bodyPr/>
          <a:lstStyle/>
          <a:p>
            <a:r>
              <a:rPr lang="en-US" sz="4000" dirty="0">
                <a:solidFill>
                  <a:schemeClr val="tx1"/>
                </a:solidFill>
                <a:latin typeface="Comic Sans MS" pitchFamily="66" charset="0"/>
              </a:rPr>
              <a:t>Engineering Design Brief</a:t>
            </a:r>
          </a:p>
        </p:txBody>
      </p:sp>
      <p:pic>
        <p:nvPicPr>
          <p:cNvPr id="1026" name="Picture 2" descr="C:\Users\Personal\AppData\Local\Microsoft\Windows\Temporary Internet Files\Content.IE5\7YPR5ROQ\MC90023214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038600"/>
            <a:ext cx="1768444" cy="184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992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09800"/>
            <a:ext cx="3733800" cy="25908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ccent" pitchFamily="2" charset="0"/>
              </a:rPr>
              <a:t>What is the Problem?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543956" y="2076047"/>
            <a:ext cx="2743200" cy="39251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870649" y="3456704"/>
            <a:ext cx="2659504" cy="39623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620155" y="5565107"/>
            <a:ext cx="274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omic Sans MS" pitchFamily="66" charset="0"/>
              </a:rPr>
              <a:t>As you can see, students had different thoughts about what the problem was.</a:t>
            </a:r>
            <a:endParaRPr lang="en-US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43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36368" y="1599939"/>
            <a:ext cx="2437879" cy="33528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ccent" pitchFamily="2" charset="0"/>
              </a:rPr>
              <a:t>Brainstorming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670253" y="2178349"/>
            <a:ext cx="2604098" cy="3581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38661" y="3865143"/>
            <a:ext cx="2437879" cy="33528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840027" y="5437044"/>
            <a:ext cx="28956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omic Sans MS" pitchFamily="66" charset="0"/>
              </a:rPr>
              <a:t>Students worked in teams to brainstorm solutions to the problem, then they came up with designs for their toys.</a:t>
            </a:r>
            <a:endParaRPr lang="en-US" sz="1600" dirty="0">
              <a:latin typeface="Comic Sans MS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92389" y="2951066"/>
            <a:ext cx="1505424" cy="12702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261197" y="1194786"/>
            <a:ext cx="1676399" cy="15728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586" y="4583174"/>
            <a:ext cx="1954357" cy="1465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79285" y="437411"/>
            <a:ext cx="1123648" cy="10186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95238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0500" y="2324100"/>
            <a:ext cx="2743199" cy="20573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ccent" pitchFamily="2" charset="0"/>
              </a:rPr>
              <a:t>Build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524000"/>
            <a:ext cx="2844800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05600" y="2670452"/>
            <a:ext cx="2438400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00175" y="4229377"/>
            <a:ext cx="2819400" cy="2114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22047" y="4029753"/>
            <a:ext cx="2977226" cy="2232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10400" y="5146213"/>
            <a:ext cx="1812852" cy="13596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6465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9" t="11419" r="23281" b="13374"/>
          <a:stretch/>
        </p:blipFill>
        <p:spPr>
          <a:xfrm rot="5400000">
            <a:off x="-3272" y="2213072"/>
            <a:ext cx="2280706" cy="1816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ccent" pitchFamily="2" charset="0"/>
              </a:rPr>
              <a:t>Test &amp; Evaluate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6217" y="4297426"/>
            <a:ext cx="2328894" cy="21204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29995" y="4732805"/>
            <a:ext cx="2030507" cy="18612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22088" y="2428875"/>
            <a:ext cx="2362200" cy="1771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17531" y="4697224"/>
            <a:ext cx="2264553" cy="16984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9" r="20133"/>
          <a:stretch/>
        </p:blipFill>
        <p:spPr>
          <a:xfrm>
            <a:off x="685800" y="457200"/>
            <a:ext cx="1189730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57824" y="2185576"/>
            <a:ext cx="2819400" cy="21058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6934200" y="3649436"/>
            <a:ext cx="205018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Students went to other classes and tested their designs to see if their games were enjoyable. Modifications were made based on the data they received.</a:t>
            </a:r>
            <a:endParaRPr lang="en-US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92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2209800"/>
            <a:ext cx="2404533" cy="345069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Several students were able to improve their original designs. Afterwards, they wrote about their experience including what improvements they made after testing their toys/games.</a:t>
            </a:r>
            <a:endParaRPr lang="en-US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ccent" pitchFamily="2" charset="0"/>
              </a:rPr>
              <a:t>Redesign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61" r="25217"/>
          <a:stretch/>
        </p:blipFill>
        <p:spPr>
          <a:xfrm rot="5400000">
            <a:off x="3060017" y="2883583"/>
            <a:ext cx="1624614" cy="21058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7024" y="2754867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Before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2" r="23070"/>
          <a:stretch/>
        </p:blipFill>
        <p:spPr>
          <a:xfrm rot="5400000">
            <a:off x="5081058" y="3072341"/>
            <a:ext cx="2003148" cy="210686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18748" y="2748779"/>
            <a:ext cx="927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After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138" b="19269"/>
          <a:stretch/>
        </p:blipFill>
        <p:spPr>
          <a:xfrm rot="5400000">
            <a:off x="2660918" y="5033546"/>
            <a:ext cx="1909318" cy="150409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248" y="5230364"/>
            <a:ext cx="2021503" cy="150988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946751" y="5355257"/>
            <a:ext cx="13983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omic Sans MS" pitchFamily="66" charset="0"/>
              </a:rPr>
              <a:t>The students in this team added a propane tank to their house.</a:t>
            </a:r>
            <a:endParaRPr lang="en-US" sz="1400" dirty="0">
              <a:latin typeface="Comic Sans MS" pitchFamily="66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9" r="20133"/>
          <a:stretch/>
        </p:blipFill>
        <p:spPr>
          <a:xfrm>
            <a:off x="7750221" y="2329933"/>
            <a:ext cx="1189730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5" name="Straight Arrow Connector 14"/>
          <p:cNvCxnSpPr/>
          <p:nvPr/>
        </p:nvCxnSpPr>
        <p:spPr>
          <a:xfrm flipH="1">
            <a:off x="8367204" y="3568368"/>
            <a:ext cx="152400" cy="3681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315200" y="3989304"/>
            <a:ext cx="1752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Comic Sans MS" pitchFamily="66" charset="0"/>
              </a:rPr>
              <a:t>This group’s first game was made of </a:t>
            </a:r>
            <a:r>
              <a:rPr lang="en-US" sz="1100" dirty="0" err="1" smtClean="0">
                <a:latin typeface="Comic Sans MS" pitchFamily="66" charset="0"/>
              </a:rPr>
              <a:t>tagboard</a:t>
            </a:r>
            <a:r>
              <a:rPr lang="en-US" sz="1100" dirty="0" smtClean="0">
                <a:latin typeface="Comic Sans MS" pitchFamily="66" charset="0"/>
              </a:rPr>
              <a:t>. They </a:t>
            </a:r>
            <a:r>
              <a:rPr lang="en-US" sz="1100" dirty="0" err="1" smtClean="0">
                <a:latin typeface="Comic Sans MS" pitchFamily="66" charset="0"/>
              </a:rPr>
              <a:t>imporved</a:t>
            </a:r>
            <a:r>
              <a:rPr lang="en-US" sz="1100" dirty="0" smtClean="0">
                <a:latin typeface="Comic Sans MS" pitchFamily="66" charset="0"/>
              </a:rPr>
              <a:t> their </a:t>
            </a:r>
            <a:r>
              <a:rPr lang="en-US" sz="1100" dirty="0" err="1" smtClean="0">
                <a:latin typeface="Comic Sans MS" pitchFamily="66" charset="0"/>
              </a:rPr>
              <a:t>gameboard</a:t>
            </a:r>
            <a:r>
              <a:rPr lang="en-US" sz="1100" dirty="0" smtClean="0">
                <a:latin typeface="Comic Sans MS" pitchFamily="66" charset="0"/>
              </a:rPr>
              <a:t> by using cardboard which is more durable.</a:t>
            </a:r>
            <a:endParaRPr lang="en-US" sz="11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28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5664" y="2438400"/>
            <a:ext cx="7408333" cy="137604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>
                <a:solidFill>
                  <a:schemeClr val="tx1"/>
                </a:solidFill>
                <a:latin typeface="Comic Sans MS" pitchFamily="66" charset="0"/>
              </a:rPr>
              <a:t>Because each team is in a different stage of the process, not all of them have finished improving/redesigning their prototypes. One group was confident that their toy was complete. Their description is below.</a:t>
            </a:r>
            <a:endParaRPr lang="en-US" sz="2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ccent" pitchFamily="2" charset="0"/>
              </a:rPr>
              <a:t>Sharing the Solution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33" t="10549" r="5159" b="5223"/>
          <a:stretch/>
        </p:blipFill>
        <p:spPr>
          <a:xfrm rot="16200000">
            <a:off x="1113206" y="3742824"/>
            <a:ext cx="2472120" cy="31745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0" t="34239" r="12792" b="4272"/>
          <a:stretch/>
        </p:blipFill>
        <p:spPr>
          <a:xfrm rot="10800000">
            <a:off x="4191000" y="3921375"/>
            <a:ext cx="2598149" cy="26654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51" r="26284" b="5704"/>
          <a:stretch/>
        </p:blipFill>
        <p:spPr>
          <a:xfrm rot="6617979">
            <a:off x="7045374" y="4568410"/>
            <a:ext cx="1675717" cy="19375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0222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2590800"/>
            <a:ext cx="8381999" cy="40386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200" dirty="0" smtClean="0">
                <a:solidFill>
                  <a:schemeClr val="tx1"/>
                </a:solidFill>
                <a:latin typeface="Comic Sans MS" pitchFamily="66" charset="0"/>
              </a:rPr>
              <a:t>All of the groups have completed prototypes and are in the process of testing and redesigning their toys.  Due to time constraints, and the fact that I have a class full of perfectionists, the remaining groups will be finished by the end of the week. </a:t>
            </a:r>
          </a:p>
          <a:p>
            <a:pPr marL="0" indent="0">
              <a:buNone/>
            </a:pPr>
            <a:endParaRPr lang="en-US" sz="2200" dirty="0">
              <a:solidFill>
                <a:schemeClr val="tx1"/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sz="2200" dirty="0" smtClean="0">
                <a:solidFill>
                  <a:schemeClr val="tx1"/>
                </a:solidFill>
                <a:latin typeface="Comic Sans MS" pitchFamily="66" charset="0"/>
              </a:rPr>
              <a:t>The final step of the process is for the students to complete a written summary of their experience while completing this task. Each summary must answer the following questions:</a:t>
            </a:r>
          </a:p>
          <a:p>
            <a:pPr marL="0" indent="0">
              <a:buNone/>
            </a:pPr>
            <a:endParaRPr lang="en-US" sz="22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r>
              <a:rPr lang="en-US" sz="2000" b="1" dirty="0">
                <a:solidFill>
                  <a:schemeClr val="tx1"/>
                </a:solidFill>
                <a:latin typeface="Comic Sans MS" pitchFamily="66" charset="0"/>
              </a:rPr>
              <a:t>What kind of toy did you make?</a:t>
            </a:r>
          </a:p>
          <a:p>
            <a:r>
              <a:rPr lang="en-US" sz="2000" b="1" dirty="0">
                <a:solidFill>
                  <a:schemeClr val="tx1"/>
                </a:solidFill>
                <a:latin typeface="Comic Sans MS" pitchFamily="66" charset="0"/>
              </a:rPr>
              <a:t>Is your toy for boys, girls, or both?</a:t>
            </a:r>
          </a:p>
          <a:p>
            <a:r>
              <a:rPr lang="en-US" sz="2000" b="1" dirty="0">
                <a:solidFill>
                  <a:schemeClr val="tx1"/>
                </a:solidFill>
                <a:latin typeface="Comic Sans MS" pitchFamily="66" charset="0"/>
              </a:rPr>
              <a:t>How many people can play with your toy at a time?</a:t>
            </a:r>
          </a:p>
          <a:p>
            <a:r>
              <a:rPr lang="en-US" sz="2000" b="1" dirty="0">
                <a:solidFill>
                  <a:schemeClr val="tx1"/>
                </a:solidFill>
                <a:latin typeface="Comic Sans MS" pitchFamily="66" charset="0"/>
              </a:rPr>
              <a:t>What challenges did you face while creating our toy?</a:t>
            </a:r>
          </a:p>
          <a:p>
            <a:r>
              <a:rPr lang="en-US" sz="2000" b="1" dirty="0">
                <a:solidFill>
                  <a:schemeClr val="tx1"/>
                </a:solidFill>
                <a:latin typeface="Comic Sans MS" pitchFamily="66" charset="0"/>
              </a:rPr>
              <a:t> What could you have done differently?</a:t>
            </a:r>
          </a:p>
          <a:p>
            <a:r>
              <a:rPr lang="en-US" sz="2000" b="1" dirty="0">
                <a:solidFill>
                  <a:schemeClr val="tx1"/>
                </a:solidFill>
                <a:latin typeface="Comic Sans MS" pitchFamily="66" charset="0"/>
              </a:rPr>
              <a:t>Why is your toy a good toy for children around the world to play with?</a:t>
            </a:r>
          </a:p>
          <a:p>
            <a:pPr marL="0" indent="0">
              <a:buNone/>
            </a:pPr>
            <a:endParaRPr lang="en-US" sz="2200" dirty="0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ccent" pitchFamily="2" charset="0"/>
              </a:rPr>
              <a:t>Concluding Thoughts</a:t>
            </a:r>
            <a:endParaRPr lang="en-US" dirty="0"/>
          </a:p>
        </p:txBody>
      </p:sp>
      <p:sp>
        <p:nvSpPr>
          <p:cNvPr id="5" name="Heart 4"/>
          <p:cNvSpPr/>
          <p:nvPr/>
        </p:nvSpPr>
        <p:spPr>
          <a:xfrm>
            <a:off x="7010400" y="4572000"/>
            <a:ext cx="1371600" cy="106680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04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2675467"/>
            <a:ext cx="8153399" cy="3450696"/>
          </a:xfrm>
        </p:spPr>
        <p:txBody>
          <a:bodyPr/>
          <a:lstStyle/>
          <a:p>
            <a:pPr marL="0" indent="0">
              <a:buNone/>
            </a:pPr>
            <a:r>
              <a:rPr lang="en-US" u="sng" dirty="0" smtClean="0">
                <a:solidFill>
                  <a:schemeClr val="tx1"/>
                </a:solidFill>
                <a:latin typeface="Comic Sans MS" pitchFamily="66" charset="0"/>
              </a:rPr>
              <a:t>Rationale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: 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  Since my fourth graders have had little to no experience with using the engineering design process, I wanted to give them an opportunity to participate in an introductory problem-based activity that they would have the necessary background knowledge to complete. </a:t>
            </a:r>
          </a:p>
          <a:p>
            <a:pPr marL="0" indent="0" algn="ctr">
              <a:buNone/>
            </a:pPr>
            <a:endParaRPr lang="en-US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After all, what kid doesn’t like toys?</a:t>
            </a:r>
            <a:endParaRPr lang="en-US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ccent" pitchFamily="2" charset="0"/>
              </a:rPr>
              <a:t>Why Homemade Toys?</a:t>
            </a:r>
            <a:r>
              <a:rPr lang="en-US" dirty="0"/>
              <a:t/>
            </a:r>
            <a:br>
              <a:rPr lang="en-US" dirty="0"/>
            </a:br>
            <a:endParaRPr lang="en-US" dirty="0">
              <a:latin typeface="Acce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67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514600"/>
            <a:ext cx="7408333" cy="4038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Every day people throw away items that can easily be reused. If the items that were commonly thrown away were used for a different purpose, there would be less waste.  Less waste improves both the environment and our communities.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We must find a way that we can reduce waste by reusing the trashed items. </a:t>
            </a:r>
          </a:p>
          <a:p>
            <a:pPr>
              <a:buFont typeface="Arial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How can we help? Children all over the world have some things in common. They all need food, shelter, and clothing. And they all play. </a:t>
            </a:r>
          </a:p>
          <a:p>
            <a:pPr>
              <a:buFont typeface="Arial" charset="0"/>
              <a:buChar char="•"/>
            </a:pPr>
            <a:endParaRPr lang="en-US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ccent" pitchFamily="2" charset="0"/>
              </a:rPr>
              <a:t>The Problem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37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solidFill>
                <a:schemeClr val="tx1"/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Use the engineering design process to design 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and build a homemade toy that 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at least two children from anywhere in the world 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can play with together. 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You must use 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as many found materials as possible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. No store bought toys will be accepted. All creations must be original.</a:t>
            </a:r>
            <a:endParaRPr lang="en-US" dirty="0">
              <a:solidFill>
                <a:schemeClr val="tx1"/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ccent" pitchFamily="2" charset="0"/>
              </a:rPr>
              <a:t>Your Engineering Task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32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ccent" pitchFamily="2" charset="0"/>
              </a:rPr>
              <a:t>Criteria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idx="1"/>
          </p:nvPr>
        </p:nvSpPr>
        <p:spPr>
          <a:xfrm>
            <a:off x="872067" y="2514600"/>
            <a:ext cx="7408333" cy="361156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The toy you design 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should: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-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be 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a toy that children around the world would like to play with.</a:t>
            </a:r>
          </a:p>
          <a:p>
            <a:pPr>
              <a:buFont typeface="Symbol" pitchFamily="18" charset="2"/>
              <a:buNone/>
            </a:pP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-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be 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designed for 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at least 2 children 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to be able to play with together.</a:t>
            </a:r>
          </a:p>
          <a:p>
            <a:pPr>
              <a:buFont typeface="Symbol" pitchFamily="18" charset="2"/>
              <a:buNone/>
            </a:pP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-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be 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constructed of mostly found materials.</a:t>
            </a:r>
          </a:p>
          <a:p>
            <a:pPr>
              <a:buFont typeface="Symbol" pitchFamily="18" charset="2"/>
              <a:buNone/>
            </a:pP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-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be 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safe to play with.</a:t>
            </a:r>
          </a:p>
          <a:p>
            <a:pPr>
              <a:buFont typeface="Symbol" pitchFamily="18" charset="2"/>
              <a:buNone/>
            </a:pP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 -be 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easy to carry.</a:t>
            </a:r>
          </a:p>
        </p:txBody>
      </p:sp>
    </p:spTree>
    <p:extLst>
      <p:ext uri="{BB962C8B-B14F-4D97-AF65-F5344CB8AC3E}">
        <p14:creationId xmlns:p14="http://schemas.microsoft.com/office/powerpoint/2010/main" val="325222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ccent" pitchFamily="2" charset="0"/>
              </a:rPr>
              <a:t>Materials-What Can You Use?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04800" y="2590800"/>
            <a:ext cx="3822192" cy="63976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Materials Provided By Ms. Moses:</a:t>
            </a:r>
            <a:endParaRPr lang="en-US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6658" y="3429000"/>
            <a:ext cx="2743200" cy="2697163"/>
          </a:xfrm>
        </p:spPr>
        <p:txBody>
          <a:bodyPr>
            <a:normAutofit fontScale="92500" lnSpcReduction="20000"/>
          </a:bodyPr>
          <a:lstStyle/>
          <a:p>
            <a:pPr marL="301943" lvl="1" indent="0">
              <a:lnSpc>
                <a:spcPct val="90000"/>
              </a:lnSpc>
              <a:buNone/>
            </a:pP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• straws</a:t>
            </a:r>
            <a:endParaRPr lang="en-US" sz="2400" dirty="0">
              <a:solidFill>
                <a:schemeClr val="tx1"/>
              </a:solidFill>
              <a:latin typeface="Comic Sans MS" pitchFamily="66" charset="0"/>
            </a:endParaRPr>
          </a:p>
          <a:p>
            <a:pPr marL="301943" lvl="1" indent="0">
              <a:lnSpc>
                <a:spcPct val="90000"/>
              </a:lnSpc>
              <a:buNone/>
            </a:pPr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• craft sticks</a:t>
            </a:r>
          </a:p>
          <a:p>
            <a:pPr marL="301943" lvl="1" indent="0">
              <a:lnSpc>
                <a:spcPct val="90000"/>
              </a:lnSpc>
              <a:buNone/>
            </a:pPr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• pipe cleaners</a:t>
            </a:r>
          </a:p>
          <a:p>
            <a:pPr marL="301943" lvl="1" indent="0">
              <a:lnSpc>
                <a:spcPct val="90000"/>
              </a:lnSpc>
              <a:buNone/>
            </a:pPr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• thread</a:t>
            </a:r>
          </a:p>
          <a:p>
            <a:pPr marL="301943" lvl="1" indent="0">
              <a:lnSpc>
                <a:spcPct val="90000"/>
              </a:lnSpc>
              <a:buNone/>
            </a:pPr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• glue</a:t>
            </a:r>
          </a:p>
          <a:p>
            <a:pPr marL="301943" lvl="1" indent="0">
              <a:lnSpc>
                <a:spcPct val="90000"/>
              </a:lnSpc>
              <a:buNone/>
            </a:pPr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• tape</a:t>
            </a:r>
          </a:p>
          <a:p>
            <a:pPr marL="301943" lvl="1" indent="0">
              <a:lnSpc>
                <a:spcPct val="90000"/>
              </a:lnSpc>
              <a:buNone/>
            </a:pPr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• string</a:t>
            </a:r>
          </a:p>
          <a:p>
            <a:pPr marL="301943" lvl="1" indent="0">
              <a:lnSpc>
                <a:spcPct val="90000"/>
              </a:lnSpc>
              <a:buNone/>
            </a:pPr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• paper clips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590800"/>
            <a:ext cx="3822192" cy="63976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Items You May Bring From Home:</a:t>
            </a:r>
            <a:endParaRPr lang="en-US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33800" y="3429000"/>
            <a:ext cx="4648200" cy="320040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lnSpc>
                <a:spcPct val="80000"/>
              </a:lnSpc>
              <a:buNone/>
            </a:pP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Clean, reusable materials including:</a:t>
            </a:r>
          </a:p>
          <a:p>
            <a:pPr marL="0" indent="0" algn="ctr">
              <a:lnSpc>
                <a:spcPct val="80000"/>
              </a:lnSpc>
              <a:buNone/>
            </a:pPr>
            <a:endParaRPr lang="en-US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lnSpc>
                <a:spcPct val="80000"/>
              </a:lnSpc>
              <a:buClrTx/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empty 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food boxes</a:t>
            </a:r>
          </a:p>
          <a:p>
            <a:pPr>
              <a:lnSpc>
                <a:spcPct val="80000"/>
              </a:lnSpc>
              <a:buClrTx/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cardboard</a:t>
            </a:r>
            <a:endParaRPr lang="en-US" dirty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lnSpc>
                <a:spcPct val="80000"/>
              </a:lnSpc>
              <a:buClrTx/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paper 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tubes (paper towel, toilet paper, </a:t>
            </a:r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etc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)</a:t>
            </a:r>
          </a:p>
          <a:p>
            <a:pPr>
              <a:lnSpc>
                <a:spcPct val="80000"/>
              </a:lnSpc>
              <a:buClrTx/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egg 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cartons</a:t>
            </a:r>
          </a:p>
          <a:p>
            <a:pPr>
              <a:lnSpc>
                <a:spcPct val="80000"/>
              </a:lnSpc>
              <a:buClrTx/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milk 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cartons</a:t>
            </a:r>
          </a:p>
          <a:p>
            <a:pPr>
              <a:lnSpc>
                <a:spcPct val="80000"/>
              </a:lnSpc>
              <a:buClrTx/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drink 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bottles</a:t>
            </a:r>
          </a:p>
          <a:p>
            <a:pPr>
              <a:lnSpc>
                <a:spcPct val="80000"/>
              </a:lnSpc>
              <a:buClrTx/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fabric 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scraps</a:t>
            </a:r>
          </a:p>
          <a:p>
            <a:pPr>
              <a:lnSpc>
                <a:spcPct val="80000"/>
              </a:lnSpc>
              <a:buClrTx/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yarn</a:t>
            </a:r>
            <a:endParaRPr lang="en-US" dirty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lnSpc>
                <a:spcPct val="80000"/>
              </a:lnSpc>
              <a:buClrTx/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string</a:t>
            </a:r>
            <a:endParaRPr lang="en-US" dirty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lnSpc>
                <a:spcPct val="80000"/>
              </a:lnSpc>
              <a:buClrTx/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buttons</a:t>
            </a:r>
            <a:endParaRPr lang="en-US" dirty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lnSpc>
                <a:spcPct val="80000"/>
              </a:lnSpc>
              <a:buClrTx/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ribbon</a:t>
            </a:r>
            <a:endParaRPr lang="en-US" dirty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lnSpc>
                <a:spcPct val="80000"/>
              </a:lnSpc>
              <a:buClrTx/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washers</a:t>
            </a:r>
            <a:endParaRPr lang="en-US" dirty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lnSpc>
                <a:spcPct val="80000"/>
              </a:lnSpc>
              <a:buClrTx/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wire</a:t>
            </a:r>
            <a:endParaRPr lang="en-US" dirty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lnSpc>
                <a:spcPct val="80000"/>
              </a:lnSpc>
              <a:buClrTx/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rubber bands</a:t>
            </a:r>
            <a:endParaRPr lang="en-US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18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ccent" pitchFamily="2" charset="0"/>
              </a:rPr>
              <a:t>Elementary Engineers </a:t>
            </a:r>
            <a:r>
              <a:rPr lang="en-US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ccent" pitchFamily="2" charset="0"/>
              </a:rPr>
              <a:t>I</a:t>
            </a:r>
            <a:r>
              <a:rPr lang="en-US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ccent" pitchFamily="2" charset="0"/>
              </a:rPr>
              <a:t>n 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667000"/>
            <a:ext cx="3822192" cy="344728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First, we discussed the engineering design process.</a:t>
            </a:r>
          </a:p>
          <a:p>
            <a:pPr marL="0" indent="0" algn="ctr">
              <a:buNone/>
            </a:pPr>
            <a:endParaRPr lang="en-US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Then, we set expectations for what each step in the process required.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3050093"/>
            <a:ext cx="3822700" cy="2705677"/>
          </a:xfrm>
        </p:spPr>
      </p:pic>
    </p:spTree>
    <p:extLst>
      <p:ext uri="{BB962C8B-B14F-4D97-AF65-F5344CB8AC3E}">
        <p14:creationId xmlns:p14="http://schemas.microsoft.com/office/powerpoint/2010/main" val="198266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743200"/>
            <a:ext cx="8381999" cy="3124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  <a:latin typeface="Comic Sans MS" pitchFamily="66" charset="0"/>
              </a:rPr>
              <a:t>The students then chose partners and got to work. 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  <a:latin typeface="Comic Sans MS" pitchFamily="66" charset="0"/>
              </a:rPr>
              <a:t>They completed this engineering task using a modified engineering notebook called a guided portfolio. The following slides show the students in action as well as their prototypes.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ccent" pitchFamily="2" charset="0"/>
              </a:rPr>
              <a:t>Elementary Engineers In 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30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6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ccent" pitchFamily="2" charset="0"/>
              </a:rPr>
              <a:t/>
            </a:r>
            <a:br>
              <a:rPr lang="en-US" sz="6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ccent" pitchFamily="2" charset="0"/>
              </a:rPr>
            </a:br>
            <a:r>
              <a:rPr lang="en-US" sz="6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ccent" pitchFamily="2" charset="0"/>
              </a:rPr>
              <a:t>Guided Portfolios</a:t>
            </a:r>
            <a:endParaRPr lang="en-US" sz="60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The modified version of the engineering notebook</a:t>
            </a:r>
            <a:endParaRPr lang="en-US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01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301</TotalTime>
  <Words>745</Words>
  <Application>Microsoft Office PowerPoint</Application>
  <PresentationFormat>On-screen Show (4:3)</PresentationFormat>
  <Paragraphs>85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Waveform</vt:lpstr>
      <vt:lpstr>Homemade Toys </vt:lpstr>
      <vt:lpstr>Why Homemade Toys? </vt:lpstr>
      <vt:lpstr>The Problem</vt:lpstr>
      <vt:lpstr>Your Engineering Task</vt:lpstr>
      <vt:lpstr>Criteria</vt:lpstr>
      <vt:lpstr>Materials-What Can You Use?</vt:lpstr>
      <vt:lpstr>Elementary Engineers In Action</vt:lpstr>
      <vt:lpstr>Elementary Engineers In Action</vt:lpstr>
      <vt:lpstr> Guided Portfolios</vt:lpstr>
      <vt:lpstr>What is the Problem?</vt:lpstr>
      <vt:lpstr>Brainstorming</vt:lpstr>
      <vt:lpstr>Build</vt:lpstr>
      <vt:lpstr>Test &amp; Evaluate</vt:lpstr>
      <vt:lpstr>Redesign</vt:lpstr>
      <vt:lpstr>Sharing the Solution</vt:lpstr>
      <vt:lpstr>Concluding Thoughts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Personal</dc:creator>
  <cp:lastModifiedBy>Personal</cp:lastModifiedBy>
  <cp:revision>24</cp:revision>
  <dcterms:created xsi:type="dcterms:W3CDTF">2012-11-27T22:48:49Z</dcterms:created>
  <dcterms:modified xsi:type="dcterms:W3CDTF">2012-11-28T03:50:22Z</dcterms:modified>
</cp:coreProperties>
</file>