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9"/>
  </p:notesMasterIdLst>
  <p:sldIdLst>
    <p:sldId id="257" r:id="rId3"/>
    <p:sldId id="260" r:id="rId4"/>
    <p:sldId id="261" r:id="rId5"/>
    <p:sldId id="262" r:id="rId6"/>
    <p:sldId id="263" r:id="rId7"/>
    <p:sldId id="264" r:id="rId8"/>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D9814-E797-4DF0-A8AF-1297DDE5A249}" type="datetimeFigureOut">
              <a:rPr lang="en-US" smtClean="0"/>
              <a:t>3/7/2012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EAB925-9B17-488D-AD96-2D9F1BB06D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Chlorophyll is at</a:t>
            </a:r>
            <a:r>
              <a:rPr lang="en-US" baseline="0" dirty="0" smtClean="0"/>
              <a:t> the greatest concentration where it is red on the coast line it is green and that is a higher </a:t>
            </a:r>
            <a:r>
              <a:rPr lang="en-US" baseline="0" dirty="0" err="1" smtClean="0"/>
              <a:t>concentation</a:t>
            </a:r>
            <a:r>
              <a:rPr lang="en-US" baseline="0" dirty="0" smtClean="0"/>
              <a:t> than the blue in the middle of the ocean</a:t>
            </a:r>
            <a:endParaRPr lang="en-US" dirty="0"/>
          </a:p>
        </p:txBody>
      </p:sp>
      <p:sp>
        <p:nvSpPr>
          <p:cNvPr id="4" name="Slide Number Placeholder 3"/>
          <p:cNvSpPr>
            <a:spLocks noGrp="1"/>
          </p:cNvSpPr>
          <p:nvPr>
            <p:ph type="sldNum" sz="quarter" idx="10"/>
          </p:nvPr>
        </p:nvSpPr>
        <p:spPr/>
        <p:txBody>
          <a:bodyPr/>
          <a:lstStyle/>
          <a:p>
            <a:fld id="{4FEAB925-9B17-488D-AD96-2D9F1BB06D02}"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8DB7193-C886-41C8-BDA8-ED6A3AD524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7B58F0-0C1F-4C1F-A698-4334584737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DCDB02-59DF-471F-921B-A84CD0CC121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9EFE4B0-DA8A-4E47-8FB9-88C48C333E6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FE0128F-FC67-40D3-9742-5000DC5DDE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6F0C5A-3E94-4D67-8B41-628CC046367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82D6D2-C15C-4209-A6E4-2C253979E9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94852CB-7FE1-4120-9FA5-42A5F54FE1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9E93C0E-0B49-4C30-90DE-B14147111B9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A215A43-D3B3-433F-94A3-6ECAAFAC0B5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8132B8-928E-434B-9EDF-4B3B4D51F5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5259BA-A071-443D-BFA0-4C2C1A4912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2970E13-D03B-44D0-8FE5-25E5EEFD0E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www.signalsofspring.net/graphics/phyto/month042009.jpg"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tut_reflective_water_step_04[1]"/>
          <p:cNvPicPr>
            <a:picLocks noGrp="1" noChangeAspect="1" noChangeArrowheads="1"/>
          </p:cNvPicPr>
          <p:nvPr>
            <p:ph/>
          </p:nvPr>
        </p:nvPicPr>
        <p:blipFill>
          <a:blip r:embed="rId2" cstate="print"/>
          <a:srcRect/>
          <a:stretch>
            <a:fillRect/>
          </a:stretch>
        </p:blipFill>
        <p:spPr>
          <a:xfrm>
            <a:off x="0" y="0"/>
            <a:ext cx="9144000" cy="6858000"/>
          </a:xfrm>
          <a:noFill/>
          <a:ln/>
        </p:spPr>
      </p:pic>
      <p:sp>
        <p:nvSpPr>
          <p:cNvPr id="3078" name="Rectangle 6"/>
          <p:cNvSpPr>
            <a:spLocks noChangeArrowheads="1"/>
          </p:cNvSpPr>
          <p:nvPr/>
        </p:nvSpPr>
        <p:spPr bwMode="auto">
          <a:xfrm>
            <a:off x="395288" y="333375"/>
            <a:ext cx="8353425" cy="6119813"/>
          </a:xfrm>
          <a:prstGeom prst="rect">
            <a:avLst/>
          </a:prstGeom>
          <a:solidFill>
            <a:srgbClr val="CCFFFF">
              <a:alpha val="30000"/>
            </a:srgbClr>
          </a:solidFill>
          <a:ln w="9525">
            <a:solidFill>
              <a:schemeClr val="tx1"/>
            </a:solidFill>
            <a:miter lim="800000"/>
            <a:headEnd/>
            <a:tailEnd/>
          </a:ln>
          <a:effectLst/>
        </p:spPr>
        <p:txBody>
          <a:bodyPr wrap="none" anchor="ctr"/>
          <a:lstStyle/>
          <a:p>
            <a:endParaRPr lang="en-US"/>
          </a:p>
        </p:txBody>
      </p:sp>
      <p:pic>
        <p:nvPicPr>
          <p:cNvPr id="1026" name="Picture 2" descr="http://tonybeck.ca/brunswick2007/gallery/GreaterShearwater009.jpg"/>
          <p:cNvPicPr>
            <a:picLocks noChangeAspect="1" noChangeArrowheads="1"/>
          </p:cNvPicPr>
          <p:nvPr/>
        </p:nvPicPr>
        <p:blipFill>
          <a:blip r:embed="rId3" cstate="print"/>
          <a:srcRect/>
          <a:stretch>
            <a:fillRect/>
          </a:stretch>
        </p:blipFill>
        <p:spPr bwMode="auto">
          <a:xfrm>
            <a:off x="2971800" y="381000"/>
            <a:ext cx="2971800" cy="2978005"/>
          </a:xfrm>
          <a:prstGeom prst="rect">
            <a:avLst/>
          </a:prstGeom>
          <a:noFill/>
        </p:spPr>
      </p:pic>
      <p:sp>
        <p:nvSpPr>
          <p:cNvPr id="7" name="TextBox 6"/>
          <p:cNvSpPr txBox="1"/>
          <p:nvPr/>
        </p:nvSpPr>
        <p:spPr>
          <a:xfrm>
            <a:off x="1066800" y="3429000"/>
            <a:ext cx="7010400" cy="2923877"/>
          </a:xfrm>
          <a:prstGeom prst="rect">
            <a:avLst/>
          </a:prstGeom>
          <a:noFill/>
        </p:spPr>
        <p:txBody>
          <a:bodyPr wrap="square" rtlCol="0">
            <a:spAutoFit/>
          </a:bodyPr>
          <a:lstStyle/>
          <a:p>
            <a:pPr algn="ctr"/>
            <a:r>
              <a:rPr lang="en-US" sz="4800" b="1" dirty="0" smtClean="0">
                <a:latin typeface="Blue Highway" pitchFamily="2" charset="0"/>
              </a:rPr>
              <a:t>Introducing Chase</a:t>
            </a:r>
          </a:p>
          <a:p>
            <a:pPr algn="ctr"/>
            <a:r>
              <a:rPr lang="en-US" sz="4800" b="1" dirty="0" smtClean="0">
                <a:latin typeface="Blue Highway" pitchFamily="2" charset="0"/>
              </a:rPr>
              <a:t>A Greater Shearwater </a:t>
            </a:r>
          </a:p>
          <a:p>
            <a:pPr algn="ctr"/>
            <a:r>
              <a:rPr lang="en-US" sz="4800" b="1" dirty="0" smtClean="0">
                <a:latin typeface="Blue Highway" pitchFamily="2" charset="0"/>
              </a:rPr>
              <a:t>from</a:t>
            </a:r>
          </a:p>
          <a:p>
            <a:endParaRPr lang="en-US" sz="4000" dirty="0">
              <a:latin typeface="Blue Highway"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Content Placeholder 2" descr="H:\Field Trip\2010-09-20 Foster Field trip 5-sept19utb\Foster Field trip 5-sept19utb 046.JPG"/>
          <p:cNvPicPr>
            <a:picLocks noGrp="1" noChangeAspect="1" noChangeArrowheads="1"/>
          </p:cNvPicPr>
          <p:nvPr>
            <p:ph/>
          </p:nvPr>
        </p:nvPicPr>
        <p:blipFill>
          <a:blip r:embed="rId2" cstate="print"/>
          <a:srcRect/>
          <a:stretch>
            <a:fillRect/>
          </a:stretch>
        </p:blipFill>
        <p:spPr bwMode="auto">
          <a:xfrm>
            <a:off x="152400" y="152400"/>
            <a:ext cx="2148416" cy="1611312"/>
          </a:xfrm>
          <a:prstGeom prst="rect">
            <a:avLst/>
          </a:prstGeom>
          <a:noFill/>
        </p:spPr>
      </p:pic>
      <p:pic>
        <p:nvPicPr>
          <p:cNvPr id="4" name="Picture 3" descr="H:\Photos\Mix\miscellaneous 025.jpg"/>
          <p:cNvPicPr>
            <a:picLocks noChangeAspect="1" noChangeArrowheads="1"/>
          </p:cNvPicPr>
          <p:nvPr/>
        </p:nvPicPr>
        <p:blipFill>
          <a:blip r:embed="rId3" cstate="print"/>
          <a:srcRect/>
          <a:stretch>
            <a:fillRect/>
          </a:stretch>
        </p:blipFill>
        <p:spPr bwMode="auto">
          <a:xfrm>
            <a:off x="6553200" y="1295400"/>
            <a:ext cx="2286000" cy="1714500"/>
          </a:xfrm>
          <a:prstGeom prst="rect">
            <a:avLst/>
          </a:prstGeom>
          <a:noFill/>
        </p:spPr>
      </p:pic>
      <p:sp>
        <p:nvSpPr>
          <p:cNvPr id="5" name="TextBox 4"/>
          <p:cNvSpPr txBox="1"/>
          <p:nvPr/>
        </p:nvSpPr>
        <p:spPr>
          <a:xfrm>
            <a:off x="2590800" y="533400"/>
            <a:ext cx="6324600" cy="1323439"/>
          </a:xfrm>
          <a:prstGeom prst="rect">
            <a:avLst/>
          </a:prstGeom>
          <a:noFill/>
        </p:spPr>
        <p:txBody>
          <a:bodyPr wrap="square" rtlCol="0">
            <a:spAutoFit/>
          </a:bodyPr>
          <a:lstStyle/>
          <a:p>
            <a:r>
              <a:rPr lang="en-US" sz="4000" dirty="0" smtClean="0">
                <a:latin typeface="Blue Highway Linocut" pitchFamily="2" charset="0"/>
              </a:rPr>
              <a:t>Student Research Teams for the Greater Shearwater</a:t>
            </a:r>
            <a:endParaRPr lang="en-US" sz="4000" dirty="0">
              <a:latin typeface="Blue Highway Linocut" pitchFamily="2" charset="0"/>
            </a:endParaRPr>
          </a:p>
        </p:txBody>
      </p:sp>
      <p:sp>
        <p:nvSpPr>
          <p:cNvPr id="6" name="TextBox 5"/>
          <p:cNvSpPr txBox="1"/>
          <p:nvPr/>
        </p:nvSpPr>
        <p:spPr>
          <a:xfrm>
            <a:off x="609600" y="2286000"/>
            <a:ext cx="7467600" cy="3785652"/>
          </a:xfrm>
          <a:prstGeom prst="rect">
            <a:avLst/>
          </a:prstGeom>
          <a:noFill/>
        </p:spPr>
        <p:txBody>
          <a:bodyPr wrap="square" rtlCol="0">
            <a:spAutoFit/>
          </a:bodyPr>
          <a:lstStyle/>
          <a:p>
            <a:pPr>
              <a:buBlip>
                <a:blip r:embed="rId4"/>
              </a:buBlip>
            </a:pPr>
            <a:r>
              <a:rPr lang="en-US" sz="4000" dirty="0" smtClean="0">
                <a:latin typeface="Blue Highway Linocut" pitchFamily="2" charset="0"/>
              </a:rPr>
              <a:t>Developed research Teams</a:t>
            </a:r>
          </a:p>
          <a:p>
            <a:pPr>
              <a:buBlip>
                <a:blip r:embed="rId4"/>
              </a:buBlip>
            </a:pPr>
            <a:r>
              <a:rPr lang="en-US" sz="4000" dirty="0" smtClean="0">
                <a:latin typeface="Blue Highway Linocut" pitchFamily="2" charset="0"/>
              </a:rPr>
              <a:t>Did field studies</a:t>
            </a:r>
          </a:p>
          <a:p>
            <a:pPr>
              <a:buBlip>
                <a:blip r:embed="rId4"/>
              </a:buBlip>
            </a:pPr>
            <a:r>
              <a:rPr lang="en-US" sz="4000" dirty="0" smtClean="0">
                <a:latin typeface="Blue Highway Linocut" pitchFamily="2" charset="0"/>
              </a:rPr>
              <a:t>Logged on to the ACES Signals of Spring as a class</a:t>
            </a:r>
          </a:p>
          <a:p>
            <a:pPr>
              <a:buBlip>
                <a:blip r:embed="rId4"/>
              </a:buBlip>
            </a:pPr>
            <a:r>
              <a:rPr lang="en-US" sz="4000" dirty="0" smtClean="0">
                <a:latin typeface="Blue Highway Linocut" pitchFamily="2" charset="0"/>
              </a:rPr>
              <a:t>Tracked Chase and created a hypothesis</a:t>
            </a:r>
            <a:endParaRPr lang="en-US" sz="4000" dirty="0">
              <a:latin typeface="Blue Highway Linocut"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buNone/>
            </a:pPr>
            <a:r>
              <a:rPr lang="en-US" dirty="0" smtClean="0"/>
              <a:t>We tracked the phytoplankton in 2009 and Chase. Here is one of the maps we looked at from April 2009</a:t>
            </a:r>
          </a:p>
          <a:p>
            <a:pPr>
              <a:buNone/>
            </a:pPr>
            <a:endParaRPr lang="en-US" dirty="0"/>
          </a:p>
        </p:txBody>
      </p:sp>
      <p:pic>
        <p:nvPicPr>
          <p:cNvPr id="3" name="Picture 2" descr="phyto/month042009.jpg">
            <a:hlinkClick r:id="rId3" tgtFrame="_blank"/>
          </p:cNvPr>
          <p:cNvPicPr/>
          <p:nvPr/>
        </p:nvPicPr>
        <p:blipFill>
          <a:blip r:embed="rId4" cstate="print"/>
          <a:srcRect/>
          <a:stretch>
            <a:fillRect/>
          </a:stretch>
        </p:blipFill>
        <p:spPr bwMode="auto">
          <a:xfrm>
            <a:off x="1219200" y="1905001"/>
            <a:ext cx="6096000" cy="2362200"/>
          </a:xfrm>
          <a:prstGeom prst="rect">
            <a:avLst/>
          </a:prstGeom>
          <a:noFill/>
          <a:ln w="9525">
            <a:noFill/>
            <a:miter lim="800000"/>
            <a:headEnd/>
            <a:tailEnd/>
          </a:ln>
        </p:spPr>
      </p:pic>
      <p:sp>
        <p:nvSpPr>
          <p:cNvPr id="4" name="Rectangle 3"/>
          <p:cNvSpPr/>
          <p:nvPr/>
        </p:nvSpPr>
        <p:spPr>
          <a:xfrm>
            <a:off x="685800" y="4724400"/>
            <a:ext cx="7696200" cy="923330"/>
          </a:xfrm>
          <a:prstGeom prst="rect">
            <a:avLst/>
          </a:prstGeom>
        </p:spPr>
        <p:txBody>
          <a:bodyPr wrap="square">
            <a:spAutoFit/>
          </a:bodyPr>
          <a:lstStyle/>
          <a:p>
            <a:r>
              <a:rPr lang="en-US" dirty="0" smtClean="0"/>
              <a:t>The </a:t>
            </a:r>
            <a:r>
              <a:rPr lang="en-US" dirty="0" smtClean="0"/>
              <a:t>chlorophyll therefore the phytoplankton is </a:t>
            </a:r>
            <a:r>
              <a:rPr lang="en-US" dirty="0" smtClean="0"/>
              <a:t>at the greatest concentration where it is red on the coast line it is green and that is a higher </a:t>
            </a:r>
            <a:r>
              <a:rPr lang="en-US" dirty="0" smtClean="0"/>
              <a:t>concentration </a:t>
            </a:r>
            <a:r>
              <a:rPr lang="en-US" dirty="0" smtClean="0"/>
              <a:t>than the blue in the middle of the ocean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04800"/>
            <a:ext cx="8229600" cy="6324600"/>
          </a:xfrm>
        </p:spPr>
        <p:txBody>
          <a:bodyPr/>
          <a:lstStyle/>
          <a:p>
            <a:pPr>
              <a:buNone/>
            </a:pPr>
            <a:r>
              <a:rPr lang="en-US" sz="4400" dirty="0" smtClean="0">
                <a:latin typeface="Blue Highway Linocut" pitchFamily="2" charset="0"/>
              </a:rPr>
              <a:t>Our Observations based on the maps:</a:t>
            </a:r>
          </a:p>
          <a:p>
            <a:pPr>
              <a:buNone/>
            </a:pPr>
            <a:r>
              <a:rPr lang="en-US" sz="2400" dirty="0" smtClean="0"/>
              <a:t>-The phytoplankton are more abundant in the northern hemisphere during the Spring months.</a:t>
            </a:r>
          </a:p>
          <a:p>
            <a:pPr>
              <a:buNone/>
            </a:pPr>
            <a:endParaRPr lang="en-US" sz="2400" dirty="0" smtClean="0"/>
          </a:p>
          <a:p>
            <a:pPr>
              <a:buNone/>
            </a:pPr>
            <a:r>
              <a:rPr lang="en-US" sz="2400" dirty="0" smtClean="0"/>
              <a:t>-We see that Chase, the Greater Shearwater does spend a good majority of his time along the coastline where the phytoplankton is in higher concentrations in 2009</a:t>
            </a:r>
          </a:p>
          <a:p>
            <a:pPr>
              <a:buNone/>
            </a:pPr>
            <a:endParaRPr lang="en-US" sz="2400" dirty="0" smtClean="0"/>
          </a:p>
          <a:p>
            <a:pPr>
              <a:buFontTx/>
              <a:buChar char="-"/>
            </a:pPr>
            <a:r>
              <a:rPr lang="en-US" sz="2400" dirty="0" smtClean="0"/>
              <a:t>We then see what looks like Chase flying in a normal migration pattern in 2008 but not in 2009.</a:t>
            </a:r>
          </a:p>
          <a:p>
            <a:pPr>
              <a:buFontTx/>
              <a:buChar char="-"/>
            </a:pPr>
            <a:endParaRPr lang="en-US" sz="2400" dirty="0" smtClean="0"/>
          </a:p>
          <a:p>
            <a:pPr>
              <a:buFontTx/>
              <a:buChar char="-"/>
            </a:pPr>
            <a:r>
              <a:rPr lang="en-US" sz="2400" dirty="0" smtClean="0"/>
              <a:t>The phytoplankton is present in Chase’s flight to the Southern Hemisphere and then present in greater concentrations again at the coast where he seems to land.</a:t>
            </a:r>
          </a:p>
          <a:p>
            <a:pPr>
              <a:buNone/>
            </a:pPr>
            <a:endParaRPr lang="en-US" dirty="0"/>
          </a:p>
        </p:txBody>
      </p:sp>
      <p:pic>
        <p:nvPicPr>
          <p:cNvPr id="4" name="Picture 2" descr="http://4.bp.blogspot.com/_Ugl3ZZaVUlk/TFCn9FDkn3I/AAAAAAAABF4/lB2UNziZ0sA/s1600/s14.jpg"/>
          <p:cNvPicPr>
            <a:picLocks noChangeAspect="1" noChangeArrowheads="1"/>
          </p:cNvPicPr>
          <p:nvPr/>
        </p:nvPicPr>
        <p:blipFill>
          <a:blip r:embed="rId2" cstate="print"/>
          <a:srcRect/>
          <a:stretch>
            <a:fillRect/>
          </a:stretch>
        </p:blipFill>
        <p:spPr bwMode="auto">
          <a:xfrm>
            <a:off x="0" y="6248400"/>
            <a:ext cx="724012" cy="609600"/>
          </a:xfrm>
          <a:prstGeom prst="rect">
            <a:avLst/>
          </a:prstGeom>
          <a:noFill/>
        </p:spPr>
      </p:pic>
      <p:pic>
        <p:nvPicPr>
          <p:cNvPr id="5" name="Picture 2" descr="http://4.bp.blogspot.com/_Ugl3ZZaVUlk/TFCn9FDkn3I/AAAAAAAABF4/lB2UNziZ0sA/s1600/s14.jpg"/>
          <p:cNvPicPr>
            <a:picLocks noChangeAspect="1" noChangeArrowheads="1"/>
          </p:cNvPicPr>
          <p:nvPr/>
        </p:nvPicPr>
        <p:blipFill>
          <a:blip r:embed="rId2" cstate="print"/>
          <a:srcRect/>
          <a:stretch>
            <a:fillRect/>
          </a:stretch>
        </p:blipFill>
        <p:spPr bwMode="auto">
          <a:xfrm>
            <a:off x="8419988" y="6248400"/>
            <a:ext cx="724012" cy="609600"/>
          </a:xfrm>
          <a:prstGeom prst="rect">
            <a:avLst/>
          </a:prstGeom>
          <a:noFill/>
        </p:spPr>
      </p:pic>
      <p:pic>
        <p:nvPicPr>
          <p:cNvPr id="6" name="Picture 2" descr="http://4.bp.blogspot.com/_Ugl3ZZaVUlk/TFCn9FDkn3I/AAAAAAAABF4/lB2UNziZ0sA/s1600/s14.jpg"/>
          <p:cNvPicPr>
            <a:picLocks noChangeAspect="1" noChangeArrowheads="1"/>
          </p:cNvPicPr>
          <p:nvPr/>
        </p:nvPicPr>
        <p:blipFill>
          <a:blip r:embed="rId3" cstate="print"/>
          <a:srcRect/>
          <a:stretch>
            <a:fillRect/>
          </a:stretch>
        </p:blipFill>
        <p:spPr bwMode="auto">
          <a:xfrm>
            <a:off x="0" y="0"/>
            <a:ext cx="609600" cy="513268"/>
          </a:xfrm>
          <a:prstGeom prst="rect">
            <a:avLst/>
          </a:prstGeom>
          <a:noFill/>
        </p:spPr>
      </p:pic>
      <p:pic>
        <p:nvPicPr>
          <p:cNvPr id="7" name="Picture 2" descr="http://4.bp.blogspot.com/_Ugl3ZZaVUlk/TFCn9FDkn3I/AAAAAAAABF4/lB2UNziZ0sA/s1600/s14.jpg"/>
          <p:cNvPicPr>
            <a:picLocks noChangeAspect="1" noChangeArrowheads="1"/>
          </p:cNvPicPr>
          <p:nvPr/>
        </p:nvPicPr>
        <p:blipFill>
          <a:blip r:embed="rId2" cstate="print"/>
          <a:srcRect/>
          <a:stretch>
            <a:fillRect/>
          </a:stretch>
        </p:blipFill>
        <p:spPr bwMode="auto">
          <a:xfrm>
            <a:off x="8419988" y="0"/>
            <a:ext cx="724012" cy="609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4400" dirty="0" smtClean="0">
                <a:latin typeface="Blue Highway Linocut" pitchFamily="2" charset="0"/>
              </a:rPr>
              <a:t>Justifications/ Hypothesis, Research, Further Questions???</a:t>
            </a:r>
            <a:r>
              <a:rPr lang="en-US" sz="4400" dirty="0" smtClean="0"/>
              <a:t>:</a:t>
            </a:r>
          </a:p>
          <a:p>
            <a:r>
              <a:rPr lang="en-US" sz="2000" dirty="0" smtClean="0"/>
              <a:t>Phytoplankton </a:t>
            </a:r>
            <a:r>
              <a:rPr lang="en-US" sz="2000" dirty="0" smtClean="0"/>
              <a:t>is more abundant in the Spring months </a:t>
            </a:r>
            <a:r>
              <a:rPr lang="en-US" sz="2000" dirty="0" smtClean="0"/>
              <a:t>because there is </a:t>
            </a:r>
            <a:r>
              <a:rPr lang="en-US" sz="2000" dirty="0" smtClean="0"/>
              <a:t>more sunlight to start the photosynthesis process.  </a:t>
            </a:r>
            <a:endParaRPr lang="en-US" sz="2000" dirty="0" smtClean="0"/>
          </a:p>
          <a:p>
            <a:endParaRPr lang="en-US" sz="2000" dirty="0" smtClean="0"/>
          </a:p>
          <a:p>
            <a:r>
              <a:rPr lang="en-US" sz="2000" dirty="0" smtClean="0"/>
              <a:t>There is a </a:t>
            </a:r>
            <a:r>
              <a:rPr lang="en-US" sz="2000" dirty="0" smtClean="0"/>
              <a:t>lot of phytoplankton growth where the two ocean currents meat in the Southern Hemisphere since this creates a disturbance of the water and keeps the water nutrient rich.  </a:t>
            </a:r>
            <a:endParaRPr lang="en-US" sz="2000" dirty="0" smtClean="0"/>
          </a:p>
          <a:p>
            <a:endParaRPr lang="en-US" sz="2000" dirty="0" smtClean="0"/>
          </a:p>
          <a:p>
            <a:r>
              <a:rPr lang="en-US" sz="2000" dirty="0" smtClean="0"/>
              <a:t>It </a:t>
            </a:r>
            <a:r>
              <a:rPr lang="en-US" sz="2000" dirty="0" smtClean="0"/>
              <a:t>does not look like the reason Chase flew South in 2008 is to follow the phytoplankton.  Based on our research we have learned that Chase is following the pattern of most Greater Shearwaters and is going to the islands to breed.  </a:t>
            </a:r>
            <a:r>
              <a:rPr lang="en-US" sz="2000" dirty="0" smtClean="0"/>
              <a:t> </a:t>
            </a:r>
            <a:r>
              <a:rPr lang="en-US" sz="2000" dirty="0" smtClean="0">
                <a:solidFill>
                  <a:srgbClr val="FF0000"/>
                </a:solidFill>
              </a:rPr>
              <a:t>Why does the data show that Chase only followed this pattern in 2008?</a:t>
            </a:r>
          </a:p>
          <a:p>
            <a:endParaRPr lang="en-US" sz="1600" dirty="0" smtClean="0"/>
          </a:p>
          <a:p>
            <a:endParaRPr lang="en-US" sz="1600" dirty="0" smtClean="0"/>
          </a:p>
          <a:p>
            <a:endParaRPr lang="en-US" sz="1600" dirty="0" smtClean="0"/>
          </a:p>
          <a:p>
            <a:endParaRPr lang="en-US" sz="1600" dirty="0" smtClean="0"/>
          </a:p>
        </p:txBody>
      </p:sp>
      <p:pic>
        <p:nvPicPr>
          <p:cNvPr id="21506" name="Picture 2" descr="Question Mark Clip Art"/>
          <p:cNvPicPr>
            <a:picLocks noChangeAspect="1" noChangeArrowheads="1"/>
          </p:cNvPicPr>
          <p:nvPr/>
        </p:nvPicPr>
        <p:blipFill>
          <a:blip r:embed="rId2" cstate="print"/>
          <a:srcRect/>
          <a:stretch>
            <a:fillRect/>
          </a:stretch>
        </p:blipFill>
        <p:spPr bwMode="auto">
          <a:xfrm>
            <a:off x="104130475" y="-26046113"/>
            <a:ext cx="2857500" cy="2857500"/>
          </a:xfrm>
          <a:prstGeom prst="rect">
            <a:avLst/>
          </a:prstGeom>
          <a:noFill/>
        </p:spPr>
      </p:pic>
      <p:pic>
        <p:nvPicPr>
          <p:cNvPr id="5" name="Picture 4" descr="1206576288878508735yves_guillou_question_svg_med.png"/>
          <p:cNvPicPr>
            <a:picLocks noChangeAspect="1"/>
          </p:cNvPicPr>
          <p:nvPr/>
        </p:nvPicPr>
        <p:blipFill>
          <a:blip r:embed="rId3" cstate="print"/>
          <a:stretch>
            <a:fillRect/>
          </a:stretch>
        </p:blipFill>
        <p:spPr>
          <a:xfrm>
            <a:off x="8376851" y="5638800"/>
            <a:ext cx="568412" cy="1219200"/>
          </a:xfrm>
          <a:prstGeom prst="rect">
            <a:avLst/>
          </a:prstGeom>
        </p:spPr>
      </p:pic>
      <p:pic>
        <p:nvPicPr>
          <p:cNvPr id="6" name="Picture 5" descr="1206576288878508735yves_guillou_question_svg_med.png"/>
          <p:cNvPicPr>
            <a:picLocks noChangeAspect="1"/>
          </p:cNvPicPr>
          <p:nvPr/>
        </p:nvPicPr>
        <p:blipFill>
          <a:blip r:embed="rId3" cstate="print"/>
          <a:stretch>
            <a:fillRect/>
          </a:stretch>
        </p:blipFill>
        <p:spPr>
          <a:xfrm>
            <a:off x="6705600" y="5638800"/>
            <a:ext cx="568412" cy="1219200"/>
          </a:xfrm>
          <a:prstGeom prst="rect">
            <a:avLst/>
          </a:prstGeom>
        </p:spPr>
      </p:pic>
      <p:pic>
        <p:nvPicPr>
          <p:cNvPr id="7" name="Picture 6" descr="1206576288878508735yves_guillou_question_svg_med.png"/>
          <p:cNvPicPr>
            <a:picLocks noChangeAspect="1"/>
          </p:cNvPicPr>
          <p:nvPr/>
        </p:nvPicPr>
        <p:blipFill>
          <a:blip r:embed="rId3" cstate="print"/>
          <a:stretch>
            <a:fillRect/>
          </a:stretch>
        </p:blipFill>
        <p:spPr>
          <a:xfrm>
            <a:off x="4800600" y="5638800"/>
            <a:ext cx="568412" cy="1219200"/>
          </a:xfrm>
          <a:prstGeom prst="rect">
            <a:avLst/>
          </a:prstGeom>
        </p:spPr>
      </p:pic>
      <p:pic>
        <p:nvPicPr>
          <p:cNvPr id="8" name="Picture 7" descr="1206576288878508735yves_guillou_question_svg_med.png"/>
          <p:cNvPicPr>
            <a:picLocks noChangeAspect="1"/>
          </p:cNvPicPr>
          <p:nvPr/>
        </p:nvPicPr>
        <p:blipFill>
          <a:blip r:embed="rId3" cstate="print"/>
          <a:stretch>
            <a:fillRect/>
          </a:stretch>
        </p:blipFill>
        <p:spPr>
          <a:xfrm>
            <a:off x="2971800" y="5638800"/>
            <a:ext cx="568412" cy="1219200"/>
          </a:xfrm>
          <a:prstGeom prst="rect">
            <a:avLst/>
          </a:prstGeom>
        </p:spPr>
      </p:pic>
      <p:pic>
        <p:nvPicPr>
          <p:cNvPr id="9" name="Picture 8" descr="1206576288878508735yves_guillou_question_svg_med.png"/>
          <p:cNvPicPr>
            <a:picLocks noChangeAspect="1"/>
          </p:cNvPicPr>
          <p:nvPr/>
        </p:nvPicPr>
        <p:blipFill>
          <a:blip r:embed="rId3" cstate="print"/>
          <a:stretch>
            <a:fillRect/>
          </a:stretch>
        </p:blipFill>
        <p:spPr>
          <a:xfrm>
            <a:off x="914400" y="5638800"/>
            <a:ext cx="568412" cy="1219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a:buNone/>
            </a:pPr>
            <a:r>
              <a:rPr lang="en-US" sz="4400" dirty="0" smtClean="0">
                <a:latin typeface="Blue Highway Linocut" pitchFamily="2" charset="0"/>
              </a:rPr>
              <a:t>Justifications/ Hypothesis, Research, Further Questions???</a:t>
            </a:r>
            <a:r>
              <a:rPr lang="en-US" sz="4400" dirty="0" smtClean="0"/>
              <a:t>:</a:t>
            </a:r>
          </a:p>
          <a:p>
            <a:r>
              <a:rPr lang="en-US" sz="1600" dirty="0" smtClean="0"/>
              <a:t>One reason that Chase may have stayed in the Northern Hemisphere in 2009 is that it was a recorded high in temperatures set that year.  </a:t>
            </a:r>
            <a:r>
              <a:rPr lang="en-US" sz="1600" dirty="0" smtClean="0">
                <a:solidFill>
                  <a:srgbClr val="FF0000"/>
                </a:solidFill>
              </a:rPr>
              <a:t>Does Chase respond to the cold weather in order to indicate it is time to fly South?</a:t>
            </a:r>
            <a:endParaRPr lang="en-US" sz="1600" dirty="0" smtClean="0">
              <a:solidFill>
                <a:srgbClr val="FF0000"/>
              </a:solidFill>
            </a:endParaRPr>
          </a:p>
          <a:p>
            <a:endParaRPr lang="en-US" sz="1600" dirty="0" smtClean="0"/>
          </a:p>
          <a:p>
            <a:r>
              <a:rPr lang="en-US" sz="1600" dirty="0" smtClean="0"/>
              <a:t>We </a:t>
            </a:r>
            <a:r>
              <a:rPr lang="en-US" sz="1600" dirty="0" smtClean="0"/>
              <a:t>do also know that when Chase was flying South in 2008 he was flying through the middle of the Ocean, not along the coast line.  </a:t>
            </a:r>
            <a:r>
              <a:rPr lang="en-US" sz="1600" dirty="0" smtClean="0">
                <a:solidFill>
                  <a:srgbClr val="FF0000"/>
                </a:solidFill>
              </a:rPr>
              <a:t>We wonder if there is a weather pattern that would align to this flight pattern?  </a:t>
            </a:r>
            <a:r>
              <a:rPr lang="en-US" sz="1600" dirty="0" smtClean="0"/>
              <a:t>We do also know that Chase's food source consists of smaller fish, squid and crustaceans.  </a:t>
            </a:r>
            <a:r>
              <a:rPr lang="en-US" sz="1600" dirty="0" smtClean="0">
                <a:solidFill>
                  <a:srgbClr val="FF0000"/>
                </a:solidFill>
              </a:rPr>
              <a:t>Does the food source </a:t>
            </a:r>
            <a:r>
              <a:rPr lang="en-US" sz="1600" dirty="0" smtClean="0">
                <a:solidFill>
                  <a:srgbClr val="FF0000"/>
                </a:solidFill>
              </a:rPr>
              <a:t>follow an ocean current pattern or migration </a:t>
            </a:r>
            <a:r>
              <a:rPr lang="en-US" sz="1600" dirty="0" smtClean="0">
                <a:solidFill>
                  <a:srgbClr val="FF0000"/>
                </a:solidFill>
              </a:rPr>
              <a:t>pattern?</a:t>
            </a:r>
          </a:p>
          <a:p>
            <a:pPr>
              <a:buNone/>
            </a:pPr>
            <a:endParaRPr lang="en-US" sz="1600" dirty="0" smtClean="0">
              <a:solidFill>
                <a:srgbClr val="FF0000"/>
              </a:solidFill>
            </a:endParaRPr>
          </a:p>
          <a:p>
            <a:r>
              <a:rPr lang="en-US" sz="1600" dirty="0" smtClean="0"/>
              <a:t>Our other thought is that maybe Chase is not mature enough to breed therefore he did not fly to the "breeding" ground of the islands. </a:t>
            </a:r>
          </a:p>
          <a:p>
            <a:endParaRPr lang="en-US" sz="1600" dirty="0" smtClean="0"/>
          </a:p>
          <a:p>
            <a:endParaRPr lang="en-US" sz="1600" dirty="0" smtClean="0"/>
          </a:p>
          <a:p>
            <a:endParaRPr lang="en-US" sz="1600" dirty="0" smtClean="0"/>
          </a:p>
          <a:p>
            <a:endParaRPr lang="en-US" sz="1600" dirty="0" smtClean="0"/>
          </a:p>
        </p:txBody>
      </p:sp>
      <p:pic>
        <p:nvPicPr>
          <p:cNvPr id="3" name="Picture 2" descr="untitled.bmp"/>
          <p:cNvPicPr>
            <a:picLocks noChangeAspect="1"/>
          </p:cNvPicPr>
          <p:nvPr/>
        </p:nvPicPr>
        <p:blipFill>
          <a:blip r:embed="rId2" cstate="print"/>
          <a:stretch>
            <a:fillRect/>
          </a:stretch>
        </p:blipFill>
        <p:spPr>
          <a:xfrm>
            <a:off x="5943600" y="4953000"/>
            <a:ext cx="1828324" cy="135524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599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63062D-EA3B-4A30-8BEA-F25F68E60B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TP030005994</Template>
  <TotalTime>60</TotalTime>
  <Words>288</Words>
  <Application>Microsoft Office PowerPoint</Application>
  <PresentationFormat>On-screen Show (4:3)</PresentationFormat>
  <Paragraphs>36</Paragraphs>
  <Slides>6</Slides>
  <Notes>1</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TP030005994</vt:lpstr>
      <vt:lpstr>Slide 1</vt:lpstr>
      <vt:lpstr>Slide 2</vt:lpstr>
      <vt:lpstr>Slide 3</vt:lpstr>
      <vt:lpstr>Slide 4</vt:lpstr>
      <vt:lpstr>Slide 5</vt:lpstr>
      <vt:lpstr>Slide 6</vt:lpstr>
    </vt:vector>
  </TitlesOfParts>
  <Company>Hillsborough County Public Schools, FL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8453D0A207CCC7E</dc:creator>
  <cp:keywords/>
  <dc:description/>
  <cp:lastModifiedBy>8453D0A207CCC7E</cp:lastModifiedBy>
  <cp:revision>7</cp:revision>
  <dcterms:created xsi:type="dcterms:W3CDTF">2012-03-04T21:59:15Z</dcterms:created>
  <dcterms:modified xsi:type="dcterms:W3CDTF">2012-03-08T01:37:34Z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TC300059949990</vt:lpwstr>
  </property>
</Properties>
</file>