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13"/>
  </p:notesMasterIdLst>
  <p:sldIdLst>
    <p:sldId id="256" r:id="rId3"/>
    <p:sldId id="259" r:id="rId4"/>
    <p:sldId id="257" r:id="rId5"/>
    <p:sldId id="258" r:id="rId6"/>
    <p:sldId id="260" r:id="rId7"/>
    <p:sldId id="263" r:id="rId8"/>
    <p:sldId id="261" r:id="rId9"/>
    <p:sldId id="265" r:id="rId10"/>
    <p:sldId id="262" r:id="rId11"/>
    <p:sldId id="264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107" d="100"/>
          <a:sy n="107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844DD82A-487E-4AD5-8367-954BA5AC6D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E15464-4E73-4FC8-A1B3-A13309624F7D}" type="slidenum">
              <a:rPr lang="en-US"/>
              <a:pPr/>
              <a:t>1</a:t>
            </a:fld>
            <a:endParaRPr lang="en-US"/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Copyright © 2004 Glenna R. Shaw and FTC Publishing</a:t>
            </a:r>
          </a:p>
          <a:p>
            <a:r>
              <a:rPr lang="en-US">
                <a:cs typeface="Times New Roman" pitchFamily="18" charset="0"/>
              </a:rPr>
              <a:t>All Rights Reserved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awesomebackgrounds.com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olar%20syst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80111"/>
              </a:clrFrom>
              <a:clrTo>
                <a:srgbClr val="080111">
                  <a:alpha val="0"/>
                </a:srgbClr>
              </a:clrTo>
            </a:clrChange>
          </a:blip>
          <a:srcRect b="1926"/>
          <a:stretch>
            <a:fillRect/>
          </a:stretch>
        </p:blipFill>
        <p:spPr bwMode="auto">
          <a:xfrm>
            <a:off x="0" y="0"/>
            <a:ext cx="5527675" cy="6858000"/>
          </a:xfrm>
          <a:prstGeom prst="rect">
            <a:avLst/>
          </a:prstGeom>
          <a:noFill/>
        </p:spPr>
      </p:pic>
      <p:pic>
        <p:nvPicPr>
          <p:cNvPr id="6147" name="Picture 3" descr="the-red-planet-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21212"/>
              </a:clrFrom>
              <a:clrTo>
                <a:srgbClr val="121212">
                  <a:alpha val="0"/>
                </a:srgbClr>
              </a:clrTo>
            </a:clrChange>
          </a:blip>
          <a:srcRect l="85965" r="1755"/>
          <a:stretch>
            <a:fillRect/>
          </a:stretch>
        </p:blipFill>
        <p:spPr bwMode="auto">
          <a:xfrm>
            <a:off x="8610600" y="3600450"/>
            <a:ext cx="533400" cy="3257550"/>
          </a:xfrm>
          <a:prstGeom prst="rect">
            <a:avLst/>
          </a:prstGeom>
          <a:noFill/>
        </p:spPr>
      </p:pic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228600" y="2895600"/>
            <a:ext cx="8763000" cy="609600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  <a:alpha val="30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23900" y="2122488"/>
            <a:ext cx="7772400" cy="1470025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36000" rIns="36000"/>
          <a:lstStyle>
            <a:lvl1pPr marL="0" indent="0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3733800"/>
            <a:ext cx="4191000" cy="1981200"/>
          </a:xfrm>
        </p:spPr>
        <p:txBody>
          <a:bodyPr anchorCtr="1"/>
          <a:lstStyle>
            <a:lvl1pPr marL="0" indent="0" algn="ctr">
              <a:buFont typeface="Wingdings" pitchFamily="2" charset="2"/>
              <a:buNone/>
              <a:defRPr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6580188"/>
            <a:ext cx="3810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sz="1200">
                <a:solidFill>
                  <a:srgbClr val="292929"/>
                </a:solidFill>
                <a:latin typeface="Arial" charset="0"/>
              </a:rPr>
              <a:t>Copyright </a:t>
            </a:r>
            <a:r>
              <a:rPr lang="en-US" sz="1200">
                <a:solidFill>
                  <a:srgbClr val="292929"/>
                </a:solidFill>
                <a:latin typeface="Arial" charset="0"/>
                <a:cs typeface="Times New Roman" pitchFamily="18" charset="0"/>
              </a:rPr>
              <a:t>© 2004 Glenna R. Shaw &amp; FTC Publishing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5334000" y="6583363"/>
            <a:ext cx="3810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30000"/>
              </a:spcBef>
            </a:pPr>
            <a:r>
              <a:rPr lang="en-US" sz="1200">
                <a:solidFill>
                  <a:srgbClr val="292929"/>
                </a:solidFill>
                <a:latin typeface="Arial" charset="0"/>
              </a:rPr>
              <a:t>Design Elements Courtesy of </a:t>
            </a:r>
            <a:r>
              <a:rPr lang="en-US" sz="1200">
                <a:solidFill>
                  <a:srgbClr val="292929"/>
                </a:solidFill>
                <a:latin typeface="Arial" charset="0"/>
                <a:hlinkClick r:id="rId4"/>
              </a:rPr>
              <a:t>Awesome Backgrounds</a:t>
            </a:r>
            <a:endParaRPr lang="en-US" sz="1200">
              <a:solidFill>
                <a:srgbClr val="292929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07506-7E36-44CA-9355-420FFFBA7E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D9473-1636-4B6F-9F67-A9CA70A9CA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9F88F-A892-482D-B9E1-35665A5BB7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12BE6-6788-4600-BC3B-2DF1F9ECF2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F3EC1-467B-44DF-B8E6-BB1F7BFAC3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304800"/>
            <a:ext cx="1981200" cy="5821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304800"/>
            <a:ext cx="1981200" cy="5821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58A42-0749-43B9-929A-40D884DC20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86772-DF9E-452F-BB25-D5D82C9E47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EA007-52DF-459B-B344-AC8194A87C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EFF73-DA5D-42EE-95B1-AAFF803077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C3DF9-08EC-49FE-9973-B0CCE15595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F3212-41EC-4483-BA18-E27783A39B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24EAD-B396-44F7-B934-D2822D05E4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C2B58-6A1B-4304-BA6D-CF7E2B9F33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E62D3-033E-4DF9-A259-696B294A4C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BD64C-5ADD-4347-A968-5E3515B1AB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60226-6305-4339-B79E-CCA3B5F428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F990A-FD37-481F-A1FD-FE91841DE7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CB7E5-9891-490B-9074-ADCDEB8917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67375-2801-47D3-B2CB-9B48211378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65E6F-6263-46EF-BCF3-3B39E1A2A0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B0710-5B86-4F4A-83BD-17A42BCA25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awesomebackgrounds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://www.awesomebackgrounds.com/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-Planets-0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</a:blip>
          <a:srcRect t="77779"/>
          <a:stretch>
            <a:fillRect/>
          </a:stretch>
        </p:blipFill>
        <p:spPr bwMode="invGray">
          <a:xfrm>
            <a:off x="0" y="5334000"/>
            <a:ext cx="9144000" cy="1524000"/>
          </a:xfrm>
          <a:prstGeom prst="rect">
            <a:avLst/>
          </a:prstGeom>
          <a:noFill/>
        </p:spPr>
      </p:pic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152400" y="457200"/>
            <a:ext cx="8915400" cy="457200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  <a:alpha val="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54" name="Rectangle 34"/>
          <p:cNvSpPr>
            <a:spLocks noChangeArrowheads="1"/>
          </p:cNvSpPr>
          <p:nvPr/>
        </p:nvSpPr>
        <p:spPr bwMode="auto">
          <a:xfrm>
            <a:off x="0" y="6580188"/>
            <a:ext cx="3810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sz="1200">
                <a:solidFill>
                  <a:srgbClr val="292929"/>
                </a:solidFill>
                <a:latin typeface="Arial" charset="0"/>
              </a:rPr>
              <a:t>Copyright </a:t>
            </a:r>
            <a:r>
              <a:rPr lang="en-US" sz="1200">
                <a:solidFill>
                  <a:srgbClr val="292929"/>
                </a:solidFill>
                <a:latin typeface="Arial" charset="0"/>
                <a:cs typeface="Times New Roman" pitchFamily="18" charset="0"/>
              </a:rPr>
              <a:t>© 2004 Glenna R. Shaw &amp; FTC Publishing</a:t>
            </a:r>
          </a:p>
        </p:txBody>
      </p:sp>
      <p:sp>
        <p:nvSpPr>
          <p:cNvPr id="5155" name="Rectangle 35"/>
          <p:cNvSpPr>
            <a:spLocks noChangeArrowheads="1"/>
          </p:cNvSpPr>
          <p:nvPr/>
        </p:nvSpPr>
        <p:spPr bwMode="auto">
          <a:xfrm>
            <a:off x="5334000" y="6583363"/>
            <a:ext cx="3810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30000"/>
              </a:spcBef>
            </a:pPr>
            <a:r>
              <a:rPr lang="en-US" sz="1200">
                <a:solidFill>
                  <a:srgbClr val="292929"/>
                </a:solidFill>
                <a:latin typeface="Arial" charset="0"/>
              </a:rPr>
              <a:t>Design Elements Courtesy of </a:t>
            </a:r>
            <a:r>
              <a:rPr lang="en-US" sz="1200">
                <a:solidFill>
                  <a:srgbClr val="292929"/>
                </a:solidFill>
                <a:latin typeface="Arial" charset="0"/>
                <a:hlinkClick r:id="rId14"/>
              </a:rPr>
              <a:t>Awesome Backgrounds</a:t>
            </a:r>
            <a:endParaRPr lang="en-US" sz="1200">
              <a:solidFill>
                <a:srgbClr val="292929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5156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157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5158" name="Rectangle 3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159" name="Rectangle 3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71711B35-5BCA-45A9-829D-DEC69B74F41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/>
  <p:txStyles>
    <p:titleStyle>
      <a:lvl1pPr marL="231775" indent="-231775" algn="ctr" rtl="0" eaLnBrk="1" fontAlgn="base" hangingPunct="1">
        <a:lnSpc>
          <a:spcPct val="85000"/>
        </a:lnSpc>
        <a:spcBef>
          <a:spcPct val="10000"/>
        </a:spcBef>
        <a:spcAft>
          <a:spcPct val="0"/>
        </a:spcAft>
        <a:defRPr sz="3600" b="1" i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231775" indent="-231775" algn="ctr" rtl="0" eaLnBrk="1" fontAlgn="base" hangingPunct="1">
        <a:lnSpc>
          <a:spcPct val="85000"/>
        </a:lnSpc>
        <a:spcBef>
          <a:spcPct val="10000"/>
        </a:spcBef>
        <a:spcAft>
          <a:spcPct val="0"/>
        </a:spcAft>
        <a:defRPr sz="3600" b="1" i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231775" indent="-231775" algn="ctr" rtl="0" eaLnBrk="1" fontAlgn="base" hangingPunct="1">
        <a:lnSpc>
          <a:spcPct val="85000"/>
        </a:lnSpc>
        <a:spcBef>
          <a:spcPct val="10000"/>
        </a:spcBef>
        <a:spcAft>
          <a:spcPct val="0"/>
        </a:spcAft>
        <a:defRPr sz="3600" b="1" i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231775" indent="-231775" algn="ctr" rtl="0" eaLnBrk="1" fontAlgn="base" hangingPunct="1">
        <a:lnSpc>
          <a:spcPct val="85000"/>
        </a:lnSpc>
        <a:spcBef>
          <a:spcPct val="10000"/>
        </a:spcBef>
        <a:spcAft>
          <a:spcPct val="0"/>
        </a:spcAft>
        <a:defRPr sz="3600" b="1" i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31775" indent="-231775" algn="ctr" rtl="0" eaLnBrk="1" fontAlgn="base" hangingPunct="1">
        <a:lnSpc>
          <a:spcPct val="85000"/>
        </a:lnSpc>
        <a:spcBef>
          <a:spcPct val="10000"/>
        </a:spcBef>
        <a:spcAft>
          <a:spcPct val="0"/>
        </a:spcAft>
        <a:defRPr sz="3600" b="1" i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688975" indent="-231775" algn="ctr" rtl="0" eaLnBrk="1" fontAlgn="base" hangingPunct="1">
        <a:lnSpc>
          <a:spcPct val="85000"/>
        </a:lnSpc>
        <a:spcBef>
          <a:spcPct val="10000"/>
        </a:spcBef>
        <a:spcAft>
          <a:spcPct val="0"/>
        </a:spcAft>
        <a:defRPr sz="3600" b="1" i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1146175" indent="-231775" algn="ctr" rtl="0" eaLnBrk="1" fontAlgn="base" hangingPunct="1">
        <a:lnSpc>
          <a:spcPct val="85000"/>
        </a:lnSpc>
        <a:spcBef>
          <a:spcPct val="10000"/>
        </a:spcBef>
        <a:spcAft>
          <a:spcPct val="0"/>
        </a:spcAft>
        <a:defRPr sz="3600" b="1" i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603375" indent="-231775" algn="ctr" rtl="0" eaLnBrk="1" fontAlgn="base" hangingPunct="1">
        <a:lnSpc>
          <a:spcPct val="85000"/>
        </a:lnSpc>
        <a:spcBef>
          <a:spcPct val="10000"/>
        </a:spcBef>
        <a:spcAft>
          <a:spcPct val="0"/>
        </a:spcAft>
        <a:defRPr sz="3600" b="1" i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2060575" indent="-231775" algn="ctr" rtl="0" eaLnBrk="1" fontAlgn="base" hangingPunct="1">
        <a:lnSpc>
          <a:spcPct val="85000"/>
        </a:lnSpc>
        <a:spcBef>
          <a:spcPct val="10000"/>
        </a:spcBef>
        <a:spcAft>
          <a:spcPct val="0"/>
        </a:spcAft>
        <a:defRPr sz="3600" b="1" i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457200" indent="-4572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57250" indent="-28575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Blip>
          <a:blip r:embed="rId15"/>
        </a:buBlip>
        <a:defRPr sz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200150" indent="-228600" algn="l" rtl="0" eaLnBrk="1" fontAlgn="base" hangingPunct="1">
        <a:lnSpc>
          <a:spcPct val="85000"/>
        </a:lnSpc>
        <a:spcBef>
          <a:spcPct val="15000"/>
        </a:spcBef>
        <a:spcAft>
          <a:spcPct val="0"/>
        </a:spcAft>
        <a:buBlip>
          <a:blip r:embed="rId15"/>
        </a:buBlip>
        <a:defRPr sz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6580188"/>
            <a:ext cx="3810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sz="1200">
                <a:solidFill>
                  <a:srgbClr val="292929"/>
                </a:solidFill>
                <a:latin typeface="Arial" charset="0"/>
              </a:rPr>
              <a:t>Copyright </a:t>
            </a:r>
            <a:r>
              <a:rPr lang="en-US" sz="1200">
                <a:solidFill>
                  <a:srgbClr val="292929"/>
                </a:solidFill>
                <a:latin typeface="Arial" charset="0"/>
                <a:cs typeface="Times New Roman" pitchFamily="18" charset="0"/>
              </a:rPr>
              <a:t>© 2004 Glenna R. Shaw &amp; FTC Publishing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5334000" y="6583363"/>
            <a:ext cx="3810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30000"/>
              </a:spcBef>
            </a:pPr>
            <a:r>
              <a:rPr lang="en-US" sz="1200">
                <a:solidFill>
                  <a:srgbClr val="292929"/>
                </a:solidFill>
                <a:latin typeface="Arial" charset="0"/>
              </a:rPr>
              <a:t>Design Elements Courtesy of </a:t>
            </a:r>
            <a:r>
              <a:rPr lang="en-US" sz="1200">
                <a:solidFill>
                  <a:srgbClr val="292929"/>
                </a:solidFill>
                <a:latin typeface="Arial" charset="0"/>
                <a:hlinkClick r:id="rId13"/>
              </a:rPr>
              <a:t>Awesome Backgrounds</a:t>
            </a:r>
            <a:endParaRPr lang="en-US" sz="1200">
              <a:solidFill>
                <a:srgbClr val="292929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19463" name="Picture 7" descr="the-red-planet-01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121212"/>
              </a:clrFrom>
              <a:clrTo>
                <a:srgbClr val="121212">
                  <a:alpha val="0"/>
                </a:srgbClr>
              </a:clrTo>
            </a:clrChange>
          </a:blip>
          <a:srcRect l="1755" r="85965"/>
          <a:stretch>
            <a:fillRect/>
          </a:stretch>
        </p:blipFill>
        <p:spPr bwMode="auto">
          <a:xfrm>
            <a:off x="0" y="0"/>
            <a:ext cx="287338" cy="1752600"/>
          </a:xfrm>
          <a:prstGeom prst="rect">
            <a:avLst/>
          </a:prstGeom>
          <a:noFill/>
        </p:spPr>
      </p:pic>
      <p:pic>
        <p:nvPicPr>
          <p:cNvPr id="19464" name="Picture 8" descr="The-Planets-01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</a:blip>
          <a:srcRect t="77760" r="16679"/>
          <a:stretch>
            <a:fillRect/>
          </a:stretch>
        </p:blipFill>
        <p:spPr bwMode="invGray">
          <a:xfrm rot="1126665">
            <a:off x="915988" y="2135188"/>
            <a:ext cx="6856412" cy="1370012"/>
          </a:xfrm>
          <a:prstGeom prst="rect">
            <a:avLst/>
          </a:prstGeom>
          <a:noFill/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3733800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0" y="304800"/>
            <a:ext cx="4114800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B1476C73-1F44-49E0-868D-F05CDD6CA21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Glaciers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Stephanie </a:t>
            </a:r>
          </a:p>
          <a:p>
            <a:r>
              <a:rPr lang="en-US" dirty="0" smtClean="0"/>
              <a:t>Cobb</a:t>
            </a:r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 Reconnaissance Orbiter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Vast underground glaciers</a:t>
            </a:r>
          </a:p>
          <a:p>
            <a:r>
              <a:rPr lang="en-US" dirty="0" smtClean="0"/>
              <a:t>Protected by rocky debris</a:t>
            </a:r>
          </a:p>
          <a:p>
            <a:r>
              <a:rPr lang="en-US" dirty="0" smtClean="0"/>
              <a:t>Middle latitudes</a:t>
            </a:r>
          </a:p>
          <a:p>
            <a:r>
              <a:rPr lang="en-US" dirty="0" smtClean="0"/>
              <a:t>Extend for miles from the edges of cliffs and mountains</a:t>
            </a:r>
          </a:p>
          <a:p>
            <a:r>
              <a:rPr lang="en-US" dirty="0" smtClean="0"/>
              <a:t>Similar to massive glaciers detected under rocky coverings in Antarctica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Underground Glaciers</a:t>
            </a:r>
            <a:br>
              <a:rPr lang="en-US" dirty="0" smtClean="0"/>
            </a:br>
            <a:r>
              <a:rPr lang="en-US" dirty="0" smtClean="0"/>
              <a:t>on Mars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200400"/>
            <a:ext cx="2667000" cy="291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3-D Courtesy of MOLA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752600"/>
            <a:ext cx="4724400" cy="337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 Glacier</a:t>
            </a:r>
            <a:endParaRPr lang="en-US" dirty="0"/>
          </a:p>
        </p:txBody>
      </p:sp>
      <p:pic>
        <p:nvPicPr>
          <p:cNvPr id="5" name="Picture 4" descr="http://www.newsoxy.com/img/news/mars_glacier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828800"/>
            <a:ext cx="4864100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Martian Glacier</a:t>
            </a:r>
            <a:endParaRPr lang="en-US" dirty="0"/>
          </a:p>
        </p:txBody>
      </p:sp>
      <p:pic>
        <p:nvPicPr>
          <p:cNvPr id="3" name="Picture 2" descr="http://blogs.discovermagazine.com/badastronomy/files/2008/11/mars_glacie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8850" y="1301750"/>
            <a:ext cx="468630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Underground glacier, Denali NP 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http://k43.pbase.com/g6/50/53750/2/68928862.WqTyYW9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457706"/>
            <a:ext cx="5943600" cy="394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Glacial Valley</a:t>
            </a:r>
            <a:endParaRPr lang="en-US" dirty="0"/>
          </a:p>
        </p:txBody>
      </p:sp>
      <p:pic>
        <p:nvPicPr>
          <p:cNvPr id="3" name="Picture 2" descr="http://photos.igougo.com/images/p159270-Jungfrau_Region-Lauterbrunnen_Valle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1400" y="1841500"/>
            <a:ext cx="45212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Yosemite National Park  </a:t>
            </a:r>
            <a:endParaRPr lang="en-US" dirty="0"/>
          </a:p>
        </p:txBody>
      </p:sp>
      <p:pic>
        <p:nvPicPr>
          <p:cNvPr id="3" name="Picture 2" descr="http://home.comcast.net/~nick_a_sab/images/yosemite_valley_approac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447800"/>
            <a:ext cx="5943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Connections Template (FTC PowerPak Pro v3)">
  <a:themeElements>
    <a:clrScheme name="">
      <a:dk1>
        <a:srgbClr val="000000"/>
      </a:dk1>
      <a:lt1>
        <a:srgbClr val="FFFFCC"/>
      </a:lt1>
      <a:dk2>
        <a:srgbClr val="000014"/>
      </a:dk2>
      <a:lt2>
        <a:srgbClr val="FF6600"/>
      </a:lt2>
      <a:accent1>
        <a:srgbClr val="FF6600"/>
      </a:accent1>
      <a:accent2>
        <a:srgbClr val="FFFF00"/>
      </a:accent2>
      <a:accent3>
        <a:srgbClr val="AAAAAA"/>
      </a:accent3>
      <a:accent4>
        <a:srgbClr val="DADAAE"/>
      </a:accent4>
      <a:accent5>
        <a:srgbClr val="FFB8AA"/>
      </a:accent5>
      <a:accent6>
        <a:srgbClr val="E7E700"/>
      </a:accent6>
      <a:hlink>
        <a:srgbClr val="FF0000"/>
      </a:hlink>
      <a:folHlink>
        <a:srgbClr val="969696"/>
      </a:folHlink>
    </a:clrScheme>
    <a:fontScheme name="www.powerpointbackgrounds.c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ww.powerpointbackgrounds.c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powerpointbackgrounds.co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powerpointbackgrounds.com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powerpointbackgrounds.com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powerpointbackgrounds.co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powerpointbackgrounds.co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powerpointbackgrounds.co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powerpointbackgrounds.com 8">
        <a:dk1>
          <a:srgbClr val="000000"/>
        </a:dk1>
        <a:lt1>
          <a:srgbClr val="FFFFCC"/>
        </a:lt1>
        <a:dk2>
          <a:srgbClr val="000014"/>
        </a:dk2>
        <a:lt2>
          <a:srgbClr val="FFFF99"/>
        </a:lt2>
        <a:accent1>
          <a:srgbClr val="FF6600"/>
        </a:accent1>
        <a:accent2>
          <a:srgbClr val="FFFF00"/>
        </a:accent2>
        <a:accent3>
          <a:srgbClr val="AAAAAA"/>
        </a:accent3>
        <a:accent4>
          <a:srgbClr val="DADAAE"/>
        </a:accent4>
        <a:accent5>
          <a:srgbClr val="FFB8AA"/>
        </a:accent5>
        <a:accent6>
          <a:srgbClr val="E7E700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powerpointbackgrounds.com 9">
        <a:dk1>
          <a:srgbClr val="000000"/>
        </a:dk1>
        <a:lt1>
          <a:srgbClr val="FFFFCC"/>
        </a:lt1>
        <a:dk2>
          <a:srgbClr val="000014"/>
        </a:dk2>
        <a:lt2>
          <a:srgbClr val="FFFFCC"/>
        </a:lt2>
        <a:accent1>
          <a:srgbClr val="FF6600"/>
        </a:accent1>
        <a:accent2>
          <a:srgbClr val="FFFF00"/>
        </a:accent2>
        <a:accent3>
          <a:srgbClr val="AAAAAA"/>
        </a:accent3>
        <a:accent4>
          <a:srgbClr val="DADAAE"/>
        </a:accent4>
        <a:accent5>
          <a:srgbClr val="FFB8AA"/>
        </a:accent5>
        <a:accent6>
          <a:srgbClr val="E7E700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powerpointbackgrounds.com 10">
        <a:dk1>
          <a:srgbClr val="000000"/>
        </a:dk1>
        <a:lt1>
          <a:srgbClr val="FFFFCC"/>
        </a:lt1>
        <a:dk2>
          <a:srgbClr val="000014"/>
        </a:dk2>
        <a:lt2>
          <a:srgbClr val="FFFFCC"/>
        </a:lt2>
        <a:accent1>
          <a:srgbClr val="FF6600"/>
        </a:accent1>
        <a:accent2>
          <a:srgbClr val="FF3300"/>
        </a:accent2>
        <a:accent3>
          <a:srgbClr val="AAAAAA"/>
        </a:accent3>
        <a:accent4>
          <a:srgbClr val="DADAAE"/>
        </a:accent4>
        <a:accent5>
          <a:srgbClr val="FFB8AA"/>
        </a:accent5>
        <a:accent6>
          <a:srgbClr val="E72D00"/>
        </a:accent6>
        <a:hlink>
          <a:srgbClr val="FFFF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">
      <a:dk1>
        <a:srgbClr val="000000"/>
      </a:dk1>
      <a:lt1>
        <a:srgbClr val="FFFFCC"/>
      </a:lt1>
      <a:dk2>
        <a:srgbClr val="000014"/>
      </a:dk2>
      <a:lt2>
        <a:srgbClr val="FF6600"/>
      </a:lt2>
      <a:accent1>
        <a:srgbClr val="FF6600"/>
      </a:accent1>
      <a:accent2>
        <a:srgbClr val="FFFF00"/>
      </a:accent2>
      <a:accent3>
        <a:srgbClr val="AAAAAA"/>
      </a:accent3>
      <a:accent4>
        <a:srgbClr val="DADAAE"/>
      </a:accent4>
      <a:accent5>
        <a:srgbClr val="FFB8AA"/>
      </a:accent5>
      <a:accent6>
        <a:srgbClr val="E7E700"/>
      </a:accent6>
      <a:hlink>
        <a:srgbClr val="FF0000"/>
      </a:hlink>
      <a:folHlink>
        <a:srgbClr val="96969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Connections Template (FTC PowerPak Pro v3)</Template>
  <TotalTime>13</TotalTime>
  <Words>71</Words>
  <Application>Microsoft Office PowerPoint</Application>
  <PresentationFormat>On-screen Show (4:3)</PresentationFormat>
  <Paragraphs>20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Wingdings</vt:lpstr>
      <vt:lpstr>Times New Roman</vt:lpstr>
      <vt:lpstr>Connections Template (FTC PowerPak Pro v3)</vt:lpstr>
      <vt:lpstr>Custom Design</vt:lpstr>
      <vt:lpstr>Glaciers</vt:lpstr>
      <vt:lpstr>Mars Reconnaissance Orbiter </vt:lpstr>
      <vt:lpstr>Underground Glaciers on Mars</vt:lpstr>
      <vt:lpstr>3-D Courtesy of MOLA</vt:lpstr>
      <vt:lpstr>Mars Glacier</vt:lpstr>
      <vt:lpstr>Martian Glacier</vt:lpstr>
      <vt:lpstr>Underground glacier, Denali NP  </vt:lpstr>
      <vt:lpstr>Glacial Valley</vt:lpstr>
      <vt:lpstr>Yosemite National Park  </vt:lpstr>
      <vt:lpstr>The End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Glaciers</dc:title>
  <dc:subject>PowerPak Pro v3</dc:subject>
  <dc:creator> </dc:creator>
  <dc:description>Copyright © 2004 Glenna R. Shaw &amp; FTC Publishing</dc:description>
  <cp:lastModifiedBy> </cp:lastModifiedBy>
  <cp:revision>6</cp:revision>
  <dcterms:created xsi:type="dcterms:W3CDTF">2009-05-20T16:39:18Z</dcterms:created>
  <dcterms:modified xsi:type="dcterms:W3CDTF">2009-05-20T16:52:38Z</dcterms:modified>
</cp:coreProperties>
</file>