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63" r:id="rId5"/>
    <p:sldId id="264" r:id="rId6"/>
    <p:sldId id="262" r:id="rId7"/>
    <p:sldId id="268" r:id="rId8"/>
    <p:sldId id="266" r:id="rId9"/>
    <p:sldId id="260"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58"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E650ED80-6DA6-4579-84B8-33F4BEEF979D}" type="datetimeFigureOut">
              <a:rPr lang="en-US" smtClean="0"/>
              <a:t>6/13/2012</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CF4A13B2-771E-4DE9-A15B-992889590476}"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650ED80-6DA6-4579-84B8-33F4BEEF979D}" type="datetimeFigureOut">
              <a:rPr lang="en-US" smtClean="0"/>
              <a:t>6/13/2012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4A13B2-771E-4DE9-A15B-99288959047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650ED80-6DA6-4579-84B8-33F4BEEF979D}" type="datetimeFigureOut">
              <a:rPr lang="en-US" smtClean="0"/>
              <a:t>6/13/2012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4A13B2-771E-4DE9-A15B-99288959047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650ED80-6DA6-4579-84B8-33F4BEEF979D}" type="datetimeFigureOut">
              <a:rPr lang="en-US" smtClean="0"/>
              <a:t>6/13/2012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4A13B2-771E-4DE9-A15B-99288959047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650ED80-6DA6-4579-84B8-33F4BEEF979D}" type="datetimeFigureOut">
              <a:rPr lang="en-US" smtClean="0"/>
              <a:t>6/13/2012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4A13B2-771E-4DE9-A15B-992889590476}"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650ED80-6DA6-4579-84B8-33F4BEEF979D}" type="datetimeFigureOut">
              <a:rPr lang="en-US" smtClean="0"/>
              <a:t>6/13/2012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4A13B2-771E-4DE9-A15B-99288959047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E650ED80-6DA6-4579-84B8-33F4BEEF979D}" type="datetimeFigureOut">
              <a:rPr lang="en-US" smtClean="0"/>
              <a:t>6/13/2012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F4A13B2-771E-4DE9-A15B-99288959047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650ED80-6DA6-4579-84B8-33F4BEEF979D}" type="datetimeFigureOut">
              <a:rPr lang="en-US" smtClean="0"/>
              <a:t>6/13/2012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4A13B2-771E-4DE9-A15B-99288959047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50ED80-6DA6-4579-84B8-33F4BEEF979D}" type="datetimeFigureOut">
              <a:rPr lang="en-US" smtClean="0"/>
              <a:t>6/13/2012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F4A13B2-771E-4DE9-A15B-99288959047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650ED80-6DA6-4579-84B8-33F4BEEF979D}" type="datetimeFigureOut">
              <a:rPr lang="en-US" smtClean="0"/>
              <a:t>6/13/2012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4A13B2-771E-4DE9-A15B-99288959047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650ED80-6DA6-4579-84B8-33F4BEEF979D}" type="datetimeFigureOut">
              <a:rPr lang="en-US" smtClean="0"/>
              <a:t>6/13/2012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CF4A13B2-771E-4DE9-A15B-992889590476}"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650ED80-6DA6-4579-84B8-33F4BEEF979D}" type="datetimeFigureOut">
              <a:rPr lang="en-US" smtClean="0"/>
              <a:t>6/13/2012</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F4A13B2-771E-4DE9-A15B-992889590476}"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dpc.ucar.edu/projects/bvsd03/deBackerUnit2Act1.html" TargetMode="External"/><Relationship Id="rId2" Type="http://schemas.openxmlformats.org/officeDocument/2006/relationships/hyperlink" Target="http://serc.carleton.edu/NAGTWorkshops/intro/activities/23422.html" TargetMode="External"/><Relationship Id="rId1" Type="http://schemas.openxmlformats.org/officeDocument/2006/relationships/slideLayout" Target="../slideLayouts/slideLayout2.xml"/><Relationship Id="rId5" Type="http://schemas.openxmlformats.org/officeDocument/2006/relationships/hyperlink" Target="http://www.us-satellite.net/" TargetMode="External"/><Relationship Id="rId4" Type="http://schemas.openxmlformats.org/officeDocument/2006/relationships/hyperlink" Target="http://www.discoveryeducation.com/teachers/free-lesson-plans/landslides.cf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Using Stream Models to Study Planetary Geology </a:t>
            </a:r>
            <a:endParaRPr lang="en-US" dirty="0"/>
          </a:p>
        </p:txBody>
      </p:sp>
      <p:sp>
        <p:nvSpPr>
          <p:cNvPr id="3" name="Subtitle 2"/>
          <p:cNvSpPr>
            <a:spLocks noGrp="1"/>
          </p:cNvSpPr>
          <p:nvPr>
            <p:ph type="subTitle" idx="1"/>
          </p:nvPr>
        </p:nvSpPr>
        <p:spPr/>
        <p:txBody>
          <a:bodyPr/>
          <a:lstStyle/>
          <a:p>
            <a:r>
              <a:rPr lang="en-US" dirty="0" err="1" smtClean="0"/>
              <a:t>Cappi</a:t>
            </a:r>
            <a:r>
              <a:rPr lang="en-US" dirty="0" smtClean="0"/>
              <a:t> Coleman</a:t>
            </a:r>
          </a:p>
          <a:p>
            <a:r>
              <a:rPr lang="en-US" dirty="0" smtClean="0"/>
              <a:t>Moss Public School</a:t>
            </a:r>
            <a:endParaRPr lang="en-US" dirty="0"/>
          </a:p>
        </p:txBody>
      </p:sp>
    </p:spTree>
    <p:extLst>
      <p:ext uri="{BB962C8B-B14F-4D97-AF65-F5344CB8AC3E}">
        <p14:creationId xmlns:p14="http://schemas.microsoft.com/office/powerpoint/2010/main" val="17894533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lstStyle/>
          <a:p>
            <a:r>
              <a:rPr lang="en-US" dirty="0" smtClean="0"/>
              <a:t>Teaching Introductory Geoscience Courses in the 21</a:t>
            </a:r>
            <a:r>
              <a:rPr lang="en-US" baseline="30000" dirty="0" smtClean="0"/>
              <a:t>st</a:t>
            </a:r>
            <a:r>
              <a:rPr lang="en-US" dirty="0" smtClean="0"/>
              <a:t> Century, </a:t>
            </a:r>
            <a:r>
              <a:rPr lang="en-US" dirty="0" smtClean="0">
                <a:hlinkClick r:id="rId2"/>
              </a:rPr>
              <a:t>http://serc.carleton.edu/NAGTWorkshops/intro/activities/23422.html</a:t>
            </a:r>
            <a:endParaRPr lang="en-US" dirty="0" smtClean="0"/>
          </a:p>
          <a:p>
            <a:r>
              <a:rPr lang="en-US" dirty="0" smtClean="0">
                <a:hlinkClick r:id="rId3"/>
              </a:rPr>
              <a:t>http://www.dpc.ucar.edu/projects/bvsd03/deBackerUnit2Act1.html</a:t>
            </a:r>
            <a:endParaRPr lang="en-US" dirty="0" smtClean="0"/>
          </a:p>
          <a:p>
            <a:r>
              <a:rPr lang="en-US" dirty="0" smtClean="0"/>
              <a:t>Landslides! Free lesson plans </a:t>
            </a:r>
            <a:r>
              <a:rPr lang="en-US" dirty="0" smtClean="0">
                <a:hlinkClick r:id="rId4"/>
              </a:rPr>
              <a:t>http://www.discoveryeducation.com/teachers/free-lesson-plans/landslides.cfm</a:t>
            </a:r>
            <a:endParaRPr lang="en-US" dirty="0" smtClean="0"/>
          </a:p>
          <a:p>
            <a:r>
              <a:rPr lang="en-US" dirty="0" err="1" smtClean="0"/>
              <a:t>Nasa</a:t>
            </a:r>
            <a:r>
              <a:rPr lang="en-US" dirty="0" smtClean="0"/>
              <a:t> Project 3D-View </a:t>
            </a:r>
            <a:r>
              <a:rPr lang="en-US" dirty="0" smtClean="0">
                <a:hlinkClick r:id="rId5"/>
              </a:rPr>
              <a:t>www.us-satellite.net</a:t>
            </a:r>
            <a:endParaRPr lang="en-US" dirty="0" smtClean="0"/>
          </a:p>
          <a:p>
            <a:pPr marL="0" indent="0">
              <a:buNone/>
            </a:pPr>
            <a:endParaRPr lang="en-US" dirty="0" smtClean="0"/>
          </a:p>
          <a:p>
            <a:endParaRPr lang="en-US" dirty="0"/>
          </a:p>
        </p:txBody>
      </p:sp>
    </p:spTree>
    <p:extLst>
      <p:ext uri="{BB962C8B-B14F-4D97-AF65-F5344CB8AC3E}">
        <p14:creationId xmlns:p14="http://schemas.microsoft.com/office/powerpoint/2010/main" val="23229385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dirty="0" smtClean="0"/>
              <a:t>Curriculum Topics</a:t>
            </a:r>
            <a:endParaRPr lang="en-US" dirty="0"/>
          </a:p>
        </p:txBody>
      </p:sp>
      <p:sp>
        <p:nvSpPr>
          <p:cNvPr id="3" name="Content Placeholder 2"/>
          <p:cNvSpPr>
            <a:spLocks noGrp="1"/>
          </p:cNvSpPr>
          <p:nvPr>
            <p:ph idx="1"/>
          </p:nvPr>
        </p:nvSpPr>
        <p:spPr>
          <a:xfrm>
            <a:off x="457200" y="2971800"/>
            <a:ext cx="8229600" cy="3810000"/>
          </a:xfrm>
        </p:spPr>
        <p:txBody>
          <a:bodyPr>
            <a:normAutofit/>
          </a:bodyPr>
          <a:lstStyle/>
          <a:p>
            <a:pPr marL="0" indent="0">
              <a:buNone/>
            </a:pPr>
            <a:r>
              <a:rPr lang="en-US" sz="1800" dirty="0" smtClean="0"/>
              <a:t>Oklahoma PASS </a:t>
            </a:r>
          </a:p>
          <a:p>
            <a:r>
              <a:rPr lang="en-US" sz="1800" dirty="0"/>
              <a:t>Process Standard 1: Observe and Measure </a:t>
            </a:r>
          </a:p>
          <a:p>
            <a:r>
              <a:rPr lang="en-US" sz="1600" dirty="0"/>
              <a:t>Process Standard 2: Classify </a:t>
            </a:r>
          </a:p>
          <a:p>
            <a:r>
              <a:rPr lang="en-US" sz="1800" dirty="0"/>
              <a:t>Process standard 3: Experimental design </a:t>
            </a:r>
          </a:p>
          <a:p>
            <a:r>
              <a:rPr lang="en-US" sz="1800" dirty="0"/>
              <a:t>Process Standard 4: Interpret and Communicate </a:t>
            </a:r>
          </a:p>
          <a:p>
            <a:r>
              <a:rPr lang="en-US" sz="1800" dirty="0"/>
              <a:t>Process Standard 5: Inquiry </a:t>
            </a:r>
          </a:p>
          <a:p>
            <a:r>
              <a:rPr lang="en-US" sz="1800" dirty="0" smtClean="0"/>
              <a:t>Grade </a:t>
            </a:r>
            <a:r>
              <a:rPr lang="en-US" sz="1800" dirty="0"/>
              <a:t>7. </a:t>
            </a:r>
            <a:r>
              <a:rPr lang="en-US" sz="1800" dirty="0" smtClean="0"/>
              <a:t>Standards 5.2</a:t>
            </a:r>
            <a:r>
              <a:rPr lang="en-US" sz="1800" dirty="0"/>
              <a:t>. </a:t>
            </a:r>
            <a:r>
              <a:rPr lang="en-US" sz="1800" dirty="0" smtClean="0"/>
              <a:t>The </a:t>
            </a:r>
            <a:r>
              <a:rPr lang="en-US" sz="1800" dirty="0"/>
              <a:t>solid crust of the earth consists of separate plates that move very slowly pressing against one another in some places and pulling apart in other places (i.e., volcanoes, earthquakes, mountain creation). </a:t>
            </a:r>
            <a:endParaRPr lang="en-US" sz="1800" dirty="0" smtClean="0"/>
          </a:p>
          <a:p>
            <a:r>
              <a:rPr lang="en-US" sz="1800" dirty="0" smtClean="0"/>
              <a:t>Grade 8. Standard 2.2: </a:t>
            </a:r>
            <a:r>
              <a:rPr lang="en-US" sz="1800" dirty="0"/>
              <a:t>Motions and </a:t>
            </a:r>
            <a:r>
              <a:rPr lang="en-US" sz="1800" dirty="0" smtClean="0"/>
              <a:t>Forces, motion of object can be measured</a:t>
            </a:r>
          </a:p>
          <a:p>
            <a:pPr lvl="1"/>
            <a:r>
              <a:rPr lang="en-US" sz="1600" dirty="0"/>
              <a:t>Standard </a:t>
            </a:r>
            <a:r>
              <a:rPr lang="en-US" sz="1600" dirty="0" smtClean="0"/>
              <a:t>4.1: </a:t>
            </a:r>
            <a:r>
              <a:rPr lang="en-US" sz="1600" dirty="0"/>
              <a:t>Structures and Forces of the Earth and Solar System </a:t>
            </a:r>
            <a:r>
              <a:rPr lang="en-US" sz="1600" dirty="0" smtClean="0"/>
              <a:t> </a:t>
            </a:r>
          </a:p>
          <a:p>
            <a:pPr lvl="1"/>
            <a:r>
              <a:rPr lang="en-US" sz="1600" dirty="0"/>
              <a:t>Standard 5: Earth’s History </a:t>
            </a:r>
            <a:endParaRPr lang="en-US" sz="1600" dirty="0" smtClean="0"/>
          </a:p>
          <a:p>
            <a:endParaRPr lang="en-US" sz="1800" b="1" dirty="0" smtClean="0"/>
          </a:p>
          <a:p>
            <a:endParaRPr lang="en-US" sz="1800" b="1" dirty="0" smtClean="0"/>
          </a:p>
          <a:p>
            <a:endParaRPr lang="en-US" sz="1800" dirty="0" smtClean="0"/>
          </a:p>
          <a:p>
            <a:endParaRPr lang="en-US" sz="1800" dirty="0" smtClean="0"/>
          </a:p>
          <a:p>
            <a:endParaRPr lang="en-US" dirty="0" smtClean="0"/>
          </a:p>
        </p:txBody>
      </p:sp>
      <p:sp>
        <p:nvSpPr>
          <p:cNvPr id="4" name="Title 1"/>
          <p:cNvSpPr txBox="1">
            <a:spLocks/>
          </p:cNvSpPr>
          <p:nvPr/>
        </p:nvSpPr>
        <p:spPr>
          <a:xfrm>
            <a:off x="457200" y="2002971"/>
            <a:ext cx="8229600" cy="1143000"/>
          </a:xfrm>
          <a:prstGeom prst="rect">
            <a:avLst/>
          </a:prstGeom>
        </p:spPr>
        <p:txBody>
          <a:bodyPr vert="horz" lIns="0" rIns="0" bIns="0" anchor="b">
            <a:norm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dirty="0" smtClean="0"/>
              <a:t>Standards Addressed</a:t>
            </a:r>
            <a:endParaRPr lang="en-US" dirty="0"/>
          </a:p>
        </p:txBody>
      </p:sp>
      <p:sp>
        <p:nvSpPr>
          <p:cNvPr id="5" name="Content Placeholder 2"/>
          <p:cNvSpPr txBox="1">
            <a:spLocks/>
          </p:cNvSpPr>
          <p:nvPr/>
        </p:nvSpPr>
        <p:spPr>
          <a:xfrm>
            <a:off x="609600" y="1269273"/>
            <a:ext cx="8229600" cy="1341120"/>
          </a:xfrm>
          <a:prstGeom prst="rect">
            <a:avLst/>
          </a:prstGeom>
        </p:spPr>
        <p:txBody>
          <a:bodyPr vert="horz">
            <a:normAutofit/>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r>
              <a:rPr lang="en-US" dirty="0" smtClean="0"/>
              <a:t>Planetary Geology.</a:t>
            </a:r>
          </a:p>
          <a:p>
            <a:r>
              <a:rPr lang="en-US" dirty="0" smtClean="0"/>
              <a:t>Physical Science</a:t>
            </a:r>
          </a:p>
        </p:txBody>
      </p:sp>
      <p:sp>
        <p:nvSpPr>
          <p:cNvPr id="7" name="Content Placeholder 2"/>
          <p:cNvSpPr txBox="1">
            <a:spLocks/>
          </p:cNvSpPr>
          <p:nvPr/>
        </p:nvSpPr>
        <p:spPr>
          <a:xfrm>
            <a:off x="4038600" y="1259476"/>
            <a:ext cx="4648200" cy="1341120"/>
          </a:xfrm>
          <a:prstGeom prst="rect">
            <a:avLst/>
          </a:prstGeom>
        </p:spPr>
        <p:txBody>
          <a:bodyPr vert="horz">
            <a:normAutofit/>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r>
              <a:rPr lang="en-US" dirty="0" smtClean="0"/>
              <a:t>Space Science</a:t>
            </a:r>
          </a:p>
          <a:p>
            <a:r>
              <a:rPr lang="en-US" dirty="0"/>
              <a:t>Earth Science</a:t>
            </a:r>
          </a:p>
          <a:p>
            <a:endParaRPr lang="en-US" dirty="0" smtClean="0"/>
          </a:p>
        </p:txBody>
      </p:sp>
    </p:spTree>
    <p:extLst>
      <p:ext uri="{BB962C8B-B14F-4D97-AF65-F5344CB8AC3E}">
        <p14:creationId xmlns:p14="http://schemas.microsoft.com/office/powerpoint/2010/main" val="39968960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dirty="0" smtClean="0"/>
              <a:t>Project Summary</a:t>
            </a:r>
            <a:endParaRPr lang="en-US" dirty="0"/>
          </a:p>
        </p:txBody>
      </p:sp>
      <p:sp>
        <p:nvSpPr>
          <p:cNvPr id="3" name="Content Placeholder 2"/>
          <p:cNvSpPr>
            <a:spLocks noGrp="1"/>
          </p:cNvSpPr>
          <p:nvPr>
            <p:ph idx="1"/>
          </p:nvPr>
        </p:nvSpPr>
        <p:spPr>
          <a:xfrm>
            <a:off x="457200" y="1524000"/>
            <a:ext cx="8229600" cy="4876800"/>
          </a:xfrm>
        </p:spPr>
        <p:txBody>
          <a:bodyPr>
            <a:normAutofit/>
          </a:bodyPr>
          <a:lstStyle/>
          <a:p>
            <a:r>
              <a:rPr lang="en-US" dirty="0" smtClean="0"/>
              <a:t>This series of activities combines geology from both Earth and Mars.  This activity compares </a:t>
            </a:r>
            <a:r>
              <a:rPr lang="en-US" dirty="0" smtClean="0"/>
              <a:t>structures created by water to photos of Mars with similar structures.  </a:t>
            </a:r>
            <a:r>
              <a:rPr lang="en-US" dirty="0" smtClean="0"/>
              <a:t>Using Stream </a:t>
            </a:r>
            <a:r>
              <a:rPr lang="en-US" dirty="0" smtClean="0"/>
              <a:t>Tables, </a:t>
            </a:r>
            <a:r>
              <a:rPr lang="en-US" dirty="0"/>
              <a:t>s</a:t>
            </a:r>
            <a:r>
              <a:rPr lang="en-US" dirty="0" smtClean="0"/>
              <a:t>tudents are allowed to explore how rivers are formed and evolve over time.  Students will also use inquiry skills to develop questions for further exploration with their stream table.  Students will write up lab reports or create PowerPoint's as assessments.  </a:t>
            </a:r>
            <a:endParaRPr lang="en-US" dirty="0" smtClean="0"/>
          </a:p>
        </p:txBody>
      </p:sp>
    </p:spTree>
    <p:extLst>
      <p:ext uri="{BB962C8B-B14F-4D97-AF65-F5344CB8AC3E}">
        <p14:creationId xmlns:p14="http://schemas.microsoft.com/office/powerpoint/2010/main" val="25260396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rmAutofit fontScale="90000"/>
          </a:bodyPr>
          <a:lstStyle/>
          <a:p>
            <a:r>
              <a:rPr lang="en-US" dirty="0" smtClean="0"/>
              <a:t>Professional Development Training</a:t>
            </a:r>
            <a:endParaRPr lang="en-US" dirty="0"/>
          </a:p>
        </p:txBody>
      </p:sp>
      <p:sp>
        <p:nvSpPr>
          <p:cNvPr id="3" name="Content Placeholder 2"/>
          <p:cNvSpPr>
            <a:spLocks noGrp="1"/>
          </p:cNvSpPr>
          <p:nvPr>
            <p:ph idx="1"/>
          </p:nvPr>
        </p:nvSpPr>
        <p:spPr>
          <a:xfrm>
            <a:off x="457200" y="1295400"/>
            <a:ext cx="8229600" cy="5486400"/>
          </a:xfrm>
        </p:spPr>
        <p:txBody>
          <a:bodyPr>
            <a:normAutofit fontScale="92500" lnSpcReduction="20000"/>
          </a:bodyPr>
          <a:lstStyle/>
          <a:p>
            <a:pPr marL="0" indent="0">
              <a:buNone/>
            </a:pPr>
            <a:endParaRPr lang="en-US" dirty="0" smtClean="0"/>
          </a:p>
          <a:p>
            <a:pPr marL="0" indent="0">
              <a:buNone/>
            </a:pPr>
            <a:r>
              <a:rPr lang="en-US" sz="2800" b="1" dirty="0" smtClean="0"/>
              <a:t>Oklahoma NASA Space Grant Consortium</a:t>
            </a:r>
          </a:p>
          <a:p>
            <a:pPr marL="0" indent="0">
              <a:buNone/>
            </a:pPr>
            <a:r>
              <a:rPr lang="en-US" dirty="0" smtClean="0"/>
              <a:t>“Mission To Planet Earth”</a:t>
            </a:r>
          </a:p>
          <a:p>
            <a:pPr marL="0" indent="0">
              <a:buNone/>
            </a:pPr>
            <a:endParaRPr lang="en-US" dirty="0" smtClean="0"/>
          </a:p>
          <a:p>
            <a:r>
              <a:rPr lang="en-US" dirty="0" smtClean="0"/>
              <a:t>“Hosted at the University </a:t>
            </a:r>
            <a:r>
              <a:rPr lang="en-US" dirty="0"/>
              <a:t>of Oklahoma </a:t>
            </a:r>
            <a:r>
              <a:rPr lang="en-US" dirty="0" smtClean="0"/>
              <a:t>Mission </a:t>
            </a:r>
            <a:r>
              <a:rPr lang="en-US" dirty="0"/>
              <a:t>to Planet Earth (MTPE</a:t>
            </a:r>
            <a:r>
              <a:rPr lang="en-US" dirty="0" smtClean="0"/>
              <a:t>) uses </a:t>
            </a:r>
            <a:r>
              <a:rPr lang="en-US" dirty="0"/>
              <a:t>the excitement of Aerospace Education to motivate students with a research-based, hands-on curriculum across all subject areas. The objective is to develop opportunities for elementary and secondary education teachers to learn effective use of NASA-content, STEM based, materials and programs in the classrooms</a:t>
            </a:r>
            <a:r>
              <a:rPr lang="en-US" dirty="0" smtClean="0"/>
              <a:t>.”</a:t>
            </a:r>
            <a:r>
              <a:rPr lang="en-US" dirty="0"/>
              <a:t> </a:t>
            </a:r>
            <a:r>
              <a:rPr lang="en-US" dirty="0" smtClean="0"/>
              <a:t>Retrieved </a:t>
            </a:r>
            <a:r>
              <a:rPr lang="en-US" dirty="0"/>
              <a:t>from http://okspacegrant.ou.edu/programs_sub/mission_planet.html</a:t>
            </a:r>
            <a:endParaRPr lang="en-US" dirty="0" smtClean="0"/>
          </a:p>
          <a:p>
            <a:r>
              <a:rPr lang="en-US" dirty="0"/>
              <a:t>90 minute presentation showing teachers how to make and utilize stream </a:t>
            </a:r>
            <a:r>
              <a:rPr lang="en-US" dirty="0" smtClean="0"/>
              <a:t>tables.</a:t>
            </a:r>
            <a:endParaRPr lang="en-US" dirty="0"/>
          </a:p>
          <a:p>
            <a:pPr marL="0" indent="0">
              <a:buNone/>
            </a:pPr>
            <a:endParaRPr lang="en-US" dirty="0" smtClean="0"/>
          </a:p>
        </p:txBody>
      </p:sp>
    </p:spTree>
    <p:extLst>
      <p:ext uri="{BB962C8B-B14F-4D97-AF65-F5344CB8AC3E}">
        <p14:creationId xmlns:p14="http://schemas.microsoft.com/office/powerpoint/2010/main" val="11257067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Activities of the Unit</a:t>
            </a:r>
            <a:endParaRPr lang="en-US" dirty="0"/>
          </a:p>
        </p:txBody>
      </p:sp>
      <p:sp>
        <p:nvSpPr>
          <p:cNvPr id="3" name="Content Placeholder 2"/>
          <p:cNvSpPr>
            <a:spLocks noGrp="1"/>
          </p:cNvSpPr>
          <p:nvPr>
            <p:ph idx="1"/>
          </p:nvPr>
        </p:nvSpPr>
        <p:spPr/>
        <p:txBody>
          <a:bodyPr/>
          <a:lstStyle/>
          <a:p>
            <a:r>
              <a:rPr lang="en-US" dirty="0" smtClean="0"/>
              <a:t>Stream Tables</a:t>
            </a:r>
          </a:p>
          <a:p>
            <a:pPr lvl="1"/>
            <a:r>
              <a:rPr lang="en-US" dirty="0" smtClean="0"/>
              <a:t>Initial Explore</a:t>
            </a:r>
          </a:p>
          <a:p>
            <a:pPr lvl="1"/>
            <a:r>
              <a:rPr lang="en-US" dirty="0" smtClean="0"/>
              <a:t>“S” Stream</a:t>
            </a:r>
          </a:p>
          <a:p>
            <a:pPr lvl="1"/>
            <a:r>
              <a:rPr lang="en-US" dirty="0" smtClean="0"/>
              <a:t>Straight line stream</a:t>
            </a:r>
          </a:p>
          <a:p>
            <a:pPr lvl="1"/>
            <a:r>
              <a:rPr lang="en-US" dirty="0" smtClean="0"/>
              <a:t>Choose question for research</a:t>
            </a:r>
            <a:endParaRPr lang="en-US" dirty="0" smtClean="0"/>
          </a:p>
          <a:p>
            <a:endParaRPr lang="en-US" dirty="0" smtClean="0"/>
          </a:p>
          <a:p>
            <a:endParaRPr lang="en-US" dirty="0" smtClean="0"/>
          </a:p>
          <a:p>
            <a:endParaRPr lang="en-US" dirty="0"/>
          </a:p>
        </p:txBody>
      </p:sp>
    </p:spTree>
    <p:extLst>
      <p:ext uri="{BB962C8B-B14F-4D97-AF65-F5344CB8AC3E}">
        <p14:creationId xmlns:p14="http://schemas.microsoft.com/office/powerpoint/2010/main" val="30424005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Concluding Stream Research</a:t>
            </a:r>
            <a:endParaRPr lang="en-US" dirty="0"/>
          </a:p>
        </p:txBody>
      </p:sp>
      <p:sp>
        <p:nvSpPr>
          <p:cNvPr id="3" name="Content Placeholder 2"/>
          <p:cNvSpPr>
            <a:spLocks noGrp="1"/>
          </p:cNvSpPr>
          <p:nvPr>
            <p:ph idx="1"/>
          </p:nvPr>
        </p:nvSpPr>
        <p:spPr/>
        <p:txBody>
          <a:bodyPr/>
          <a:lstStyle/>
          <a:p>
            <a:r>
              <a:rPr lang="en-US" dirty="0" smtClean="0"/>
              <a:t>Collect data and make observations. </a:t>
            </a:r>
            <a:r>
              <a:rPr lang="en-US" dirty="0"/>
              <a:t>Draw and describe your </a:t>
            </a:r>
            <a:r>
              <a:rPr lang="en-US" dirty="0" smtClean="0"/>
              <a:t>observations</a:t>
            </a:r>
          </a:p>
          <a:p>
            <a:r>
              <a:rPr lang="en-US" dirty="0" smtClean="0"/>
              <a:t>Do the procedure at least 2 times.  It may be necessary to do the experiment 3 times if the results are inconclusive.</a:t>
            </a:r>
          </a:p>
          <a:p>
            <a:r>
              <a:rPr lang="en-US" dirty="0" smtClean="0"/>
              <a:t>Draw conclusions.  Either accept or reject hypothesis.</a:t>
            </a:r>
          </a:p>
          <a:p>
            <a:r>
              <a:rPr lang="en-US" dirty="0" smtClean="0"/>
              <a:t>All research should lead to more questions.  Have students develop 2-3 questions that their experiment lead them to further explore. </a:t>
            </a:r>
            <a:endParaRPr lang="en-US" dirty="0"/>
          </a:p>
        </p:txBody>
      </p:sp>
    </p:spTree>
    <p:extLst>
      <p:ext uri="{BB962C8B-B14F-4D97-AF65-F5344CB8AC3E}">
        <p14:creationId xmlns:p14="http://schemas.microsoft.com/office/powerpoint/2010/main" val="40991897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Activities of the </a:t>
            </a:r>
            <a:r>
              <a:rPr lang="en-US" dirty="0" smtClean="0"/>
              <a:t>Unit continued</a:t>
            </a:r>
            <a:endParaRPr lang="en-US" dirty="0"/>
          </a:p>
        </p:txBody>
      </p:sp>
      <p:sp>
        <p:nvSpPr>
          <p:cNvPr id="3" name="Content Placeholder 2"/>
          <p:cNvSpPr>
            <a:spLocks noGrp="1"/>
          </p:cNvSpPr>
          <p:nvPr>
            <p:ph idx="1"/>
          </p:nvPr>
        </p:nvSpPr>
        <p:spPr/>
        <p:txBody>
          <a:bodyPr/>
          <a:lstStyle/>
          <a:p>
            <a:r>
              <a:rPr lang="en-US" dirty="0"/>
              <a:t>Simulating Craters </a:t>
            </a:r>
          </a:p>
          <a:p>
            <a:r>
              <a:rPr lang="en-US" dirty="0"/>
              <a:t>Comparing Plate tectonic movement between Earth and Mars using canned whip cream</a:t>
            </a:r>
          </a:p>
          <a:p>
            <a:endParaRPr lang="en-US" dirty="0"/>
          </a:p>
        </p:txBody>
      </p:sp>
    </p:spTree>
    <p:extLst>
      <p:ext uri="{BB962C8B-B14F-4D97-AF65-F5344CB8AC3E}">
        <p14:creationId xmlns:p14="http://schemas.microsoft.com/office/powerpoint/2010/main" val="33817418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Assessement</a:t>
            </a:r>
            <a:endParaRPr lang="en-US" dirty="0"/>
          </a:p>
        </p:txBody>
      </p:sp>
      <p:sp>
        <p:nvSpPr>
          <p:cNvPr id="3" name="Content Placeholder 2"/>
          <p:cNvSpPr>
            <a:spLocks noGrp="1"/>
          </p:cNvSpPr>
          <p:nvPr>
            <p:ph idx="1"/>
          </p:nvPr>
        </p:nvSpPr>
        <p:spPr/>
        <p:txBody>
          <a:bodyPr>
            <a:normAutofit fontScale="92500"/>
          </a:bodyPr>
          <a:lstStyle/>
          <a:p>
            <a:r>
              <a:rPr lang="en-US" dirty="0" smtClean="0"/>
              <a:t>Students will participate in “was there water on Mars Great Debate” with photos of both Mars and Earth from the Lunar and Planetary institute.  </a:t>
            </a:r>
          </a:p>
          <a:p>
            <a:r>
              <a:rPr lang="en-US" dirty="0" smtClean="0"/>
              <a:t>Use the photos to identify vocabulary terms.</a:t>
            </a:r>
          </a:p>
          <a:p>
            <a:r>
              <a:rPr lang="en-US" dirty="0" smtClean="0"/>
              <a:t>Students can write a lab report for the experiment they designed</a:t>
            </a:r>
            <a:r>
              <a:rPr lang="en-US" dirty="0" smtClean="0"/>
              <a:t>.  Students with access to cameras could take photos and create Power Points of vocabulary or explaining the evolution of a river.</a:t>
            </a:r>
            <a:endParaRPr lang="en-US" dirty="0" smtClean="0"/>
          </a:p>
          <a:p>
            <a:r>
              <a:rPr lang="en-US" dirty="0" smtClean="0"/>
              <a:t>Other assessments could be having students demonstrate a concept they learned on a stream table or write about their discovery with illustrated examples.</a:t>
            </a:r>
          </a:p>
          <a:p>
            <a:endParaRPr lang="en-US" dirty="0"/>
          </a:p>
        </p:txBody>
      </p:sp>
    </p:spTree>
    <p:extLst>
      <p:ext uri="{BB962C8B-B14F-4D97-AF65-F5344CB8AC3E}">
        <p14:creationId xmlns:p14="http://schemas.microsoft.com/office/powerpoint/2010/main" val="6532377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dirty="0" smtClean="0"/>
              <a:t>NASA 3D-View</a:t>
            </a:r>
            <a:endParaRPr lang="en-US" dirty="0"/>
          </a:p>
        </p:txBody>
      </p:sp>
      <p:sp>
        <p:nvSpPr>
          <p:cNvPr id="3" name="Content Placeholder 2"/>
          <p:cNvSpPr>
            <a:spLocks noGrp="1"/>
          </p:cNvSpPr>
          <p:nvPr>
            <p:ph idx="1"/>
          </p:nvPr>
        </p:nvSpPr>
        <p:spPr>
          <a:xfrm>
            <a:off x="457200" y="1524000"/>
            <a:ext cx="8229600" cy="2590800"/>
          </a:xfrm>
        </p:spPr>
        <p:txBody>
          <a:bodyPr>
            <a:normAutofit/>
          </a:bodyPr>
          <a:lstStyle/>
          <a:p>
            <a:pPr marL="0" indent="0">
              <a:buNone/>
            </a:pPr>
            <a:r>
              <a:rPr lang="en-US" dirty="0" smtClean="0"/>
              <a:t>I used the basic set-up for stream tables from NASA 3D-View curriculum.  I incorporated material I learned from a workshop through the Lunar and Planetary Institute that used stream tables to compare geologic features of Mars and Earth.</a:t>
            </a:r>
            <a:endParaRPr lang="en-US" dirty="0" smtClean="0"/>
          </a:p>
        </p:txBody>
      </p:sp>
    </p:spTree>
    <p:extLst>
      <p:ext uri="{BB962C8B-B14F-4D97-AF65-F5344CB8AC3E}">
        <p14:creationId xmlns:p14="http://schemas.microsoft.com/office/powerpoint/2010/main" val="107778194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299</TotalTime>
  <Words>575</Words>
  <Application>Microsoft Office PowerPoint</Application>
  <PresentationFormat>On-screen Show (4:3)</PresentationFormat>
  <Paragraphs>58</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Flow</vt:lpstr>
      <vt:lpstr>Using Stream Models to Study Planetary Geology </vt:lpstr>
      <vt:lpstr>Curriculum Topics</vt:lpstr>
      <vt:lpstr>Project Summary</vt:lpstr>
      <vt:lpstr>Professional Development Training</vt:lpstr>
      <vt:lpstr>Activities of the Unit</vt:lpstr>
      <vt:lpstr>Concluding Stream Research</vt:lpstr>
      <vt:lpstr>Activities of the Unit continued</vt:lpstr>
      <vt:lpstr>Assessement</vt:lpstr>
      <vt:lpstr>NASA 3D-View</vt:lpstr>
      <vt:lpstr>References</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Modeling Streams</dc:title>
  <dc:creator>Cappi Coleman</dc:creator>
  <cp:lastModifiedBy>Cappi Coleman</cp:lastModifiedBy>
  <cp:revision>34</cp:revision>
  <dcterms:created xsi:type="dcterms:W3CDTF">2012-06-07T01:21:37Z</dcterms:created>
  <dcterms:modified xsi:type="dcterms:W3CDTF">2012-06-13T23:24:46Z</dcterms:modified>
</cp:coreProperties>
</file>