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67" r:id="rId5"/>
    <p:sldId id="262" r:id="rId6"/>
    <p:sldId id="259" r:id="rId7"/>
    <p:sldId id="261" r:id="rId8"/>
    <p:sldId id="263" r:id="rId9"/>
    <p:sldId id="264" r:id="rId10"/>
    <p:sldId id="266" r:id="rId11"/>
    <p:sldId id="260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>
      <p:cViewPr varScale="1">
        <p:scale>
          <a:sx n="50" d="100"/>
          <a:sy n="50" d="100"/>
        </p:scale>
        <p:origin x="-12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D5A-B397-40A3-8A54-99A85D16F9B7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AD4AF3-6CFA-4109-96C9-413EC7C8D1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D5A-B397-40A3-8A54-99A85D16F9B7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4AF3-6CFA-4109-96C9-413EC7C8D1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5AD4AF3-6CFA-4109-96C9-413EC7C8D1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D5A-B397-40A3-8A54-99A85D16F9B7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D5A-B397-40A3-8A54-99A85D16F9B7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5AD4AF3-6CFA-4109-96C9-413EC7C8D1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D5A-B397-40A3-8A54-99A85D16F9B7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AD4AF3-6CFA-4109-96C9-413EC7C8D1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5EED5A-B397-40A3-8A54-99A85D16F9B7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4AF3-6CFA-4109-96C9-413EC7C8D1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D5A-B397-40A3-8A54-99A85D16F9B7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5AD4AF3-6CFA-4109-96C9-413EC7C8D10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D5A-B397-40A3-8A54-99A85D16F9B7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5AD4AF3-6CFA-4109-96C9-413EC7C8D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D5A-B397-40A3-8A54-99A85D16F9B7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AD4AF3-6CFA-4109-96C9-413EC7C8D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AD4AF3-6CFA-4109-96C9-413EC7C8D10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ED5A-B397-40A3-8A54-99A85D16F9B7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5AD4AF3-6CFA-4109-96C9-413EC7C8D1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A5EED5A-B397-40A3-8A54-99A85D16F9B7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5EED5A-B397-40A3-8A54-99A85D16F9B7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AD4AF3-6CFA-4109-96C9-413EC7C8D10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-satellite.net/endeavor/index.cfm" TargetMode="External"/><Relationship Id="rId2" Type="http://schemas.openxmlformats.org/officeDocument/2006/relationships/hyperlink" Target="http://www.nasa.gov/offices/education/about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3dview.org/resourcesnew/hydro/book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Melissa Payton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Endeavor Leadership Presentation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Friant Dam Lesson Plan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Engage</a:t>
            </a:r>
            <a:r>
              <a:rPr lang="en-US" dirty="0" smtClean="0"/>
              <a:t>:  Video</a:t>
            </a:r>
          </a:p>
          <a:p>
            <a:r>
              <a:rPr lang="en-US" i="1" dirty="0" smtClean="0"/>
              <a:t>Explain</a:t>
            </a:r>
            <a:r>
              <a:rPr lang="en-US" dirty="0" smtClean="0"/>
              <a:t>:  Advance Organizer/NASA 3D View Book</a:t>
            </a:r>
          </a:p>
          <a:p>
            <a:r>
              <a:rPr lang="en-US" i="1" dirty="0" smtClean="0"/>
              <a:t>Explore/Elaborate</a:t>
            </a:r>
            <a:r>
              <a:rPr lang="en-US" dirty="0" smtClean="0"/>
              <a:t>:  Research </a:t>
            </a:r>
          </a:p>
          <a:p>
            <a:r>
              <a:rPr lang="en-US" i="1" dirty="0" smtClean="0"/>
              <a:t>Extend/Evaluate</a:t>
            </a:r>
            <a:r>
              <a:rPr lang="en-US" dirty="0" smtClean="0"/>
              <a:t>:  Research Poster</a:t>
            </a:r>
          </a:p>
          <a:p>
            <a:r>
              <a:rPr lang="en-US" i="1" dirty="0" smtClean="0"/>
              <a:t>Extend/Evaluate</a:t>
            </a:r>
            <a:r>
              <a:rPr lang="en-US" dirty="0" smtClean="0"/>
              <a:t>:  Debate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over of Harnessing Na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3528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usbr.gov/projects/ImageServer?imgName=FRIA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7680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/>
              <a:t>Post-Survey:</a:t>
            </a:r>
            <a:r>
              <a:rPr lang="en-US" dirty="0"/>
              <a:t>  Please answer the following questions.</a:t>
            </a:r>
          </a:p>
          <a:p>
            <a:pPr lvl="0">
              <a:buNone/>
            </a:pPr>
            <a:r>
              <a:rPr lang="en-US" i="1" dirty="0" smtClean="0"/>
              <a:t>1.  How </a:t>
            </a:r>
            <a:r>
              <a:rPr lang="en-US" i="1" dirty="0"/>
              <a:t>often do you think you will use the NASA teacher resource website (circle one)?</a:t>
            </a:r>
            <a:endParaRPr lang="en-US" dirty="0"/>
          </a:p>
          <a:p>
            <a:pPr>
              <a:buNone/>
            </a:pPr>
            <a:r>
              <a:rPr lang="en-US" dirty="0"/>
              <a:t>Never                               Always</a:t>
            </a:r>
          </a:p>
          <a:p>
            <a:pPr>
              <a:buNone/>
            </a:pPr>
            <a:r>
              <a:rPr lang="en-US" dirty="0"/>
              <a:t>      1  2  3  4  5  6  7  8  9  10</a:t>
            </a:r>
          </a:p>
          <a:p>
            <a:pPr lvl="0">
              <a:buNone/>
            </a:pPr>
            <a:r>
              <a:rPr lang="en-US" i="1" dirty="0" smtClean="0"/>
              <a:t>2.  Do </a:t>
            </a:r>
            <a:r>
              <a:rPr lang="en-US" i="1" dirty="0"/>
              <a:t>you believe using the 5E’s Learning Cycle for lesson planning is effective (circle one)?</a:t>
            </a:r>
            <a:endParaRPr lang="en-US" dirty="0"/>
          </a:p>
          <a:p>
            <a:pPr>
              <a:buNone/>
            </a:pPr>
            <a:r>
              <a:rPr lang="en-US" dirty="0"/>
              <a:t>Not at all                        Extremely</a:t>
            </a:r>
          </a:p>
          <a:p>
            <a:pPr>
              <a:buNone/>
            </a:pPr>
            <a:r>
              <a:rPr lang="en-US" dirty="0"/>
              <a:t>      1  2  3  4  5  6  7  8  9  10</a:t>
            </a:r>
          </a:p>
          <a:p>
            <a:pPr lvl="0">
              <a:buNone/>
            </a:pPr>
            <a:r>
              <a:rPr lang="en-US" i="1" dirty="0" smtClean="0"/>
              <a:t>3.  How </a:t>
            </a:r>
            <a:r>
              <a:rPr lang="en-US" i="1" dirty="0"/>
              <a:t>often will you use 5E’s Learning Cycle for lesson planning (circle one)?</a:t>
            </a:r>
            <a:endParaRPr lang="en-US" dirty="0"/>
          </a:p>
          <a:p>
            <a:pPr>
              <a:buNone/>
            </a:pPr>
            <a:r>
              <a:rPr lang="en-US" dirty="0"/>
              <a:t>Never                               Always</a:t>
            </a:r>
          </a:p>
          <a:p>
            <a:pPr>
              <a:buNone/>
            </a:pPr>
            <a:r>
              <a:rPr lang="en-US" dirty="0"/>
              <a:t>      1  2  3  4  5  6  7  8  9  10</a:t>
            </a:r>
          </a:p>
          <a:p>
            <a:pPr lvl="0">
              <a:buNone/>
            </a:pPr>
            <a:r>
              <a:rPr lang="en-US" i="1" dirty="0" smtClean="0"/>
              <a:t>4.  Do </a:t>
            </a:r>
            <a:r>
              <a:rPr lang="en-US" i="1" dirty="0"/>
              <a:t>you plan on incorporating the </a:t>
            </a:r>
            <a:r>
              <a:rPr lang="en-US" i="1" dirty="0" err="1"/>
              <a:t>Friant</a:t>
            </a:r>
            <a:r>
              <a:rPr lang="en-US" i="1" dirty="0"/>
              <a:t> Dam Lesson Plan in your curriculum (circle one)?</a:t>
            </a:r>
            <a:endParaRPr lang="en-US" dirty="0"/>
          </a:p>
          <a:p>
            <a:pPr>
              <a:buNone/>
            </a:pPr>
            <a:r>
              <a:rPr lang="en-US" dirty="0"/>
              <a:t>Yes		No</a:t>
            </a:r>
          </a:p>
          <a:p>
            <a:pPr lvl="0">
              <a:buNone/>
            </a:pPr>
            <a:r>
              <a:rPr lang="en-US" i="1" dirty="0" smtClean="0"/>
              <a:t>5.  Please </a:t>
            </a:r>
            <a:r>
              <a:rPr lang="en-US" i="1" dirty="0"/>
              <a:t>write any comments/questions about this presentation.  </a:t>
            </a:r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228599" y="1371600"/>
          <a:ext cx="8762999" cy="5181606"/>
        </p:xfrm>
        <a:graphic>
          <a:graphicData uri="http://schemas.openxmlformats.org/drawingml/2006/table">
            <a:tbl>
              <a:tblPr/>
              <a:tblGrid>
                <a:gridCol w="6339898"/>
                <a:gridCol w="995795"/>
                <a:gridCol w="1427306"/>
              </a:tblGrid>
              <a:tr h="616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Pre-survey:  Scale from 1-10 (1 is "never" and 10 is "always")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 Deviation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  How often do you use the NASA teacher resource website?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2.90909091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2.087985583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  How familiar are you with the 5E's Learning Cycle?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4.90909091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2.803160272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Post-survey: Scale from 1-10 (1 is "never" and 10 is "always")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 Deviation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  How often do you think you will use the NASA teacher resource website?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5.88888889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1.843554396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  How often do you think you will use the 5E's Learning Cycle for you lesson plan?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6.83333333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1.886484437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Comparison of Means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Calculated 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Student's 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T-Test Pre- (Question #1) and Post- (Question #1) NASA Questions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2.44*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T-Test Pre- (Question #1) and Post- (Question #3) 5E's Learning Cycle Questions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2.49*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*The means for both sets of questions are statistically significant.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99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600200" y="1904999"/>
          <a:ext cx="5486400" cy="1778841"/>
        </p:xfrm>
        <a:graphic>
          <a:graphicData uri="http://schemas.openxmlformats.org/drawingml/2006/table">
            <a:tbl>
              <a:tblPr/>
              <a:tblGrid>
                <a:gridCol w="1060815"/>
                <a:gridCol w="2320530"/>
                <a:gridCol w="2105055"/>
              </a:tblGrid>
              <a:tr h="53452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Will you use the Friant Dam Lesson Plan?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9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61.11111111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38.88888889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presentation was overall successful</a:t>
            </a:r>
          </a:p>
          <a:p>
            <a:r>
              <a:rPr lang="en-US" dirty="0" smtClean="0"/>
              <a:t>Teachers will be more likely to use the NASA website and 5E’s Learning Process</a:t>
            </a:r>
          </a:p>
          <a:p>
            <a:r>
              <a:rPr lang="en-US" dirty="0" smtClean="0"/>
              <a:t>Most teachers will use the lesson plan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the Fresno County Office of Education </a:t>
            </a:r>
            <a:r>
              <a:rPr lang="en-US" i="1" dirty="0" smtClean="0"/>
              <a:t>Interactive Science Notebook Workshop</a:t>
            </a:r>
          </a:p>
          <a:p>
            <a:r>
              <a:rPr lang="en-US" dirty="0" smtClean="0"/>
              <a:t>May 30</a:t>
            </a:r>
            <a:r>
              <a:rPr lang="en-US" baseline="30000" dirty="0" smtClean="0"/>
              <a:t>th</a:t>
            </a:r>
            <a:r>
              <a:rPr lang="en-US" dirty="0" smtClean="0"/>
              <a:t> and May 31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Fresno County Educators Grades 6-12</a:t>
            </a:r>
          </a:p>
          <a:p>
            <a:r>
              <a:rPr lang="en-US" dirty="0" smtClean="0"/>
              <a:t>Total of 22 Educators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Agenda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en-US" sz="2500" dirty="0" smtClean="0"/>
              <a:t>   Introduction/Sign-in/Handouts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en-US" sz="2500" dirty="0" smtClean="0"/>
              <a:t>   Pre-Survey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500" dirty="0" smtClean="0">
                <a:solidFill>
                  <a:schemeClr val="accent1"/>
                </a:solidFill>
              </a:rPr>
              <a:t>III.      </a:t>
            </a:r>
            <a:r>
              <a:rPr lang="en-US" sz="2500" dirty="0" smtClean="0"/>
              <a:t>NASA Endeavor Program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500" dirty="0" smtClean="0">
                <a:solidFill>
                  <a:schemeClr val="accent1"/>
                </a:solidFill>
              </a:rPr>
              <a:t>IV.      </a:t>
            </a:r>
            <a:r>
              <a:rPr lang="en-US" sz="2500" dirty="0" smtClean="0"/>
              <a:t>NASA Teacher Resources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500" dirty="0" smtClean="0">
                <a:solidFill>
                  <a:schemeClr val="accent1"/>
                </a:solidFill>
              </a:rPr>
              <a:t>V.       </a:t>
            </a:r>
            <a:r>
              <a:rPr lang="en-US" sz="2500" dirty="0" smtClean="0"/>
              <a:t>Earth Science and Mars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500" dirty="0" smtClean="0">
                <a:solidFill>
                  <a:schemeClr val="accent1"/>
                </a:solidFill>
              </a:rPr>
              <a:t>VI.      </a:t>
            </a:r>
            <a:r>
              <a:rPr lang="en-US" sz="2500" dirty="0" smtClean="0"/>
              <a:t>5E’s Learning Cycle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500" dirty="0" smtClean="0">
                <a:solidFill>
                  <a:schemeClr val="accent1"/>
                </a:solidFill>
              </a:rPr>
              <a:t>VII.     </a:t>
            </a:r>
            <a:r>
              <a:rPr lang="en-US" sz="2500" dirty="0" err="1" smtClean="0"/>
              <a:t>Friant</a:t>
            </a:r>
            <a:r>
              <a:rPr lang="en-US" sz="2500" dirty="0" smtClean="0"/>
              <a:t> Dam Lesson Plan</a:t>
            </a:r>
          </a:p>
          <a:p>
            <a:pPr marL="571500" indent="-571500">
              <a:buFont typeface="Arial" pitchFamily="34" charset="0"/>
              <a:buAutoNum type="romanUcPeriod" startAt="8"/>
              <a:defRPr/>
            </a:pPr>
            <a:r>
              <a:rPr lang="en-US" sz="2500" dirty="0" smtClean="0"/>
              <a:t>   Interactive Science Notebooks</a:t>
            </a:r>
          </a:p>
          <a:p>
            <a:pPr marL="571500" indent="-571500">
              <a:buFont typeface="Arial" pitchFamily="34" charset="0"/>
              <a:buAutoNum type="romanUcPeriod" startAt="8"/>
              <a:defRPr/>
            </a:pPr>
            <a:r>
              <a:rPr lang="en-US" sz="2500" dirty="0" smtClean="0"/>
              <a:t>   Post-Survey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Pre-Survey:</a:t>
            </a:r>
            <a:r>
              <a:rPr lang="en-US" dirty="0" smtClean="0"/>
              <a:t>  Please answer the following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How often do you use the NASA teacher resource website (circle one)?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Never                               Always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1  2  3  4  5  6  7  8  9  10</a:t>
            </a:r>
          </a:p>
          <a:p>
            <a:pPr marL="514350" indent="-514350">
              <a:buAutoNum type="arabicPeriod" startAt="2"/>
            </a:pPr>
            <a:r>
              <a:rPr lang="en-US" i="1" dirty="0" smtClean="0"/>
              <a:t>How familiar are you with the 5E’s Learning Cycle (circle one)?</a:t>
            </a: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         Not at all                        Extremely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     1  2  3  4  5  6  7  8  9  10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3.     </a:t>
            </a:r>
            <a:r>
              <a:rPr lang="en-US" dirty="0" smtClean="0"/>
              <a:t>What would you like to learn from this presentation?</a:t>
            </a:r>
          </a:p>
          <a:p>
            <a:pPr>
              <a:buNone/>
            </a:pPr>
            <a:r>
              <a:rPr lang="en-US" dirty="0" smtClean="0"/>
              <a:t>  _____________________________________________________________________________________________________________________________________________________________________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NASA Teacher Resources 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NASA Education 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en-US" sz="2000" b="1" u="sng" smtClean="0">
                <a:hlinkClick r:id="rId2"/>
              </a:rPr>
              <a:t>http://www.nasa.gov/offices/education/about/index.html</a:t>
            </a:r>
            <a:endParaRPr lang="en-US" sz="2000" smtClean="0"/>
          </a:p>
          <a:p>
            <a:pPr>
              <a:buFont typeface="Arial" charset="0"/>
              <a:buNone/>
            </a:pPr>
            <a:r>
              <a:rPr lang="en-US" b="1" smtClean="0"/>
              <a:t> 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en-US" b="1" smtClean="0"/>
              <a:t>NASA Endeavor Teaching Credential 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en-US" sz="2000" b="1" u="sng" smtClean="0">
                <a:hlinkClick r:id="rId3"/>
              </a:rPr>
              <a:t>http://www.us-satellite.net/endeavor/index.cfm</a:t>
            </a:r>
            <a:endParaRPr lang="en-US" sz="2000" smtClean="0"/>
          </a:p>
          <a:p>
            <a:pPr>
              <a:buFont typeface="Arial" charset="0"/>
              <a:buNone/>
            </a:pPr>
            <a:r>
              <a:rPr lang="en-US" sz="2000" b="1" smtClean="0"/>
              <a:t> </a:t>
            </a:r>
            <a:endParaRPr lang="en-US" sz="2000" smtClean="0"/>
          </a:p>
          <a:p>
            <a:pPr>
              <a:buFont typeface="Arial" charset="0"/>
              <a:buNone/>
            </a:pPr>
            <a:r>
              <a:rPr lang="en-US" b="1" smtClean="0"/>
              <a:t>NASA 3D Books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en-US" sz="2000" smtClean="0"/>
              <a:t>Hydro: </a:t>
            </a:r>
            <a:r>
              <a:rPr lang="en-US" sz="2000" b="1" u="sng" smtClean="0">
                <a:hlinkClick r:id="rId4"/>
              </a:rPr>
              <a:t>http://www.3dview.org/resourcesnew/hydro/book/index.html</a:t>
            </a:r>
            <a:endParaRPr lang="en-US" sz="2000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Earth vs. Mars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Use Mars to teach Earth science</a:t>
            </a:r>
          </a:p>
          <a:p>
            <a:r>
              <a:rPr lang="en-US" smtClean="0"/>
              <a:t>Earth’s geological features compared to Mars</a:t>
            </a:r>
          </a:p>
          <a:p>
            <a:r>
              <a:rPr lang="en-US" smtClean="0"/>
              <a:t>Orbiters and rovers take pictures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" name="Picture 4" descr="http://t3.gstatic.com/images?q=tbn:ANd9GcTKtWNzv0rRpcrG00c-YJD4IQKc4qx3TJc7CRz_8ALi4R26TuH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3810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56388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Google Mars</a:t>
            </a:r>
          </a:p>
          <a:p>
            <a:r>
              <a:rPr lang="en-US" sz="1100" dirty="0" smtClean="0"/>
              <a:t>www.googlemars.com</a:t>
            </a:r>
            <a:endParaRPr lang="en-US" sz="1100" dirty="0"/>
          </a:p>
        </p:txBody>
      </p:sp>
      <p:pic>
        <p:nvPicPr>
          <p:cNvPr id="6" name="Picture 2" descr="http://t1.gstatic.com/images?q=tbn:ANd9GcReW3q6OSuxwqf1OgYeJ3ACF4qQfTdJWcX0Y8u3QUVxhOkKtti4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6576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6700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NASA’s Mars Reconnaissance Orbiter (MRO)</a:t>
            </a:r>
            <a:endParaRPr lang="en-US" sz="1100" dirty="0"/>
          </a:p>
        </p:txBody>
      </p:sp>
      <p:pic>
        <p:nvPicPr>
          <p:cNvPr id="8" name="Picture 2" descr="http://nssdc.gsfc.nasa.gov/image/planetary/mars/marsglob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200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010400" y="5486400"/>
            <a:ext cx="15888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www.nssdc.gsf.nasa.gov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vs. Mars </a:t>
            </a:r>
            <a:endParaRPr lang="en-US" dirty="0" smtClean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009" y="1295400"/>
            <a:ext cx="34979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12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048000"/>
            <a:ext cx="320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5E’s Learning Cycle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Engage</a:t>
            </a:r>
            <a:r>
              <a:rPr lang="en-US" dirty="0" smtClean="0"/>
              <a:t>:  video, pictures</a:t>
            </a:r>
          </a:p>
          <a:p>
            <a:r>
              <a:rPr lang="en-US" i="1" dirty="0" smtClean="0"/>
              <a:t>Explore</a:t>
            </a:r>
            <a:r>
              <a:rPr lang="en-US" dirty="0" smtClean="0"/>
              <a:t>:  video, web search, hands-on activity</a:t>
            </a:r>
          </a:p>
          <a:p>
            <a:r>
              <a:rPr lang="en-US" i="1" dirty="0" smtClean="0"/>
              <a:t>Explain</a:t>
            </a:r>
            <a:r>
              <a:rPr lang="en-US" dirty="0" smtClean="0"/>
              <a:t>: teacher or student discussion</a:t>
            </a:r>
          </a:p>
          <a:p>
            <a:r>
              <a:rPr lang="en-US" i="1" dirty="0" smtClean="0"/>
              <a:t>Elaborate/Extend</a:t>
            </a:r>
            <a:r>
              <a:rPr lang="en-US" dirty="0" smtClean="0"/>
              <a:t>:  hands-on activity, create a model, </a:t>
            </a:r>
            <a:r>
              <a:rPr lang="en-US" dirty="0" smtClean="0"/>
              <a:t>in-depth </a:t>
            </a:r>
            <a:r>
              <a:rPr lang="en-US" dirty="0" smtClean="0"/>
              <a:t>research</a:t>
            </a:r>
          </a:p>
          <a:p>
            <a:r>
              <a:rPr lang="en-US" i="1" dirty="0" smtClean="0"/>
              <a:t>Evaluate</a:t>
            </a:r>
            <a:r>
              <a:rPr lang="en-US" dirty="0" smtClean="0"/>
              <a:t>:  activity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rubrics</a:t>
            </a:r>
            <a:r>
              <a:rPr lang="en-US" dirty="0" smtClean="0"/>
              <a:t>, final projects</a:t>
            </a:r>
          </a:p>
          <a:p>
            <a:endParaRPr lang="en-US" dirty="0" smtClean="0"/>
          </a:p>
        </p:txBody>
      </p:sp>
      <p:pic>
        <p:nvPicPr>
          <p:cNvPr id="4" name="Picture 2" descr="http://3.bp.blogspot.com/_kJB74wh8C2M/TStinJZ8voI/AAAAAAAAC7Y/ajf_f_CrH28/s1600/5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Friant Dam Lesson Plan 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Utilizes 5E’s Learning Cycle format</a:t>
            </a:r>
          </a:p>
          <a:p>
            <a:r>
              <a:rPr lang="en-US" smtClean="0"/>
              <a:t>Incorporates science literacy</a:t>
            </a:r>
          </a:p>
          <a:p>
            <a:r>
              <a:rPr lang="en-US" smtClean="0"/>
              <a:t>Focuses on inquiry</a:t>
            </a:r>
          </a:p>
          <a:p>
            <a:r>
              <a:rPr lang="en-US" smtClean="0"/>
              <a:t>Based on California science standards</a:t>
            </a:r>
          </a:p>
          <a:p>
            <a:r>
              <a:rPr lang="en-US" smtClean="0"/>
              <a:t>Includes NASA material (3D View Book)</a:t>
            </a:r>
          </a:p>
          <a:p>
            <a:pPr lvl="1"/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</TotalTime>
  <Words>626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Endeavor Leadership Presentation</vt:lpstr>
      <vt:lpstr>Presentation</vt:lpstr>
      <vt:lpstr>Presentation Agenda </vt:lpstr>
      <vt:lpstr>Pre-Survey</vt:lpstr>
      <vt:lpstr>NASA Teacher Resources </vt:lpstr>
      <vt:lpstr>Earth vs. Mars</vt:lpstr>
      <vt:lpstr>Earth vs. Mars </vt:lpstr>
      <vt:lpstr>5E’s Learning Cycle</vt:lpstr>
      <vt:lpstr>Friant Dam Lesson Plan </vt:lpstr>
      <vt:lpstr>Friant Dam Lesson Plan</vt:lpstr>
      <vt:lpstr>Post-Survey</vt:lpstr>
      <vt:lpstr>Results</vt:lpstr>
      <vt:lpstr>Results </vt:lpstr>
      <vt:lpstr>Conclusion</vt:lpstr>
    </vt:vector>
  </TitlesOfParts>
  <Company>CUSD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Endeavor Leadership Presentation</dc:title>
  <dc:creator>mpayton</dc:creator>
  <cp:lastModifiedBy>mpayton</cp:lastModifiedBy>
  <cp:revision>2</cp:revision>
  <dcterms:created xsi:type="dcterms:W3CDTF">2012-06-12T01:53:24Z</dcterms:created>
  <dcterms:modified xsi:type="dcterms:W3CDTF">2012-06-12T02:27:28Z</dcterms:modified>
</cp:coreProperties>
</file>