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00" d="100"/>
          <a:sy n="100" d="100"/>
        </p:scale>
        <p:origin x="-25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DBF38D-083F-4329-A021-F72232BF2549}" type="datetimeFigureOut">
              <a:rPr lang="en-US" smtClean="0"/>
              <a:t>8/10/2011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DFEA7E-95C8-41C1-A197-E016941D923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C275FD-7D42-489F-A116-D9EC39ED6B7E}" type="datetimeFigureOut">
              <a:rPr lang="en-US" smtClean="0"/>
              <a:pPr/>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275FD-7D42-489F-A116-D9EC39ED6B7E}" type="datetimeFigureOut">
              <a:rPr lang="en-US" smtClean="0"/>
              <a:pPr/>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275FD-7D42-489F-A116-D9EC39ED6B7E}" type="datetimeFigureOut">
              <a:rPr lang="en-US" smtClean="0"/>
              <a:pPr/>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275FD-7D42-489F-A116-D9EC39ED6B7E}" type="datetimeFigureOut">
              <a:rPr lang="en-US" smtClean="0"/>
              <a:pPr/>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C275FD-7D42-489F-A116-D9EC39ED6B7E}" type="datetimeFigureOut">
              <a:rPr lang="en-US" smtClean="0"/>
              <a:pPr/>
              <a:t>8/10/2011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C275FD-7D42-489F-A116-D9EC39ED6B7E}" type="datetimeFigureOut">
              <a:rPr lang="en-US" smtClean="0"/>
              <a:pPr/>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C275FD-7D42-489F-A116-D9EC39ED6B7E}" type="datetimeFigureOut">
              <a:rPr lang="en-US" smtClean="0"/>
              <a:pPr/>
              <a:t>8/10/2011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C275FD-7D42-489F-A116-D9EC39ED6B7E}" type="datetimeFigureOut">
              <a:rPr lang="en-US" smtClean="0"/>
              <a:pPr/>
              <a:t>8/10/2011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C275FD-7D42-489F-A116-D9EC39ED6B7E}" type="datetimeFigureOut">
              <a:rPr lang="en-US" smtClean="0"/>
              <a:pPr/>
              <a:t>8/10/2011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C275FD-7D42-489F-A116-D9EC39ED6B7E}" type="datetimeFigureOut">
              <a:rPr lang="en-US" smtClean="0"/>
              <a:pPr/>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C275FD-7D42-489F-A116-D9EC39ED6B7E}" type="datetimeFigureOut">
              <a:rPr lang="en-US" smtClean="0"/>
              <a:pPr/>
              <a:t>8/10/2011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BD661F-5C48-4DAC-B12F-0A10420BF3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C275FD-7D42-489F-A116-D9EC39ED6B7E}" type="datetimeFigureOut">
              <a:rPr lang="en-US" smtClean="0"/>
              <a:pPr/>
              <a:t>8/10/2011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D661F-5C48-4DAC-B12F-0A10420BF3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2901" y="361950"/>
            <a:ext cx="8448674" cy="5861684"/>
          </a:xfrm>
          <a:prstGeom prst="rect">
            <a:avLst/>
          </a:prstGeom>
          <a:noFill/>
        </p:spPr>
        <p:txBody>
          <a:bodyPr wrap="square" rtlCol="0">
            <a:spAutoFit/>
          </a:bodyPr>
          <a:lstStyle/>
          <a:p>
            <a:pPr algn="ctr"/>
            <a:r>
              <a:rPr lang="en-US" sz="2400" dirty="0" smtClean="0"/>
              <a:t>A Unit on Probability </a:t>
            </a:r>
            <a:r>
              <a:rPr lang="en-US" sz="2400" dirty="0" smtClean="0"/>
              <a:t>and </a:t>
            </a:r>
            <a:r>
              <a:rPr lang="en-US" sz="2400" dirty="0" smtClean="0"/>
              <a:t>Genetics</a:t>
            </a:r>
          </a:p>
          <a:p>
            <a:pPr algn="ctr"/>
            <a:r>
              <a:rPr lang="en-US" dirty="0" smtClean="0"/>
              <a:t>(6</a:t>
            </a:r>
            <a:r>
              <a:rPr lang="en-US" baseline="30000" dirty="0" smtClean="0"/>
              <a:t>th</a:t>
            </a:r>
            <a:r>
              <a:rPr lang="en-US" dirty="0" smtClean="0"/>
              <a:t> Grade)</a:t>
            </a:r>
          </a:p>
          <a:p>
            <a:endParaRPr lang="en-US" sz="1600" b="1" dirty="0" smtClean="0">
              <a:latin typeface="Bookman Old Style" pitchFamily="18" charset="0"/>
            </a:endParaRPr>
          </a:p>
          <a:p>
            <a:r>
              <a:rPr lang="en-US" sz="1600" b="1" dirty="0" smtClean="0">
                <a:latin typeface="Bookman Old Style" pitchFamily="18" charset="0"/>
              </a:rPr>
              <a:t>What?</a:t>
            </a:r>
            <a:r>
              <a:rPr lang="en-US" sz="1600" dirty="0"/>
              <a:t/>
            </a:r>
            <a:br>
              <a:rPr lang="en-US" sz="1600" dirty="0"/>
            </a:br>
            <a:r>
              <a:rPr lang="en-US" sz="1600" dirty="0" smtClean="0"/>
              <a:t>Students will examine factors related to Sickle Cell Disease (SCD) as a </a:t>
            </a:r>
          </a:p>
          <a:p>
            <a:r>
              <a:rPr lang="en-US" sz="1600" dirty="0" smtClean="0"/>
              <a:t>Vehicle for teaching competencies in </a:t>
            </a:r>
            <a:r>
              <a:rPr lang="en-US" sz="1600" u="sng" dirty="0" smtClean="0"/>
              <a:t>probability</a:t>
            </a:r>
            <a:r>
              <a:rPr lang="en-US" sz="1600" dirty="0" smtClean="0"/>
              <a:t> and </a:t>
            </a:r>
            <a:r>
              <a:rPr lang="en-US" sz="1600" u="sng" dirty="0" smtClean="0"/>
              <a:t>genetics</a:t>
            </a:r>
            <a:r>
              <a:rPr lang="en-US" sz="1600" dirty="0" smtClean="0"/>
              <a:t>.</a:t>
            </a:r>
          </a:p>
          <a:p>
            <a:endParaRPr lang="en-US" sz="1600" dirty="0" smtClean="0"/>
          </a:p>
          <a:p>
            <a:r>
              <a:rPr lang="en-US" sz="1600" b="1" dirty="0" smtClean="0">
                <a:latin typeface="Bookman Old Style" pitchFamily="18" charset="0"/>
              </a:rPr>
              <a:t>How?</a:t>
            </a:r>
          </a:p>
          <a:p>
            <a:r>
              <a:rPr lang="en-US" sz="1600" dirty="0" smtClean="0"/>
              <a:t>Students will develop data tables from the Centers for Disease Control and South Carolina Department of Health and Environmental Control to cull data on the prevalence of SCD in South Carolina, the United States, and globally.  XX</a:t>
            </a:r>
          </a:p>
          <a:p>
            <a:endParaRPr lang="en-US" sz="1600" dirty="0" smtClean="0"/>
          </a:p>
          <a:p>
            <a:r>
              <a:rPr lang="en-US" sz="1600" b="1" dirty="0" smtClean="0">
                <a:latin typeface="Bookman Old Style" pitchFamily="18" charset="0"/>
              </a:rPr>
              <a:t>Why?</a:t>
            </a:r>
          </a:p>
          <a:p>
            <a:r>
              <a:rPr lang="en-US" sz="1600" dirty="0" smtClean="0"/>
              <a:t>Concerned with children’s lack of knowledge about how the body works and how to apply knowledge of genetics understanding to personal accountability in health care and quality of life.</a:t>
            </a:r>
          </a:p>
          <a:p>
            <a:endParaRPr lang="en-US" sz="1600" dirty="0" smtClean="0"/>
          </a:p>
          <a:p>
            <a:r>
              <a:rPr lang="en-US" sz="1600" b="1" dirty="0" smtClean="0">
                <a:latin typeface="Bookman Old Style" pitchFamily="18" charset="0"/>
              </a:rPr>
              <a:t>What’s New?</a:t>
            </a:r>
            <a:r>
              <a:rPr lang="en-US" sz="1600" dirty="0"/>
              <a:t/>
            </a:r>
            <a:br>
              <a:rPr lang="en-US" sz="1600" dirty="0"/>
            </a:br>
            <a:r>
              <a:rPr lang="en-US" sz="1600" dirty="0" smtClean="0"/>
              <a:t>Discovering and integrating hands-on approaches to facilitating </a:t>
            </a:r>
            <a:r>
              <a:rPr lang="en-US" sz="1600" dirty="0" smtClean="0"/>
              <a:t>students’ understanding of genetics and </a:t>
            </a:r>
            <a:r>
              <a:rPr lang="en-US" sz="1600" dirty="0" smtClean="0"/>
              <a:t>integrating </a:t>
            </a:r>
            <a:r>
              <a:rPr lang="en-US" sz="1600" dirty="0" smtClean="0"/>
              <a:t>science concepts with mathematics.</a:t>
            </a:r>
            <a:endParaRPr lang="en-US" sz="1600" dirty="0" smtClean="0"/>
          </a:p>
          <a:p>
            <a:endParaRPr lang="en-US" sz="1600" dirty="0" smtClean="0"/>
          </a:p>
          <a:p>
            <a:r>
              <a:rPr lang="en-US" sz="1600" b="1" dirty="0" smtClean="0">
                <a:latin typeface="Bookman Old Style" pitchFamily="18" charset="0"/>
              </a:rPr>
              <a:t>NASA Assets</a:t>
            </a:r>
          </a:p>
          <a:p>
            <a:r>
              <a:rPr lang="en-US" sz="1600" dirty="0" smtClean="0"/>
              <a:t>http://www.nasa.gov/audience/foreducators/index.html</a:t>
            </a:r>
            <a:r>
              <a:rPr lang="en-US" sz="1600" dirty="0"/>
              <a:t/>
            </a:r>
            <a:br>
              <a:rPr lang="en-US" sz="1600" dirty="0"/>
            </a:br>
            <a:endParaRPr lang="en-US" sz="1600" dirty="0"/>
          </a:p>
        </p:txBody>
      </p:sp>
      <p:sp>
        <p:nvSpPr>
          <p:cNvPr id="3" name="Footer Placeholder 2"/>
          <p:cNvSpPr>
            <a:spLocks noGrp="1"/>
          </p:cNvSpPr>
          <p:nvPr>
            <p:ph type="ftr" sz="quarter" idx="11"/>
          </p:nvPr>
        </p:nvSpPr>
        <p:spPr/>
        <p:txBody>
          <a:bodyPr/>
          <a:lstStyle/>
          <a:p>
            <a:r>
              <a:rPr lang="en-US" smtClean="0"/>
              <a:t>Bickerstaff_STEM_110808</a:t>
            </a:r>
            <a:endParaRPr lang="en-US"/>
          </a:p>
        </p:txBody>
      </p:sp>
      <p:pic>
        <p:nvPicPr>
          <p:cNvPr id="2050" name="Picture 2" descr="http://www.medicalook.com/diseases_images/sickle_cell_anemia2.jp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rot="812785">
            <a:off x="6541441" y="467169"/>
            <a:ext cx="2188538" cy="1817318"/>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13</Words>
  <Application>Microsoft Office PowerPoint</Application>
  <PresentationFormat>On-screen Show (4:3)</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GroundWorks</dc:creator>
  <cp:lastModifiedBy>GroundWorks</cp:lastModifiedBy>
  <cp:revision>12</cp:revision>
  <dcterms:created xsi:type="dcterms:W3CDTF">2011-08-08T00:31:31Z</dcterms:created>
  <dcterms:modified xsi:type="dcterms:W3CDTF">2011-08-11T03:27:53Z</dcterms:modified>
</cp:coreProperties>
</file>