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ppt" ContentType="application/vnd.ms-powerpoi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7" r:id="rId3"/>
    <p:sldId id="268" r:id="rId4"/>
    <p:sldId id="269" r:id="rId5"/>
    <p:sldId id="271" r:id="rId6"/>
    <p:sldId id="272" r:id="rId7"/>
    <p:sldId id="273"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3333"/>
    <a:srgbClr val="990000"/>
    <a:srgbClr val="969696"/>
    <a:srgbClr val="EAEAEA"/>
    <a:srgbClr val="035540"/>
    <a:srgbClr val="023A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4660"/>
  </p:normalViewPr>
  <p:slideViewPr>
    <p:cSldViewPr>
      <p:cViewPr varScale="1">
        <p:scale>
          <a:sx n="68" d="100"/>
          <a:sy n="68" d="100"/>
        </p:scale>
        <p:origin x="-6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6A3F4-F826-4CCF-B6D9-5CA39E4F7EFE}" type="datetimeFigureOut">
              <a:rPr lang="en-US" smtClean="0"/>
              <a:pPr/>
              <a:t>11/19/2009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FBDAC-4260-4AF2-9969-EB1F9EAA925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Overwhelmingly, student and parent survey were returned quickly and almost in full agreement that technology should be used within the Science classroom.</a:t>
            </a:r>
          </a:p>
          <a:p>
            <a:endParaRPr lang="en-US" dirty="0"/>
          </a:p>
        </p:txBody>
      </p:sp>
      <p:sp>
        <p:nvSpPr>
          <p:cNvPr id="4" name="Slide Number Placeholder 3"/>
          <p:cNvSpPr>
            <a:spLocks noGrp="1"/>
          </p:cNvSpPr>
          <p:nvPr>
            <p:ph type="sldNum" sz="quarter" idx="10"/>
          </p:nvPr>
        </p:nvSpPr>
        <p:spPr/>
        <p:txBody>
          <a:bodyPr/>
          <a:lstStyle/>
          <a:p>
            <a:fld id="{7DBFBDAC-4260-4AF2-9969-EB1F9EAA9255}"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1219200"/>
            <a:ext cx="6096000" cy="838200"/>
          </a:xfrm>
        </p:spPr>
        <p:txBody>
          <a:bodyPr anchor="b" anchorCtr="0"/>
          <a:lstStyle>
            <a:lvl1pPr algn="l">
              <a:defRPr sz="4000">
                <a:solidFill>
                  <a:schemeClr val="tx2"/>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57200" y="2000592"/>
            <a:ext cx="6096000" cy="457200"/>
          </a:xfrm>
        </p:spPr>
        <p:txBody>
          <a:bodyPr/>
          <a:lstStyle>
            <a:lvl1pPr marL="0" indent="0">
              <a:buFontTx/>
              <a:buNone/>
              <a:defRPr sz="1800">
                <a:solidFill>
                  <a:schemeClr val="tx2"/>
                </a:solidFill>
              </a:defRPr>
            </a:lvl1pPr>
          </a:lstStyle>
          <a:p>
            <a:r>
              <a:rPr lang="en-US" smtClean="0"/>
              <a:t>Click to edit Master subtitle style</a:t>
            </a:r>
            <a:endParaRPr lang="en-US" dirty="0" smtClean="0"/>
          </a:p>
        </p:txBody>
      </p:sp>
      <p:sp>
        <p:nvSpPr>
          <p:cNvPr id="7172" name="Rectangle 4"/>
          <p:cNvSpPr>
            <a:spLocks noGrp="1" noChangeArrowheads="1"/>
          </p:cNvSpPr>
          <p:nvPr>
            <p:ph type="dt" sz="half" idx="2"/>
          </p:nvPr>
        </p:nvSpPr>
        <p:spPr/>
        <p:txBody>
          <a:bodyPr/>
          <a:lstStyle>
            <a:lvl1pPr>
              <a:defRPr/>
            </a:lvl1pPr>
          </a:lstStyle>
          <a:p>
            <a:endParaRPr lang="en-US" dirty="0"/>
          </a:p>
        </p:txBody>
      </p:sp>
      <p:sp>
        <p:nvSpPr>
          <p:cNvPr id="7173" name="Rectangle 5"/>
          <p:cNvSpPr>
            <a:spLocks noGrp="1" noChangeArrowheads="1"/>
          </p:cNvSpPr>
          <p:nvPr>
            <p:ph type="ftr" sz="quarter" idx="3"/>
          </p:nvPr>
        </p:nvSpPr>
        <p:spPr/>
        <p:txBody>
          <a:bodyPr/>
          <a:lstStyle>
            <a:lvl1pPr>
              <a:defRPr/>
            </a:lvl1pPr>
          </a:lstStyle>
          <a:p>
            <a:endParaRPr lang="en-US" dirty="0"/>
          </a:p>
        </p:txBody>
      </p:sp>
      <p:sp>
        <p:nvSpPr>
          <p:cNvPr id="7174" name="Rectangle 6"/>
          <p:cNvSpPr>
            <a:spLocks noGrp="1" noChangeArrowheads="1"/>
          </p:cNvSpPr>
          <p:nvPr>
            <p:ph type="sldNum" sz="quarter" idx="4"/>
          </p:nvPr>
        </p:nvSpPr>
        <p:spPr/>
        <p:txBody>
          <a:bodyPr/>
          <a:lstStyle>
            <a:lvl1pPr>
              <a:defRPr/>
            </a:lvl1pPr>
          </a:lstStyle>
          <a:p>
            <a:fld id="{BA0CDCD4-CD15-4862-B1EC-A0830985C377}"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90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90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7BEEB80-B944-460A-8974-680B94F5861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C4754B-EBAD-441D-9215-DC4567C7D4B3}"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05450" y="838200"/>
            <a:ext cx="15811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838200"/>
            <a:ext cx="48768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CDB937-FF70-458F-9A54-326C4DD28C34}"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1447800"/>
            <a:ext cx="54864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2743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238500" y="2743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3886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3238500" y="3886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FE7876-85AD-4479-9C81-C1386789C95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86F38E5-157D-44DF-8C40-B0224E59B71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86F38E5-157D-44DF-8C40-B0224E59B719}"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EA01226-8442-42ED-B1D2-7090889D8AC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3086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695700" y="1828800"/>
            <a:ext cx="3086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50797D1-C824-4779-9D82-17BA43A78EB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400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199" y="1535113"/>
            <a:ext cx="32003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9" y="2174875"/>
            <a:ext cx="32003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33800" y="1535113"/>
            <a:ext cx="312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33800" y="2174875"/>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2665466-53CE-45C9-8063-F153F075CEF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9775FEC-4C04-4A63-A9AD-7EEEA99AE2E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0333B50-9CB4-4DFF-884B-2AB146F79BB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2580ED7-4E65-440D-9621-BA14847477E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6324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style</a:t>
            </a:r>
          </a:p>
        </p:txBody>
      </p:sp>
      <p:sp>
        <p:nvSpPr>
          <p:cNvPr id="1027" name="Rectangle 3"/>
          <p:cNvSpPr>
            <a:spLocks noGrp="1" noChangeArrowheads="1"/>
          </p:cNvSpPr>
          <p:nvPr>
            <p:ph type="body" idx="1"/>
          </p:nvPr>
        </p:nvSpPr>
        <p:spPr bwMode="auto">
          <a:xfrm>
            <a:off x="457200" y="1676400"/>
            <a:ext cx="6324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E66DC7F-F594-478E-9152-650489D137D4}"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Eras Bold ITC" pitchFamily="34" charset="0"/>
        </a:defRPr>
      </a:lvl2pPr>
      <a:lvl3pPr algn="ctr" rtl="0" eaLnBrk="1" fontAlgn="base" hangingPunct="1">
        <a:spcBef>
          <a:spcPct val="0"/>
        </a:spcBef>
        <a:spcAft>
          <a:spcPct val="0"/>
        </a:spcAft>
        <a:defRPr sz="2800">
          <a:solidFill>
            <a:schemeClr val="tx1"/>
          </a:solidFill>
          <a:latin typeface="Eras Bold ITC" pitchFamily="34" charset="0"/>
        </a:defRPr>
      </a:lvl3pPr>
      <a:lvl4pPr algn="ctr" rtl="0" eaLnBrk="1" fontAlgn="base" hangingPunct="1">
        <a:spcBef>
          <a:spcPct val="0"/>
        </a:spcBef>
        <a:spcAft>
          <a:spcPct val="0"/>
        </a:spcAft>
        <a:defRPr sz="2800">
          <a:solidFill>
            <a:schemeClr val="tx1"/>
          </a:solidFill>
          <a:latin typeface="Eras Bold ITC" pitchFamily="34" charset="0"/>
        </a:defRPr>
      </a:lvl4pPr>
      <a:lvl5pPr algn="ctr" rtl="0" eaLnBrk="1" fontAlgn="base" hangingPunct="1">
        <a:spcBef>
          <a:spcPct val="0"/>
        </a:spcBef>
        <a:spcAft>
          <a:spcPct val="0"/>
        </a:spcAft>
        <a:defRPr sz="2800">
          <a:solidFill>
            <a:schemeClr val="tx1"/>
          </a:solidFill>
          <a:latin typeface="Eras Bold ITC" pitchFamily="34" charset="0"/>
        </a:defRPr>
      </a:lvl5pPr>
      <a:lvl6pPr marL="457200" algn="ctr" rtl="0" eaLnBrk="1" fontAlgn="base" hangingPunct="1">
        <a:spcBef>
          <a:spcPct val="0"/>
        </a:spcBef>
        <a:spcAft>
          <a:spcPct val="0"/>
        </a:spcAft>
        <a:defRPr sz="2800">
          <a:solidFill>
            <a:schemeClr val="tx1"/>
          </a:solidFill>
          <a:latin typeface="Eras Bold ITC" pitchFamily="34" charset="0"/>
        </a:defRPr>
      </a:lvl6pPr>
      <a:lvl7pPr marL="914400" algn="ctr" rtl="0" eaLnBrk="1" fontAlgn="base" hangingPunct="1">
        <a:spcBef>
          <a:spcPct val="0"/>
        </a:spcBef>
        <a:spcAft>
          <a:spcPct val="0"/>
        </a:spcAft>
        <a:defRPr sz="2800">
          <a:solidFill>
            <a:schemeClr val="tx1"/>
          </a:solidFill>
          <a:latin typeface="Eras Bold ITC" pitchFamily="34" charset="0"/>
        </a:defRPr>
      </a:lvl7pPr>
      <a:lvl8pPr marL="1371600" algn="ctr" rtl="0" eaLnBrk="1" fontAlgn="base" hangingPunct="1">
        <a:spcBef>
          <a:spcPct val="0"/>
        </a:spcBef>
        <a:spcAft>
          <a:spcPct val="0"/>
        </a:spcAft>
        <a:defRPr sz="2800">
          <a:solidFill>
            <a:schemeClr val="tx1"/>
          </a:solidFill>
          <a:latin typeface="Eras Bold ITC" pitchFamily="34" charset="0"/>
        </a:defRPr>
      </a:lvl8pPr>
      <a:lvl9pPr marL="1828800" algn="ctr" rtl="0" eaLnBrk="1" fontAlgn="base" hangingPunct="1">
        <a:spcBef>
          <a:spcPct val="0"/>
        </a:spcBef>
        <a:spcAft>
          <a:spcPct val="0"/>
        </a:spcAft>
        <a:defRPr sz="2800">
          <a:solidFill>
            <a:schemeClr val="tx1"/>
          </a:solidFill>
          <a:latin typeface="Eras Bold IT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Office_PowerPoint_97-2003_Presentation1.ppt"/><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3657600"/>
            <a:ext cx="6934200" cy="1371600"/>
          </a:xfrm>
        </p:spPr>
        <p:txBody>
          <a:bodyPr/>
          <a:lstStyle/>
          <a:p>
            <a:pPr algn="ctr"/>
            <a:r>
              <a:rPr lang="en-US" b="1" dirty="0" smtClean="0"/>
              <a:t>Increasing Student Engagement And Learning Through The Use Of Technology In The Science Classroom</a:t>
            </a:r>
            <a:endParaRPr lang="en-US" b="1" dirty="0"/>
          </a:p>
        </p:txBody>
      </p:sp>
      <p:sp>
        <p:nvSpPr>
          <p:cNvPr id="21507" name="Rectangle 3"/>
          <p:cNvSpPr>
            <a:spLocks noGrp="1" noChangeArrowheads="1"/>
          </p:cNvSpPr>
          <p:nvPr>
            <p:ph type="subTitle" idx="1"/>
          </p:nvPr>
        </p:nvSpPr>
        <p:spPr>
          <a:xfrm>
            <a:off x="304800" y="5486400"/>
            <a:ext cx="6096000" cy="457200"/>
          </a:xfrm>
        </p:spPr>
        <p:txBody>
          <a:bodyPr/>
          <a:lstStyle/>
          <a:p>
            <a:r>
              <a:rPr lang="en-US" dirty="0" smtClean="0"/>
              <a:t>Christy Wood</a:t>
            </a:r>
          </a:p>
          <a:p>
            <a:r>
              <a:rPr lang="en-US" dirty="0" smtClean="0"/>
              <a:t>Endeavor STEM Project</a:t>
            </a:r>
          </a:p>
          <a:p>
            <a:r>
              <a:rPr lang="en-US" dirty="0" smtClean="0"/>
              <a:t>November 2009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Notebook</a:t>
            </a:r>
            <a:endParaRPr lang="en-US" b="1" dirty="0"/>
          </a:p>
        </p:txBody>
      </p:sp>
      <p:pic>
        <p:nvPicPr>
          <p:cNvPr id="6" name="Content Placeholder 5" descr="scan0014.jpg"/>
          <p:cNvPicPr>
            <a:picLocks noGrp="1" noChangeAspect="1"/>
          </p:cNvPicPr>
          <p:nvPr>
            <p:ph idx="1"/>
          </p:nvPr>
        </p:nvPicPr>
        <p:blipFill>
          <a:blip r:embed="rId2" cstate="print"/>
          <a:stretch>
            <a:fillRect/>
          </a:stretch>
        </p:blipFill>
        <p:spPr>
          <a:xfrm>
            <a:off x="533400" y="1600200"/>
            <a:ext cx="3360571" cy="4419600"/>
          </a:xfrm>
        </p:spPr>
      </p:pic>
      <p:pic>
        <p:nvPicPr>
          <p:cNvPr id="7" name="Picture 6" descr="scan0015.jpg"/>
          <p:cNvPicPr>
            <a:picLocks noChangeAspect="1"/>
          </p:cNvPicPr>
          <p:nvPr/>
        </p:nvPicPr>
        <p:blipFill>
          <a:blip r:embed="rId3" cstate="print"/>
          <a:stretch>
            <a:fillRect/>
          </a:stretch>
        </p:blipFill>
        <p:spPr>
          <a:xfrm>
            <a:off x="4953000" y="838200"/>
            <a:ext cx="3788145" cy="5334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324600" cy="914400"/>
          </a:xfrm>
        </p:spPr>
        <p:txBody>
          <a:bodyPr/>
          <a:lstStyle/>
          <a:p>
            <a:r>
              <a:rPr lang="en-US" sz="3600" b="1" dirty="0" smtClean="0"/>
              <a:t>Student Work</a:t>
            </a:r>
            <a:endParaRPr lang="en-US" sz="3600" b="1" dirty="0"/>
          </a:p>
        </p:txBody>
      </p:sp>
      <p:pic>
        <p:nvPicPr>
          <p:cNvPr id="4" name="Content Placeholder 3" descr="scan0004.jpg"/>
          <p:cNvPicPr>
            <a:picLocks noGrp="1" noChangeAspect="1"/>
          </p:cNvPicPr>
          <p:nvPr>
            <p:ph idx="1"/>
          </p:nvPr>
        </p:nvPicPr>
        <p:blipFill>
          <a:blip r:embed="rId3" cstate="print"/>
          <a:stretch>
            <a:fillRect/>
          </a:stretch>
        </p:blipFill>
        <p:spPr>
          <a:xfrm rot="10800000">
            <a:off x="533400" y="1295400"/>
            <a:ext cx="2209800" cy="1797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2400" y="3200400"/>
            <a:ext cx="3480440" cy="369332"/>
          </a:xfrm>
          <a:prstGeom prst="rect">
            <a:avLst/>
          </a:prstGeom>
          <a:noFill/>
        </p:spPr>
        <p:txBody>
          <a:bodyPr wrap="none" rtlCol="0">
            <a:spAutoFit/>
          </a:bodyPr>
          <a:lstStyle/>
          <a:p>
            <a:r>
              <a:rPr lang="en-US" dirty="0" smtClean="0"/>
              <a:t>Starry Nights Program (STC Kit)</a:t>
            </a:r>
            <a:endParaRPr lang="en-US" dirty="0"/>
          </a:p>
        </p:txBody>
      </p:sp>
      <p:pic>
        <p:nvPicPr>
          <p:cNvPr id="6" name="Picture 5" descr="scan0003.jpg"/>
          <p:cNvPicPr>
            <a:picLocks noChangeAspect="1"/>
          </p:cNvPicPr>
          <p:nvPr/>
        </p:nvPicPr>
        <p:blipFill>
          <a:blip r:embed="rId4" cstate="print"/>
          <a:stretch>
            <a:fillRect/>
          </a:stretch>
        </p:blipFill>
        <p:spPr>
          <a:xfrm>
            <a:off x="6400800" y="3429000"/>
            <a:ext cx="2562411" cy="3240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400800" y="2971800"/>
            <a:ext cx="2249334" cy="369332"/>
          </a:xfrm>
          <a:prstGeom prst="rect">
            <a:avLst/>
          </a:prstGeom>
          <a:noFill/>
        </p:spPr>
        <p:txBody>
          <a:bodyPr wrap="none" rtlCol="0">
            <a:spAutoFit/>
          </a:bodyPr>
          <a:lstStyle/>
          <a:p>
            <a:r>
              <a:rPr lang="en-US" dirty="0" smtClean="0"/>
              <a:t>Computer Research</a:t>
            </a:r>
            <a:endParaRPr lang="en-US" dirty="0"/>
          </a:p>
        </p:txBody>
      </p:sp>
      <p:pic>
        <p:nvPicPr>
          <p:cNvPr id="8" name="Picture 7" descr="scan0007.jpg"/>
          <p:cNvPicPr>
            <a:picLocks noChangeAspect="1"/>
          </p:cNvPicPr>
          <p:nvPr/>
        </p:nvPicPr>
        <p:blipFill>
          <a:blip r:embed="rId5" cstate="print"/>
          <a:stretch>
            <a:fillRect/>
          </a:stretch>
        </p:blipFill>
        <p:spPr>
          <a:xfrm>
            <a:off x="3962400" y="228600"/>
            <a:ext cx="2360995" cy="3914366"/>
          </a:xfrm>
          <a:prstGeom prst="rect">
            <a:avLst/>
          </a:prstGeom>
        </p:spPr>
      </p:pic>
      <p:sp>
        <p:nvSpPr>
          <p:cNvPr id="9" name="TextBox 8"/>
          <p:cNvSpPr txBox="1"/>
          <p:nvPr/>
        </p:nvSpPr>
        <p:spPr>
          <a:xfrm>
            <a:off x="4343400" y="3200400"/>
            <a:ext cx="2286000" cy="369332"/>
          </a:xfrm>
          <a:prstGeom prst="rect">
            <a:avLst/>
          </a:prstGeom>
          <a:noFill/>
        </p:spPr>
        <p:txBody>
          <a:bodyPr wrap="square" rtlCol="0">
            <a:spAutoFit/>
          </a:bodyPr>
          <a:lstStyle/>
          <a:p>
            <a:r>
              <a:rPr lang="en-US" dirty="0" smtClean="0"/>
              <a:t>Video Notes</a:t>
            </a:r>
            <a:endParaRPr lang="en-US" dirty="0"/>
          </a:p>
        </p:txBody>
      </p:sp>
      <p:sp>
        <p:nvSpPr>
          <p:cNvPr id="10" name="TextBox 9"/>
          <p:cNvSpPr txBox="1"/>
          <p:nvPr/>
        </p:nvSpPr>
        <p:spPr>
          <a:xfrm>
            <a:off x="304800" y="6096000"/>
            <a:ext cx="2590800" cy="381000"/>
          </a:xfrm>
          <a:prstGeom prst="rect">
            <a:avLst/>
          </a:prstGeom>
          <a:noFill/>
        </p:spPr>
        <p:txBody>
          <a:bodyPr wrap="square" rtlCol="0">
            <a:spAutoFit/>
          </a:bodyPr>
          <a:lstStyle/>
          <a:p>
            <a:r>
              <a:rPr lang="en-US" dirty="0" smtClean="0"/>
              <a:t>Power Point</a:t>
            </a:r>
            <a:endParaRPr lang="en-US" dirty="0"/>
          </a:p>
        </p:txBody>
      </p:sp>
      <p:sp>
        <p:nvSpPr>
          <p:cNvPr id="11" name="TextBox 10"/>
          <p:cNvSpPr txBox="1"/>
          <p:nvPr/>
        </p:nvSpPr>
        <p:spPr>
          <a:xfrm>
            <a:off x="3200400" y="6172200"/>
            <a:ext cx="2438400" cy="381000"/>
          </a:xfrm>
          <a:prstGeom prst="rect">
            <a:avLst/>
          </a:prstGeom>
          <a:noFill/>
        </p:spPr>
        <p:txBody>
          <a:bodyPr wrap="square" rtlCol="0">
            <a:spAutoFit/>
          </a:bodyPr>
          <a:lstStyle/>
          <a:p>
            <a:r>
              <a:rPr lang="en-US" dirty="0" smtClean="0"/>
              <a:t>Brochures</a:t>
            </a:r>
            <a:endParaRPr lang="en-US" dirty="0"/>
          </a:p>
        </p:txBody>
      </p:sp>
      <p:graphicFrame>
        <p:nvGraphicFramePr>
          <p:cNvPr id="22529" name="Object 1"/>
          <p:cNvGraphicFramePr>
            <a:graphicFrameLocks noChangeAspect="1"/>
          </p:cNvGraphicFramePr>
          <p:nvPr/>
        </p:nvGraphicFramePr>
        <p:xfrm>
          <a:off x="533399" y="3657600"/>
          <a:ext cx="2845129" cy="2133599"/>
        </p:xfrm>
        <a:graphic>
          <a:graphicData uri="http://schemas.openxmlformats.org/presentationml/2006/ole">
            <p:oleObj spid="_x0000_s22529" name="Presentation" r:id="rId6" imgW="3794664" imgH="2846681" progId="PowerPoint.Show.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24600" cy="914400"/>
          </a:xfrm>
        </p:spPr>
        <p:txBody>
          <a:bodyPr/>
          <a:lstStyle/>
          <a:p>
            <a:r>
              <a:rPr lang="en-US" dirty="0" smtClean="0"/>
              <a:t>Still Photographs</a:t>
            </a:r>
            <a:endParaRPr lang="en-US" dirty="0"/>
          </a:p>
        </p:txBody>
      </p:sp>
      <p:pic>
        <p:nvPicPr>
          <p:cNvPr id="22530" name="Picture 2" descr="F:\EVC 2009-2010\Endeavor Science Teaching Fellowship Program\Action Research\4.JPG"/>
          <p:cNvPicPr>
            <a:picLocks noChangeAspect="1" noChangeArrowheads="1"/>
          </p:cNvPicPr>
          <p:nvPr/>
        </p:nvPicPr>
        <p:blipFill>
          <a:blip r:embed="rId2" cstate="print"/>
          <a:srcRect/>
          <a:stretch>
            <a:fillRect/>
          </a:stretch>
        </p:blipFill>
        <p:spPr bwMode="auto">
          <a:xfrm>
            <a:off x="3810000" y="381000"/>
            <a:ext cx="4978400" cy="3733800"/>
          </a:xfrm>
          <a:prstGeom prst="rect">
            <a:avLst/>
          </a:prstGeom>
          <a:noFill/>
        </p:spPr>
      </p:pic>
      <p:sp>
        <p:nvSpPr>
          <p:cNvPr id="9" name="Rectangle 8"/>
          <p:cNvSpPr/>
          <p:nvPr/>
        </p:nvSpPr>
        <p:spPr>
          <a:xfrm>
            <a:off x="4351427" y="3244334"/>
            <a:ext cx="441146" cy="369332"/>
          </a:xfrm>
          <a:prstGeom prst="rect">
            <a:avLst/>
          </a:prstGeom>
        </p:spPr>
        <p:txBody>
          <a:bodyPr wrap="none">
            <a:spAutoFit/>
          </a:bodyPr>
          <a:lstStyle/>
          <a:p>
            <a:r>
              <a:rPr lang="en-US" dirty="0" smtClean="0"/>
              <a:t>10</a:t>
            </a:r>
            <a:endParaRPr lang="en-US" dirty="0"/>
          </a:p>
        </p:txBody>
      </p:sp>
      <p:pic>
        <p:nvPicPr>
          <p:cNvPr id="22531" name="Picture 3" descr="F:\EVC 2009-2010\Endeavor Science Teaching Fellowship Program\Action Research\10.JPG"/>
          <p:cNvPicPr>
            <a:picLocks noChangeAspect="1" noChangeArrowheads="1"/>
          </p:cNvPicPr>
          <p:nvPr/>
        </p:nvPicPr>
        <p:blipFill>
          <a:blip r:embed="rId3" cstate="print"/>
          <a:srcRect/>
          <a:stretch>
            <a:fillRect/>
          </a:stretch>
        </p:blipFill>
        <p:spPr bwMode="auto">
          <a:xfrm>
            <a:off x="609600" y="3886200"/>
            <a:ext cx="3352800" cy="2514600"/>
          </a:xfrm>
          <a:prstGeom prst="rect">
            <a:avLst/>
          </a:prstGeom>
          <a:noFill/>
        </p:spPr>
      </p:pic>
      <p:sp>
        <p:nvSpPr>
          <p:cNvPr id="11" name="TextBox 10"/>
          <p:cNvSpPr txBox="1"/>
          <p:nvPr/>
        </p:nvSpPr>
        <p:spPr>
          <a:xfrm>
            <a:off x="914400" y="6324600"/>
            <a:ext cx="2770951" cy="369332"/>
          </a:xfrm>
          <a:prstGeom prst="rect">
            <a:avLst/>
          </a:prstGeom>
          <a:noFill/>
        </p:spPr>
        <p:txBody>
          <a:bodyPr wrap="none" rtlCol="0">
            <a:spAutoFit/>
          </a:bodyPr>
          <a:lstStyle/>
          <a:p>
            <a:r>
              <a:rPr lang="en-US" dirty="0" smtClean="0"/>
              <a:t>Working on Power Points</a:t>
            </a:r>
            <a:endParaRPr lang="en-US" dirty="0"/>
          </a:p>
        </p:txBody>
      </p:sp>
      <p:sp>
        <p:nvSpPr>
          <p:cNvPr id="12" name="TextBox 11"/>
          <p:cNvSpPr txBox="1"/>
          <p:nvPr/>
        </p:nvSpPr>
        <p:spPr>
          <a:xfrm>
            <a:off x="4800600" y="4191000"/>
            <a:ext cx="4191000" cy="381000"/>
          </a:xfrm>
          <a:prstGeom prst="rect">
            <a:avLst/>
          </a:prstGeom>
          <a:noFill/>
        </p:spPr>
        <p:txBody>
          <a:bodyPr wrap="square" rtlCol="0">
            <a:spAutoFit/>
          </a:bodyPr>
          <a:lstStyle/>
          <a:p>
            <a:r>
              <a:rPr lang="en-US" dirty="0" smtClean="0"/>
              <a:t>Using Document Camera </a:t>
            </a:r>
            <a:endParaRPr lang="en-US" dirty="0"/>
          </a:p>
        </p:txBody>
      </p:sp>
      <p:sp>
        <p:nvSpPr>
          <p:cNvPr id="13" name="TextBox 12"/>
          <p:cNvSpPr txBox="1"/>
          <p:nvPr/>
        </p:nvSpPr>
        <p:spPr>
          <a:xfrm>
            <a:off x="838200" y="3505200"/>
            <a:ext cx="2362200" cy="369332"/>
          </a:xfrm>
          <a:prstGeom prst="rect">
            <a:avLst/>
          </a:prstGeom>
          <a:noFill/>
        </p:spPr>
        <p:txBody>
          <a:bodyPr wrap="square" rtlCol="0">
            <a:spAutoFit/>
          </a:bodyPr>
          <a:lstStyle/>
          <a:p>
            <a:r>
              <a:rPr lang="en-US" dirty="0" smtClean="0"/>
              <a:t>Working Brochure</a:t>
            </a:r>
            <a:endParaRPr lang="en-US" dirty="0"/>
          </a:p>
        </p:txBody>
      </p:sp>
      <p:sp>
        <p:nvSpPr>
          <p:cNvPr id="15" name="TextBox 14"/>
          <p:cNvSpPr txBox="1"/>
          <p:nvPr/>
        </p:nvSpPr>
        <p:spPr>
          <a:xfrm>
            <a:off x="4343400" y="4800600"/>
            <a:ext cx="2723823" cy="1200329"/>
          </a:xfrm>
          <a:prstGeom prst="rect">
            <a:avLst/>
          </a:prstGeom>
          <a:noFill/>
        </p:spPr>
        <p:txBody>
          <a:bodyPr wrap="none" rtlCol="0">
            <a:spAutoFit/>
          </a:bodyPr>
          <a:lstStyle/>
          <a:p>
            <a:r>
              <a:rPr lang="en-US" dirty="0" smtClean="0"/>
              <a:t>Pictures tell their own </a:t>
            </a:r>
          </a:p>
          <a:p>
            <a:r>
              <a:rPr lang="en-US" dirty="0" smtClean="0"/>
              <a:t>story, it is easy to see if</a:t>
            </a:r>
          </a:p>
          <a:p>
            <a:r>
              <a:rPr lang="en-US" dirty="0" smtClean="0"/>
              <a:t>students are engaged in </a:t>
            </a:r>
          </a:p>
          <a:p>
            <a:pPr algn="ctr"/>
            <a:r>
              <a:rPr lang="en-US" dirty="0" smtClean="0"/>
              <a:t>the learning or not!</a:t>
            </a:r>
            <a:endParaRPr lang="en-US" dirty="0"/>
          </a:p>
        </p:txBody>
      </p:sp>
      <p:pic>
        <p:nvPicPr>
          <p:cNvPr id="25" name="Content Placeholder 24" descr="8.JPG"/>
          <p:cNvPicPr>
            <a:picLocks noGrp="1" noChangeAspect="1"/>
          </p:cNvPicPr>
          <p:nvPr>
            <p:ph idx="1"/>
          </p:nvPr>
        </p:nvPicPr>
        <p:blipFill>
          <a:blip r:embed="rId4" cstate="print"/>
          <a:stretch>
            <a:fillRect/>
          </a:stretch>
        </p:blipFill>
        <p:spPr>
          <a:xfrm>
            <a:off x="457200" y="1295400"/>
            <a:ext cx="2870200" cy="21526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324600" cy="914400"/>
          </a:xfrm>
        </p:spPr>
        <p:txBody>
          <a:bodyPr/>
          <a:lstStyle/>
          <a:p>
            <a:r>
              <a:rPr lang="en-US" dirty="0" smtClean="0"/>
              <a:t>Survey Data</a:t>
            </a:r>
            <a:endParaRPr lang="en-US" dirty="0"/>
          </a:p>
        </p:txBody>
      </p:sp>
      <p:pic>
        <p:nvPicPr>
          <p:cNvPr id="6" name="Content Placeholder 5" descr="scan0013.jpg"/>
          <p:cNvPicPr>
            <a:picLocks noGrp="1" noChangeAspect="1"/>
          </p:cNvPicPr>
          <p:nvPr>
            <p:ph idx="1"/>
          </p:nvPr>
        </p:nvPicPr>
        <p:blipFill>
          <a:blip r:embed="rId3" cstate="print"/>
          <a:stretch>
            <a:fillRect/>
          </a:stretch>
        </p:blipFill>
        <p:spPr>
          <a:xfrm rot="5400000">
            <a:off x="1298540" y="301660"/>
            <a:ext cx="5623284" cy="7153565"/>
          </a:xfrm>
        </p:spPr>
      </p:pic>
      <p:sp>
        <p:nvSpPr>
          <p:cNvPr id="8" name="TextBox 7"/>
          <p:cNvSpPr txBox="1"/>
          <p:nvPr/>
        </p:nvSpPr>
        <p:spPr>
          <a:xfrm>
            <a:off x="914400" y="4419600"/>
            <a:ext cx="6477000" cy="2308324"/>
          </a:xfrm>
          <a:prstGeom prst="rect">
            <a:avLst/>
          </a:prstGeom>
          <a:noFill/>
        </p:spPr>
        <p:txBody>
          <a:bodyPr wrap="square" rtlCol="0">
            <a:spAutoFit/>
          </a:bodyPr>
          <a:lstStyle/>
          <a:p>
            <a:r>
              <a:rPr lang="en-US" dirty="0" smtClean="0"/>
              <a:t>Quotes from parents:</a:t>
            </a:r>
          </a:p>
          <a:p>
            <a:pPr algn="ctr"/>
            <a:r>
              <a:rPr lang="en-US" dirty="0" smtClean="0"/>
              <a:t>“Technology is a part of Science, when you mix the two I believe it enhances learning!”</a:t>
            </a:r>
          </a:p>
          <a:p>
            <a:pPr algn="ctr"/>
            <a:r>
              <a:rPr lang="en-US" dirty="0" smtClean="0"/>
              <a:t>“I like that they get to see how technology can be used.  That way they know what to expect and the possibilities in the real world.” </a:t>
            </a:r>
          </a:p>
          <a:p>
            <a:pPr algn="ctr"/>
            <a:r>
              <a:rPr lang="en-US" dirty="0" smtClean="0"/>
              <a:t>“A resourceful and creative way to teach and learn!”</a:t>
            </a:r>
          </a:p>
          <a:p>
            <a:pPr algn="ct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24600" cy="914400"/>
          </a:xfrm>
        </p:spPr>
        <p:txBody>
          <a:bodyPr/>
          <a:lstStyle/>
          <a:p>
            <a:r>
              <a:rPr lang="en-US" b="1" dirty="0" smtClean="0"/>
              <a:t>Quotes from Students</a:t>
            </a:r>
            <a:endParaRPr lang="en-US" b="1" dirty="0"/>
          </a:p>
        </p:txBody>
      </p:sp>
      <p:sp>
        <p:nvSpPr>
          <p:cNvPr id="3" name="Content Placeholder 2"/>
          <p:cNvSpPr>
            <a:spLocks noGrp="1"/>
          </p:cNvSpPr>
          <p:nvPr>
            <p:ph idx="1"/>
          </p:nvPr>
        </p:nvSpPr>
        <p:spPr>
          <a:xfrm>
            <a:off x="457200" y="990600"/>
            <a:ext cx="6324600" cy="4419600"/>
          </a:xfrm>
        </p:spPr>
        <p:txBody>
          <a:bodyPr/>
          <a:lstStyle/>
          <a:p>
            <a:pPr>
              <a:buNone/>
            </a:pPr>
            <a:r>
              <a:rPr lang="en-US" b="1" dirty="0" smtClean="0"/>
              <a:t>“Using technology gives us a visual of what we are learning or what we are doing so we understand it better.  It also gives us more information because we can see what everything looks like.” (EG)</a:t>
            </a:r>
          </a:p>
          <a:p>
            <a:pPr>
              <a:buNone/>
            </a:pPr>
            <a:r>
              <a:rPr lang="en-US" b="1" dirty="0" smtClean="0"/>
              <a:t>“I can see how things happen and not get confused by the wording of a textbook and not waste paper and then we can save trees!” (AA)</a:t>
            </a:r>
          </a:p>
          <a:p>
            <a:pPr>
              <a:buNone/>
            </a:pPr>
            <a:r>
              <a:rPr lang="en-US" b="1" dirty="0" smtClean="0"/>
              <a:t>“Technology helps keep me interested and on task. (YR)</a:t>
            </a:r>
          </a:p>
          <a:p>
            <a:pPr>
              <a:buNone/>
            </a:pPr>
            <a:r>
              <a:rPr lang="en-US" b="1" dirty="0" smtClean="0"/>
              <a:t>“Yes technology will increase my learning because writing and talking makes me tired!” (HH)</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324600" cy="914400"/>
          </a:xfrm>
        </p:spPr>
        <p:txBody>
          <a:bodyPr/>
          <a:lstStyle/>
          <a:p>
            <a:r>
              <a:rPr lang="en-US" dirty="0" smtClean="0"/>
              <a:t>Increasing student engagement and learning…………..	</a:t>
            </a:r>
            <a:endParaRPr lang="en-US" dirty="0"/>
          </a:p>
        </p:txBody>
      </p:sp>
      <p:sp>
        <p:nvSpPr>
          <p:cNvPr id="3" name="Content Placeholder 2"/>
          <p:cNvSpPr>
            <a:spLocks noGrp="1"/>
          </p:cNvSpPr>
          <p:nvPr>
            <p:ph idx="1"/>
          </p:nvPr>
        </p:nvSpPr>
        <p:spPr>
          <a:xfrm>
            <a:off x="228600" y="1371600"/>
            <a:ext cx="6324600" cy="4419600"/>
          </a:xfrm>
        </p:spPr>
        <p:txBody>
          <a:bodyPr/>
          <a:lstStyle/>
          <a:p>
            <a:r>
              <a:rPr lang="en-US" dirty="0" smtClean="0"/>
              <a:t>Students using computers for research and for publishing documents such has brochures or Power Points, showed a marked improvement in understanding the concepts studied and the quality of work completed.</a:t>
            </a:r>
          </a:p>
          <a:p>
            <a:pPr>
              <a:buNone/>
            </a:pPr>
            <a:r>
              <a:rPr lang="en-US" dirty="0" smtClean="0"/>
              <a:t>“I don’t learn well by reading a book, but give me anything to do on a computer and I am a wiz.  If it has a on and off button, I am interested in playing (ok, learning) with it!” (CM)</a:t>
            </a:r>
          </a:p>
          <a:p>
            <a:pPr>
              <a:buNone/>
            </a:pPr>
            <a:r>
              <a:rPr lang="en-US" dirty="0" smtClean="0"/>
              <a:t>“Technology is the future, lets roll with it!” (EM)</a:t>
            </a:r>
            <a:endParaRPr lang="en-US" dirty="0"/>
          </a:p>
        </p:txBody>
      </p:sp>
      <p:pic>
        <p:nvPicPr>
          <p:cNvPr id="6" name="Picture 5" descr="6.JPG"/>
          <p:cNvPicPr>
            <a:picLocks noChangeAspect="1"/>
          </p:cNvPicPr>
          <p:nvPr/>
        </p:nvPicPr>
        <p:blipFill>
          <a:blip r:embed="rId2" cstate="print"/>
          <a:stretch>
            <a:fillRect/>
          </a:stretch>
        </p:blipFill>
        <p:spPr>
          <a:xfrm>
            <a:off x="6629400" y="3810000"/>
            <a:ext cx="2514600" cy="1885950"/>
          </a:xfrm>
          <a:prstGeom prst="rect">
            <a:avLst/>
          </a:prstGeom>
        </p:spPr>
      </p:pic>
      <p:sp>
        <p:nvSpPr>
          <p:cNvPr id="7" name="TextBox 6"/>
          <p:cNvSpPr txBox="1"/>
          <p:nvPr/>
        </p:nvSpPr>
        <p:spPr>
          <a:xfrm>
            <a:off x="6820159" y="152400"/>
            <a:ext cx="2323841" cy="3847207"/>
          </a:xfrm>
          <a:prstGeom prst="rect">
            <a:avLst/>
          </a:prstGeom>
          <a:noFill/>
        </p:spPr>
        <p:txBody>
          <a:bodyPr wrap="none" rtlCol="0">
            <a:spAutoFit/>
          </a:bodyPr>
          <a:lstStyle/>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Technology is already</a:t>
            </a: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 of our student’s</a:t>
            </a: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every  day life.  If they</a:t>
            </a: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can’t afford it, they </a:t>
            </a: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 borrow it!</a:t>
            </a:r>
          </a:p>
          <a:p>
            <a:pPr algn="ctr"/>
            <a:endPar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Students in my class</a:t>
            </a: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were more </a:t>
            </a: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interested in </a:t>
            </a: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learning when they</a:t>
            </a: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were given the </a:t>
            </a: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opportunity to </a:t>
            </a:r>
          </a:p>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technology.</a:t>
            </a:r>
          </a:p>
          <a:p>
            <a:pPr algn="ctr"/>
            <a:endParaRPr lang="en-US" dirty="0" smtClean="0">
              <a:solidFill>
                <a:schemeClr val="bg1"/>
              </a:solidFill>
            </a:endParaRPr>
          </a:p>
          <a:p>
            <a:pPr algn="ctr"/>
            <a:r>
              <a:rPr lang="en-US" dirty="0" smtClean="0">
                <a:solidFill>
                  <a:schemeClr val="bg1"/>
                </a:solidFill>
              </a:rPr>
              <a:t> </a:t>
            </a:r>
            <a:endParaRPr lang="en-US" dirty="0">
              <a:solidFill>
                <a:schemeClr val="bg1"/>
              </a:solidFill>
            </a:endParaRPr>
          </a:p>
        </p:txBody>
      </p:sp>
      <p:sp>
        <p:nvSpPr>
          <p:cNvPr id="8" name="TextBox 7"/>
          <p:cNvSpPr txBox="1"/>
          <p:nvPr/>
        </p:nvSpPr>
        <p:spPr>
          <a:xfrm>
            <a:off x="6705600" y="5934670"/>
            <a:ext cx="2209800" cy="923330"/>
          </a:xfrm>
          <a:prstGeom prst="rect">
            <a:avLst/>
          </a:prstGeom>
          <a:noFill/>
        </p:spPr>
        <p:txBody>
          <a:bodyPr wrap="square" rtlCol="0">
            <a:spAutoFit/>
          </a:bodyPr>
          <a:lstStyle/>
          <a:p>
            <a:pPr algn="ctr"/>
            <a:r>
              <a:rPr lang="en-US" b="1" dirty="0" smtClean="0">
                <a:latin typeface="Aharoni" pitchFamily="2" charset="-79"/>
                <a:cs typeface="Aharoni" pitchFamily="2" charset="-79"/>
              </a:rPr>
              <a:t>“You mean I can’t play games in class?”</a:t>
            </a:r>
            <a:endParaRPr lang="en-US" b="1"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uter era design template">
  <a:themeElements>
    <a:clrScheme name="financial_stat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ncial_status">
      <a:majorFont>
        <a:latin typeface="Eras Bold ITC"/>
        <a:ea typeface=""/>
        <a:cs typeface=""/>
      </a:majorFont>
      <a:minorFont>
        <a:latin typeface="Eras Bold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ncial_stat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ial_stat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ncial_stat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ncial_stat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ncial_stat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ncial_stat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ncial_stat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ncial_stat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ncial_stat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ncial_stat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ncial_stat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ncial_stat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TotalTime>
  <Words>424</Words>
  <Application>Microsoft Office PowerPoint</Application>
  <PresentationFormat>On-screen Show (4:3)</PresentationFormat>
  <Paragraphs>53</Paragraphs>
  <Slides>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Computer era design template</vt:lpstr>
      <vt:lpstr>Presentation</vt:lpstr>
      <vt:lpstr>Increasing Student Engagement And Learning Through The Use Of Technology In The Science Classroom</vt:lpstr>
      <vt:lpstr>Field Notebook</vt:lpstr>
      <vt:lpstr>Student Work</vt:lpstr>
      <vt:lpstr>Still Photographs</vt:lpstr>
      <vt:lpstr>Survey Data</vt:lpstr>
      <vt:lpstr>Quotes from Students</vt:lpstr>
      <vt:lpstr>Increasing student engagement and learning…………..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Student Engagement And Learning Through The Use Of Technology In The Science Classroom</dc:title>
  <dc:creator>Christy Wood</dc:creator>
  <cp:lastModifiedBy>Christy Wood</cp:lastModifiedBy>
  <cp:revision>41</cp:revision>
  <dcterms:created xsi:type="dcterms:W3CDTF">2009-11-19T02:29:16Z</dcterms:created>
  <dcterms:modified xsi:type="dcterms:W3CDTF">2009-11-19T20:51:01Z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TC103367851033</vt:lpwstr>
  </property>
</Properties>
</file>