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67" r:id="rId3"/>
    <p:sldId id="268" r:id="rId4"/>
    <p:sldId id="264" r:id="rId5"/>
    <p:sldId id="257" r:id="rId6"/>
    <p:sldId id="258" r:id="rId7"/>
    <p:sldId id="259" r:id="rId8"/>
    <p:sldId id="265" r:id="rId9"/>
    <p:sldId id="260" r:id="rId10"/>
    <p:sldId id="266" r:id="rId11"/>
    <p:sldId id="261" r:id="rId12"/>
    <p:sldId id="262" r:id="rId13"/>
    <p:sldId id="263" r:id="rId14"/>
    <p:sldId id="271" r:id="rId15"/>
    <p:sldId id="273" r:id="rId16"/>
    <p:sldId id="270"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0" d="100"/>
          <a:sy n="70" d="100"/>
        </p:scale>
        <p:origin x="-196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8ADD90-CD3D-5240-9120-D1F6E2D56E65}" type="datetimeFigureOut">
              <a:rPr lang="en-US" smtClean="0"/>
              <a:t>10/28/15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66FA98-0C99-A74D-AC03-8692BBCE610F}" type="slidenum">
              <a:rPr lang="en-US" smtClean="0"/>
              <a:t>‹#›</a:t>
            </a:fld>
            <a:endParaRPr lang="en-US"/>
          </a:p>
        </p:txBody>
      </p:sp>
    </p:spTree>
    <p:extLst>
      <p:ext uri="{BB962C8B-B14F-4D97-AF65-F5344CB8AC3E}">
        <p14:creationId xmlns:p14="http://schemas.microsoft.com/office/powerpoint/2010/main" val="420008866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66FA98-0C99-A74D-AC03-8692BBCE610F}" type="slidenum">
              <a:rPr lang="en-US" smtClean="0"/>
              <a:t>7</a:t>
            </a:fld>
            <a:endParaRPr lang="en-US"/>
          </a:p>
        </p:txBody>
      </p:sp>
    </p:spTree>
    <p:extLst>
      <p:ext uri="{BB962C8B-B14F-4D97-AF65-F5344CB8AC3E}">
        <p14:creationId xmlns:p14="http://schemas.microsoft.com/office/powerpoint/2010/main" val="1734355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66FA98-0C99-A74D-AC03-8692BBCE610F}" type="slidenum">
              <a:rPr lang="en-US" smtClean="0"/>
              <a:t>8</a:t>
            </a:fld>
            <a:endParaRPr lang="en-US"/>
          </a:p>
        </p:txBody>
      </p:sp>
    </p:spTree>
    <p:extLst>
      <p:ext uri="{BB962C8B-B14F-4D97-AF65-F5344CB8AC3E}">
        <p14:creationId xmlns:p14="http://schemas.microsoft.com/office/powerpoint/2010/main" val="1734355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0738" y="4155141"/>
            <a:ext cx="7542212" cy="1013012"/>
          </a:xfrm>
        </p:spPr>
        <p:txBody>
          <a:bodyPr anchor="b" anchorCtr="0">
            <a:noAutofit/>
          </a:bodyPr>
          <a:lstStyle/>
          <a:p>
            <a:r>
              <a:rPr lang="en-US" smtClean="0"/>
              <a:t>Click to edit Master title style</a:t>
            </a:r>
            <a:endParaRPr/>
          </a:p>
        </p:txBody>
      </p:sp>
      <p:sp>
        <p:nvSpPr>
          <p:cNvPr id="3" name="Subtitle 2"/>
          <p:cNvSpPr>
            <a:spLocks noGrp="1"/>
          </p:cNvSpPr>
          <p:nvPr>
            <p:ph type="subTitle" idx="1"/>
          </p:nvPr>
        </p:nvSpPr>
        <p:spPr>
          <a:xfrm>
            <a:off x="820738" y="5230906"/>
            <a:ext cx="7542212" cy="1030942"/>
          </a:xfrm>
        </p:spPr>
        <p:txBody>
          <a:bodyPr/>
          <a:lstStyle>
            <a:lvl1pPr marL="0" indent="0" algn="ctr">
              <a:spcBef>
                <a:spcPct val="30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70BA1CFD-BFF0-48BC-9BA5-4974D7A6AB15}" type="datetimeFigureOut">
              <a:rPr lang="en-US" smtClean="0"/>
              <a:t>10/27/15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t>‹#›</a:t>
            </a:fld>
            <a:endParaRPr lang="en-US"/>
          </a:p>
        </p:txBody>
      </p:sp>
      <p:pic>
        <p:nvPicPr>
          <p:cNvPr id="7" name="Picture 6" descr="MoleculeTracer.png"/>
          <p:cNvPicPr>
            <a:picLocks noChangeAspect="1"/>
          </p:cNvPicPr>
          <p:nvPr/>
        </p:nvPicPr>
        <p:blipFill>
          <a:blip r:embed="rId2"/>
          <a:stretch>
            <a:fillRect/>
          </a:stretch>
        </p:blipFill>
        <p:spPr>
          <a:xfrm>
            <a:off x="1674019" y="224679"/>
            <a:ext cx="5795963" cy="394337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3962399"/>
            <a:ext cx="7585710" cy="672353"/>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101957" y="457200"/>
            <a:ext cx="2940087" cy="2940087"/>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vert="horz" lIns="91440" tIns="45720" rIns="91440" bIns="45720" rtlCol="0">
            <a:normAutofit/>
          </a:bodyPr>
          <a:lstStyle>
            <a:lvl1pPr marL="0" indent="0" algn="l" defTabSz="914400" rtl="0" eaLnBrk="1" latinLnBrk="0" hangingPunct="1">
              <a:spcBef>
                <a:spcPts val="2000"/>
              </a:spcBef>
              <a:buFontTx/>
              <a:buNone/>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777240" y="4639235"/>
            <a:ext cx="7585710" cy="1371600"/>
          </a:xfrm>
        </p:spPr>
        <p:txBody>
          <a:bodyPr vert="horz" lIns="91440" tIns="45720" rIns="91440" bIns="45720" rtlCol="0">
            <a:normAutofit/>
          </a:bodyPr>
          <a:lstStyle>
            <a:lvl1pPr marL="0" indent="0" algn="ctr">
              <a:spcBef>
                <a:spcPts val="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70BA1CFD-BFF0-48BC-9BA5-4974D7A6AB15}" type="datetimeFigureOut">
              <a:rPr lang="en-US" smtClean="0"/>
              <a:t>10/27/15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0BA1CFD-BFF0-48BC-9BA5-4974D7A6AB15}" type="datetimeFigureOut">
              <a:rPr lang="en-US" smtClean="0"/>
              <a:t>10/27/15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19365" y="416859"/>
            <a:ext cx="1940859" cy="5607424"/>
          </a:xfrm>
        </p:spPr>
        <p:txBody>
          <a:bodyPr vert="eaVert" anchor="ctr" anchorCtr="0"/>
          <a:lstStyle/>
          <a:p>
            <a:r>
              <a:rPr lang="en-US" smtClean="0"/>
              <a:t>Click to edit Master title style</a:t>
            </a:r>
            <a:endParaRPr/>
          </a:p>
        </p:txBody>
      </p:sp>
      <p:sp>
        <p:nvSpPr>
          <p:cNvPr id="3" name="Vertical Text Placeholder 2"/>
          <p:cNvSpPr>
            <a:spLocks noGrp="1"/>
          </p:cNvSpPr>
          <p:nvPr>
            <p:ph type="body" orient="vert" idx="1"/>
          </p:nvPr>
        </p:nvSpPr>
        <p:spPr>
          <a:xfrm>
            <a:off x="820737" y="414015"/>
            <a:ext cx="6144839" cy="5610268"/>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0BA1CFD-BFF0-48BC-9BA5-4974D7A6AB15}" type="datetimeFigureOut">
              <a:rPr lang="en-US" smtClean="0"/>
              <a:t>10/27/15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0BA1CFD-BFF0-48BC-9BA5-4974D7A6AB15}" type="datetimeFigureOut">
              <a:rPr lang="en-US" smtClean="0"/>
              <a:t>10/27/15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0737" y="1219013"/>
            <a:ext cx="7542213" cy="1958975"/>
          </a:xfrm>
        </p:spPr>
        <p:txBody>
          <a:bodyPr vert="horz" lIns="91440" tIns="45720" rIns="91440" bIns="45720" rtlCol="0" anchor="b" anchorCtr="0">
            <a:noAutofit/>
          </a:bodyPr>
          <a:lstStyle>
            <a:lvl1pPr algn="ctr" defTabSz="914400" rtl="0" eaLnBrk="1" latinLnBrk="0" hangingPunct="1">
              <a:spcBef>
                <a:spcPct val="0"/>
              </a:spcBef>
              <a:buNone/>
              <a:defRPr sz="52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820737" y="3224213"/>
            <a:ext cx="7542213" cy="1500187"/>
          </a:xfrm>
        </p:spPr>
        <p:txBody>
          <a:bodyPr vert="horz" lIns="91440" tIns="45720" rIns="91440" bIns="45720" rtlCol="0">
            <a:normAutofit/>
          </a:bodyPr>
          <a:lstStyle>
            <a:lvl1pPr marL="0" indent="0" algn="ctr" defTabSz="914400" rtl="0" eaLnBrk="1" latinLnBrk="0" hangingPunct="1">
              <a:spcBef>
                <a:spcPts val="300"/>
              </a:spcBef>
              <a:buFontTx/>
              <a:buNone/>
              <a:defRPr sz="24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BA1CFD-BFF0-48BC-9BA5-4974D7A6AB15}" type="datetimeFigureOut">
              <a:rPr lang="en-US" smtClean="0"/>
              <a:t>10/27/15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p>
            <a:r>
              <a:rPr lang="en-US" smtClean="0"/>
              <a:t>Click to edit Master title style</a:t>
            </a:r>
            <a:endParaRPr/>
          </a:p>
        </p:txBody>
      </p:sp>
      <p:sp>
        <p:nvSpPr>
          <p:cNvPr id="3" name="Content Placeholder 2"/>
          <p:cNvSpPr>
            <a:spLocks noGrp="1"/>
          </p:cNvSpPr>
          <p:nvPr>
            <p:ph sz="half" idx="1"/>
          </p:nvPr>
        </p:nvSpPr>
        <p:spPr>
          <a:xfrm>
            <a:off x="779462" y="1892301"/>
            <a:ext cx="3657600" cy="3975100"/>
          </a:xfrm>
        </p:spPr>
        <p:txBody>
          <a:bodyPr>
            <a:normAutofit/>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03763" y="1892301"/>
            <a:ext cx="3657600" cy="3975100"/>
          </a:xfrm>
        </p:spPr>
        <p:txBody>
          <a:bodyPr>
            <a:normAutofit/>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70BA1CFD-BFF0-48BC-9BA5-4974D7A6AB15}" type="datetimeFigureOut">
              <a:rPr lang="en-US" smtClean="0"/>
              <a:t>10/27/15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2"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2" y="2393575"/>
            <a:ext cx="3657600" cy="3473823"/>
          </a:xfrm>
        </p:spPr>
        <p:txBody>
          <a:bodyPr>
            <a:normAutofit/>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03763"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3763" y="2393575"/>
            <a:ext cx="3657600" cy="3473823"/>
          </a:xfrm>
        </p:spPr>
        <p:txBody>
          <a:bodyPr>
            <a:normAutofit/>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70BA1CFD-BFF0-48BC-9BA5-4974D7A6AB15}" type="datetimeFigureOut">
              <a:rPr lang="en-US" smtClean="0"/>
              <a:t>10/27/15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0BA1CFD-BFF0-48BC-9BA5-4974D7A6AB15}" type="datetimeFigureOut">
              <a:rPr lang="en-US" smtClean="0"/>
              <a:t>10/27/15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BA1CFD-BFF0-48BC-9BA5-4974D7A6AB15}" type="datetimeFigureOut">
              <a:rPr lang="en-US" smtClean="0"/>
              <a:t>10/27/15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9929" y="457201"/>
            <a:ext cx="3566160" cy="137160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802393" y="457201"/>
            <a:ext cx="3566160" cy="5410200"/>
          </a:xfrm>
        </p:spPr>
        <p:txBody>
          <a:bodyPr>
            <a:normAutofit/>
          </a:bodyPr>
          <a:lstStyle>
            <a:lvl1pPr>
              <a:defRPr sz="2400"/>
            </a:lvl1pPr>
            <a:lvl2pPr>
              <a:defRPr sz="2200"/>
            </a:lvl2pPr>
            <a:lvl3pPr>
              <a:defRPr sz="2000"/>
            </a:lvl3pPr>
            <a:lvl4pPr>
              <a:defRPr sz="1800"/>
            </a:lvl4pPr>
            <a:lvl5pPr>
              <a:defRPr sz="1800"/>
            </a:lvl5pPr>
            <a:lvl6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2173288" indent="-344488">
              <a:defRPr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79929" y="1828801"/>
            <a:ext cx="3566160" cy="3657600"/>
          </a:xfrm>
        </p:spPr>
        <p:txBody>
          <a:bodyPr>
            <a:normAutofit/>
          </a:bodyPr>
          <a:lstStyle>
            <a:lvl1pPr marL="0" indent="0" algn="ctr">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BA1CFD-BFF0-48BC-9BA5-4974D7A6AB15}" type="datetimeFigureOut">
              <a:rPr lang="en-US" smtClean="0"/>
              <a:t>10/27/15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457200"/>
            <a:ext cx="3566160" cy="1371600"/>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266765" y="1676400"/>
            <a:ext cx="2975610" cy="2975610"/>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777240" y="1828800"/>
            <a:ext cx="3566160" cy="3657600"/>
          </a:xfrm>
        </p:spPr>
        <p:txBody>
          <a:bodyPr vert="horz" lIns="91440" tIns="45720" rIns="91440" bIns="45720" rtlCol="0">
            <a:normAutofit/>
          </a:bodyPr>
          <a:lstStyle>
            <a:lvl1pPr marL="0" indent="0" algn="ctr">
              <a:spcBef>
                <a:spcPts val="60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70BA1CFD-BFF0-48BC-9BA5-4974D7A6AB15}" type="datetimeFigureOut">
              <a:rPr lang="en-US" smtClean="0"/>
              <a:t>10/27/15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GridOverlay.png"/>
          <p:cNvPicPr>
            <a:picLocks noChangeAspect="1"/>
          </p:cNvPicPr>
          <p:nvPr/>
        </p:nvPicPr>
        <p:blipFill>
          <a:blip r:embed="rId14"/>
          <a:stretch>
            <a:fillRect/>
          </a:stretch>
        </p:blipFill>
        <p:spPr>
          <a:xfrm>
            <a:off x="0" y="0"/>
            <a:ext cx="9144000" cy="6858000"/>
          </a:xfrm>
          <a:prstGeom prst="rect">
            <a:avLst/>
          </a:prstGeom>
          <a:solidFill>
            <a:schemeClr val="bg2">
              <a:lumMod val="60000"/>
              <a:lumOff val="40000"/>
              <a:alpha val="10000"/>
            </a:schemeClr>
          </a:solidFill>
        </p:spPr>
      </p:pic>
      <p:sp>
        <p:nvSpPr>
          <p:cNvPr id="2" name="Title Placeholder 1"/>
          <p:cNvSpPr>
            <a:spLocks noGrp="1"/>
          </p:cNvSpPr>
          <p:nvPr>
            <p:ph type="title"/>
          </p:nvPr>
        </p:nvSpPr>
        <p:spPr>
          <a:xfrm>
            <a:off x="779462" y="107577"/>
            <a:ext cx="7581901" cy="1653988"/>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79462" y="1882588"/>
            <a:ext cx="7581901" cy="39534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651812" y="6356350"/>
            <a:ext cx="2133600" cy="365125"/>
          </a:xfrm>
          <a:prstGeom prst="rect">
            <a:avLst/>
          </a:prstGeom>
        </p:spPr>
        <p:txBody>
          <a:bodyPr vert="horz" lIns="91440" tIns="45720" rIns="91440" bIns="45720" rtlCol="0" anchor="ctr"/>
          <a:lstStyle>
            <a:lvl1pPr algn="r">
              <a:defRPr sz="1100">
                <a:solidFill>
                  <a:schemeClr val="tx1">
                    <a:tint val="75000"/>
                  </a:schemeClr>
                </a:solidFill>
                <a:effectLst>
                  <a:outerShdw blurRad="101600" dist="63500" dir="2700000" algn="tl" rotWithShape="0">
                    <a:prstClr val="black">
                      <a:alpha val="75000"/>
                    </a:prstClr>
                  </a:outerShdw>
                </a:effectLst>
              </a:defRPr>
            </a:lvl1pPr>
          </a:lstStyle>
          <a:p>
            <a:fld id="{70BA1CFD-BFF0-48BC-9BA5-4974D7A6AB15}" type="datetimeFigureOut">
              <a:rPr lang="en-US" smtClean="0"/>
              <a:t>10/27/15</a:t>
            </a:fld>
            <a:endParaRPr lang="en-US"/>
          </a:p>
        </p:txBody>
      </p:sp>
      <p:sp>
        <p:nvSpPr>
          <p:cNvPr id="5" name="Footer Placeholder 4"/>
          <p:cNvSpPr>
            <a:spLocks noGrp="1"/>
          </p:cNvSpPr>
          <p:nvPr>
            <p:ph type="ftr" sz="quarter" idx="3"/>
          </p:nvPr>
        </p:nvSpPr>
        <p:spPr>
          <a:xfrm>
            <a:off x="354106" y="6356350"/>
            <a:ext cx="2895600" cy="365125"/>
          </a:xfrm>
          <a:prstGeom prst="rect">
            <a:avLst/>
          </a:prstGeom>
        </p:spPr>
        <p:txBody>
          <a:bodyPr vert="horz" lIns="91440" tIns="45720" rIns="91440" bIns="45720" rtlCol="0" anchor="ctr"/>
          <a:lstStyle>
            <a:lvl1pPr algn="l">
              <a:defRPr sz="1100">
                <a:solidFill>
                  <a:schemeClr val="tx1">
                    <a:tint val="75000"/>
                  </a:schemeClr>
                </a:solidFill>
                <a:effectLst>
                  <a:outerShdw blurRad="101600" dist="63500" dir="2700000" algn="tl" rotWithShape="0">
                    <a:prstClr val="black">
                      <a:alpha val="75000"/>
                    </a:prstClr>
                  </a:outerShdw>
                </a:effectLst>
              </a:defRPr>
            </a:lvl1pPr>
          </a:lstStyle>
          <a:p>
            <a:endParaRPr lang="en-US"/>
          </a:p>
        </p:txBody>
      </p:sp>
      <p:sp>
        <p:nvSpPr>
          <p:cNvPr id="6" name="Slide Number Placeholder 5"/>
          <p:cNvSpPr>
            <a:spLocks noGrp="1"/>
          </p:cNvSpPr>
          <p:nvPr>
            <p:ph type="sldNum" sz="quarter" idx="4"/>
          </p:nvPr>
        </p:nvSpPr>
        <p:spPr>
          <a:xfrm>
            <a:off x="4191000" y="6356350"/>
            <a:ext cx="762000" cy="365125"/>
          </a:xfrm>
          <a:prstGeom prst="rect">
            <a:avLst/>
          </a:prstGeom>
        </p:spPr>
        <p:txBody>
          <a:bodyPr vert="horz" lIns="91440" tIns="45720" rIns="91440" bIns="45720" rtlCol="0" anchor="ctr"/>
          <a:lstStyle>
            <a:lvl1pPr algn="ctr">
              <a:defRPr sz="1100">
                <a:solidFill>
                  <a:schemeClr val="tx1">
                    <a:tint val="75000"/>
                  </a:schemeClr>
                </a:solidFill>
                <a:effectLst>
                  <a:outerShdw blurRad="101600" dist="63500" dir="2700000" algn="tl" rotWithShape="0">
                    <a:prstClr val="black">
                      <a:alpha val="75000"/>
                    </a:prstClr>
                  </a:outerShdw>
                </a:effectLst>
              </a:defRPr>
            </a:lvl1pPr>
          </a:lstStyle>
          <a:p>
            <a:fld id="{D12AA694-00EB-4F4B-AABB-6F50FB178914}"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5600" b="1" kern="1200">
          <a:solidFill>
            <a:schemeClr val="tx1"/>
          </a:solidFill>
          <a:effectLst>
            <a:outerShdw blurRad="101600" dist="63500" dir="2700000" algn="tl" rotWithShape="0">
              <a:prstClr val="black">
                <a:alpha val="75000"/>
              </a:prstClr>
            </a:outerShdw>
          </a:effectLst>
          <a:latin typeface="+mj-lt"/>
          <a:ea typeface="+mj-ea"/>
          <a:cs typeface="+mj-cs"/>
        </a:defRPr>
      </a:lvl1pPr>
    </p:titleStyle>
    <p:bodyStyle>
      <a:lvl1pPr marL="403225" indent="-403225" algn="l" defTabSz="914400" rtl="0" eaLnBrk="1" latinLnBrk="0" hangingPunct="1">
        <a:spcBef>
          <a:spcPts val="2000"/>
        </a:spcBef>
        <a:buFontTx/>
        <a:buBlip>
          <a:blip r:embed="rId15"/>
        </a:buBlip>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806450" indent="-403225" algn="l" defTabSz="914400" rtl="0" eaLnBrk="1" latinLnBrk="0" hangingPunct="1">
        <a:spcBef>
          <a:spcPts val="600"/>
        </a:spcBef>
        <a:buFontTx/>
        <a:buBlip>
          <a:blip r:embed="rId15"/>
        </a:buBlip>
        <a:defRPr sz="2200" b="1" kern="1200">
          <a:solidFill>
            <a:schemeClr val="tx1"/>
          </a:solidFill>
          <a:effectLst>
            <a:outerShdw blurRad="101600" dist="63500" dir="2700000" algn="tl" rotWithShape="0">
              <a:prstClr val="black">
                <a:alpha val="75000"/>
              </a:prstClr>
            </a:outerShdw>
          </a:effectLst>
          <a:latin typeface="+mn-lt"/>
          <a:ea typeface="+mn-ea"/>
          <a:cs typeface="+mn-cs"/>
        </a:defRPr>
      </a:lvl2pPr>
      <a:lvl3pPr marL="1143000" indent="-336550" algn="l" defTabSz="914400" rtl="0" eaLnBrk="1" latinLnBrk="0" hangingPunct="1">
        <a:spcBef>
          <a:spcPts val="600"/>
        </a:spcBef>
        <a:buFontTx/>
        <a:buBlip>
          <a:blip r:embed="rId15"/>
        </a:buBlip>
        <a:defRPr sz="2000" b="1" kern="1200">
          <a:solidFill>
            <a:schemeClr val="tx1"/>
          </a:solidFill>
          <a:effectLst>
            <a:outerShdw blurRad="101600" dist="63500" dir="2700000" algn="tl" rotWithShape="0">
              <a:prstClr val="black">
                <a:alpha val="75000"/>
              </a:prstClr>
            </a:outerShdw>
          </a:effectLst>
          <a:latin typeface="+mn-lt"/>
          <a:ea typeface="+mn-ea"/>
          <a:cs typeface="+mn-cs"/>
        </a:defRPr>
      </a:lvl3pPr>
      <a:lvl4pPr marL="1492250" indent="-3492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4pPr>
      <a:lvl5pPr marL="1828800" indent="-3365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5pPr>
      <a:lvl6pPr marL="2173288"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516188"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860675"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3205163" indent="-344488" algn="l" defTabSz="914400" rtl="0" eaLnBrk="1" latinLnBrk="0" hangingPunct="1">
        <a:spcBef>
          <a:spcPct val="20000"/>
        </a:spcBef>
        <a:buFontTx/>
        <a:buBlip>
          <a:blip r:embed="rId15"/>
        </a:buBlip>
        <a:defRPr lang="en-US"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 Id="rId3" Type="http://schemas.openxmlformats.org/officeDocument/2006/relationships/image" Target="../media/image1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florida.iat.com/content/PBIS-PS-SE/files/ebook/vim/FLASH/index.htm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Phase 2 Engineering Notebook</a:t>
            </a:r>
            <a:endParaRPr lang="en-US" dirty="0"/>
          </a:p>
        </p:txBody>
      </p:sp>
      <p:sp>
        <p:nvSpPr>
          <p:cNvPr id="3" name="Subtitle 2"/>
          <p:cNvSpPr>
            <a:spLocks noGrp="1"/>
          </p:cNvSpPr>
          <p:nvPr>
            <p:ph type="subTitle" idx="1"/>
          </p:nvPr>
        </p:nvSpPr>
        <p:spPr/>
        <p:txBody>
          <a:bodyPr>
            <a:normAutofit fontScale="92500" lnSpcReduction="10000"/>
          </a:bodyPr>
          <a:lstStyle/>
          <a:p>
            <a:r>
              <a:rPr lang="en-US" dirty="0" smtClean="0"/>
              <a:t>Helene McLaughlin</a:t>
            </a:r>
          </a:p>
          <a:p>
            <a:r>
              <a:rPr lang="en-US" dirty="0" smtClean="0"/>
              <a:t>NASA the E in STEM: Meaningful Content for Engineering</a:t>
            </a:r>
          </a:p>
          <a:p>
            <a:r>
              <a:rPr lang="en-US" dirty="0" smtClean="0"/>
              <a:t>Fall 2015</a:t>
            </a:r>
            <a:endParaRPr lang="en-US" dirty="0"/>
          </a:p>
        </p:txBody>
      </p:sp>
    </p:spTree>
    <p:extLst>
      <p:ext uri="{BB962C8B-B14F-4D97-AF65-F5344CB8AC3E}">
        <p14:creationId xmlns:p14="http://schemas.microsoft.com/office/powerpoint/2010/main" val="3475237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 the Math</a:t>
            </a:r>
            <a:endParaRPr lang="en-US" dirty="0"/>
          </a:p>
        </p:txBody>
      </p:sp>
      <p:pic>
        <p:nvPicPr>
          <p:cNvPr id="4" name="Picture 3" descr="Screen Shot 2015-10-28 at 9.02.5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248" y="1960713"/>
            <a:ext cx="5258482" cy="3939523"/>
          </a:xfrm>
          <a:prstGeom prst="rect">
            <a:avLst/>
          </a:prstGeom>
        </p:spPr>
      </p:pic>
      <p:sp>
        <p:nvSpPr>
          <p:cNvPr id="5" name="TextBox 4"/>
          <p:cNvSpPr txBox="1"/>
          <p:nvPr/>
        </p:nvSpPr>
        <p:spPr>
          <a:xfrm>
            <a:off x="5646730" y="2001686"/>
            <a:ext cx="3223283" cy="4616649"/>
          </a:xfrm>
          <a:prstGeom prst="rect">
            <a:avLst/>
          </a:prstGeom>
          <a:noFill/>
        </p:spPr>
        <p:txBody>
          <a:bodyPr wrap="square" rtlCol="0">
            <a:spAutoFit/>
          </a:bodyPr>
          <a:lstStyle/>
          <a:p>
            <a:r>
              <a:rPr lang="en-US" dirty="0" smtClean="0"/>
              <a:t>If you assume the ramp is frictionless (which it isn’t) then all net force will be down the ramp.</a:t>
            </a:r>
          </a:p>
          <a:p>
            <a:endParaRPr lang="en-US" dirty="0"/>
          </a:p>
          <a:p>
            <a:r>
              <a:rPr lang="en-US" dirty="0" smtClean="0"/>
              <a:t>17” high ramp at 4’ in length ends up creating a 21 degree sloped ramp. </a:t>
            </a:r>
          </a:p>
          <a:p>
            <a:r>
              <a:rPr lang="en-US" dirty="0" err="1" smtClean="0"/>
              <a:t>F</a:t>
            </a:r>
            <a:r>
              <a:rPr lang="en-US" baseline="-25000" dirty="0" err="1" smtClean="0"/>
              <a:t>net</a:t>
            </a:r>
            <a:r>
              <a:rPr lang="en-US" dirty="0" smtClean="0"/>
              <a:t>= mg sin α</a:t>
            </a:r>
          </a:p>
          <a:p>
            <a:r>
              <a:rPr lang="en-US" dirty="0" smtClean="0"/>
              <a:t>       = 3.51 N</a:t>
            </a:r>
            <a:endParaRPr lang="en-US" dirty="0"/>
          </a:p>
          <a:p>
            <a:r>
              <a:rPr lang="en-US" dirty="0" err="1" smtClean="0"/>
              <a:t>F</a:t>
            </a:r>
            <a:r>
              <a:rPr lang="en-US" baseline="-25000" dirty="0" err="1" smtClean="0"/>
              <a:t>normal</a:t>
            </a:r>
            <a:r>
              <a:rPr lang="en-US" dirty="0" smtClean="0"/>
              <a:t>=mg </a:t>
            </a:r>
            <a:r>
              <a:rPr lang="en-US" dirty="0" err="1" smtClean="0"/>
              <a:t>cos</a:t>
            </a:r>
            <a:r>
              <a:rPr lang="en-US" dirty="0" smtClean="0"/>
              <a:t> α </a:t>
            </a:r>
          </a:p>
          <a:p>
            <a:r>
              <a:rPr lang="en-US" dirty="0"/>
              <a:t>	</a:t>
            </a:r>
            <a:r>
              <a:rPr lang="en-US" dirty="0" smtClean="0"/>
              <a:t> = 2.38 N</a:t>
            </a:r>
            <a:endParaRPr lang="en-US" dirty="0"/>
          </a:p>
          <a:p>
            <a:r>
              <a:rPr lang="en-US" dirty="0" err="1" smtClean="0"/>
              <a:t>Accel</a:t>
            </a:r>
            <a:r>
              <a:rPr lang="en-US" baseline="-25000" dirty="0" err="1" smtClean="0"/>
              <a:t>Down</a:t>
            </a:r>
            <a:r>
              <a:rPr lang="en-US" baseline="-25000" dirty="0" smtClean="0"/>
              <a:t> Ramp </a:t>
            </a:r>
            <a:r>
              <a:rPr lang="en-US" dirty="0" smtClean="0"/>
              <a:t>= 3.51 m/s</a:t>
            </a:r>
            <a:r>
              <a:rPr lang="en-US" baseline="30000" dirty="0" smtClean="0"/>
              <a:t>2</a:t>
            </a:r>
          </a:p>
          <a:p>
            <a:endParaRPr lang="en-US" baseline="30000" dirty="0"/>
          </a:p>
          <a:p>
            <a:r>
              <a:rPr lang="en-US" dirty="0" smtClean="0"/>
              <a:t>V</a:t>
            </a:r>
            <a:r>
              <a:rPr lang="en-US" baseline="-25000" dirty="0" smtClean="0"/>
              <a:t>end</a:t>
            </a:r>
            <a:r>
              <a:rPr lang="en-US" baseline="-25000" dirty="0"/>
              <a:t> </a:t>
            </a:r>
            <a:r>
              <a:rPr lang="en-US" baseline="-25000" dirty="0" smtClean="0"/>
              <a:t>of</a:t>
            </a:r>
            <a:r>
              <a:rPr lang="en-US" dirty="0" smtClean="0"/>
              <a:t> </a:t>
            </a:r>
            <a:r>
              <a:rPr lang="en-US" baseline="-25000" dirty="0" smtClean="0"/>
              <a:t>ramp</a:t>
            </a:r>
            <a:r>
              <a:rPr lang="en-US" dirty="0" smtClean="0"/>
              <a:t> = A * t   t=.8s</a:t>
            </a:r>
          </a:p>
          <a:p>
            <a:r>
              <a:rPr lang="en-US" dirty="0"/>
              <a:t>	</a:t>
            </a:r>
            <a:r>
              <a:rPr lang="en-US" dirty="0" smtClean="0"/>
              <a:t> </a:t>
            </a:r>
            <a:r>
              <a:rPr lang="en-US" dirty="0"/>
              <a:t>= </a:t>
            </a:r>
            <a:r>
              <a:rPr lang="en-US" dirty="0" smtClean="0"/>
              <a:t>2.91 m/s</a:t>
            </a:r>
          </a:p>
          <a:p>
            <a:endParaRPr lang="en-US" baseline="-25000" dirty="0"/>
          </a:p>
        </p:txBody>
      </p:sp>
    </p:spTree>
    <p:extLst>
      <p:ext uri="{BB962C8B-B14F-4D97-AF65-F5344CB8AC3E}">
        <p14:creationId xmlns:p14="http://schemas.microsoft.com/office/powerpoint/2010/main" val="1406840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9405" y="300896"/>
            <a:ext cx="3089152" cy="1653988"/>
          </a:xfrm>
        </p:spPr>
        <p:txBody>
          <a:bodyPr/>
          <a:lstStyle/>
          <a:p>
            <a:r>
              <a:rPr lang="en-US" dirty="0" smtClean="0"/>
              <a:t>Test and Evaluate</a:t>
            </a:r>
            <a:endParaRPr lang="en-US" dirty="0"/>
          </a:p>
        </p:txBody>
      </p:sp>
      <p:pic>
        <p:nvPicPr>
          <p:cNvPr id="6" name="Picture 5" descr="2015-10-15 09.37.2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37577" y="195615"/>
            <a:ext cx="4513213" cy="6017618"/>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3429754699"/>
              </p:ext>
            </p:extLst>
          </p:nvPr>
        </p:nvGraphicFramePr>
        <p:xfrm>
          <a:off x="435707" y="4934743"/>
          <a:ext cx="7061810" cy="1483360"/>
        </p:xfrm>
        <a:graphic>
          <a:graphicData uri="http://schemas.openxmlformats.org/drawingml/2006/table">
            <a:tbl>
              <a:tblPr firstRow="1" bandRow="1">
                <a:tableStyleId>{7DF18680-E054-41AD-8BC1-D1AEF772440D}</a:tableStyleId>
              </a:tblPr>
              <a:tblGrid>
                <a:gridCol w="977759"/>
                <a:gridCol w="1577347"/>
                <a:gridCol w="1987046"/>
                <a:gridCol w="2519658"/>
              </a:tblGrid>
              <a:tr h="370840">
                <a:tc>
                  <a:txBody>
                    <a:bodyPr/>
                    <a:lstStyle/>
                    <a:p>
                      <a:r>
                        <a:rPr lang="en-US" dirty="0" err="1" smtClean="0"/>
                        <a:t>J.P.Data</a:t>
                      </a:r>
                      <a:endParaRPr lang="en-US" dirty="0"/>
                    </a:p>
                  </a:txBody>
                  <a:tcPr/>
                </a:tc>
                <a:tc>
                  <a:txBody>
                    <a:bodyPr/>
                    <a:lstStyle/>
                    <a:p>
                      <a:r>
                        <a:rPr lang="en-US" dirty="0" smtClean="0"/>
                        <a:t>Distance (m)</a:t>
                      </a:r>
                      <a:endParaRPr lang="en-US" dirty="0"/>
                    </a:p>
                  </a:txBody>
                  <a:tcPr/>
                </a:tc>
                <a:tc>
                  <a:txBody>
                    <a:bodyPr/>
                    <a:lstStyle/>
                    <a:p>
                      <a:r>
                        <a:rPr lang="en-US" dirty="0" smtClean="0"/>
                        <a:t>Elapsed</a:t>
                      </a:r>
                      <a:r>
                        <a:rPr lang="en-US" baseline="0" dirty="0" smtClean="0"/>
                        <a:t> Time (s)</a:t>
                      </a:r>
                      <a:endParaRPr lang="en-US" dirty="0"/>
                    </a:p>
                  </a:txBody>
                  <a:tcPr/>
                </a:tc>
                <a:tc>
                  <a:txBody>
                    <a:bodyPr/>
                    <a:lstStyle/>
                    <a:p>
                      <a:r>
                        <a:rPr lang="en-US" dirty="0" smtClean="0"/>
                        <a:t>Average Velocity (m/s)</a:t>
                      </a:r>
                      <a:endParaRPr lang="en-US" dirty="0"/>
                    </a:p>
                  </a:txBody>
                  <a:tcPr/>
                </a:tc>
              </a:tr>
              <a:tr h="370840">
                <a:tc>
                  <a:txBody>
                    <a:bodyPr/>
                    <a:lstStyle/>
                    <a:p>
                      <a:r>
                        <a:rPr lang="en-US" dirty="0" smtClean="0"/>
                        <a:t>Trial</a:t>
                      </a:r>
                      <a:r>
                        <a:rPr lang="en-US" baseline="0" dirty="0" smtClean="0"/>
                        <a:t> 1</a:t>
                      </a:r>
                      <a:endParaRPr lang="en-US" dirty="0"/>
                    </a:p>
                  </a:txBody>
                  <a:tcPr/>
                </a:tc>
                <a:tc>
                  <a:txBody>
                    <a:bodyPr/>
                    <a:lstStyle/>
                    <a:p>
                      <a:r>
                        <a:rPr lang="en-US" dirty="0" smtClean="0"/>
                        <a:t>2.434 </a:t>
                      </a:r>
                      <a:endParaRPr lang="en-US" dirty="0"/>
                    </a:p>
                  </a:txBody>
                  <a:tcPr/>
                </a:tc>
                <a:tc>
                  <a:txBody>
                    <a:bodyPr/>
                    <a:lstStyle/>
                    <a:p>
                      <a:r>
                        <a:rPr lang="en-US" dirty="0" smtClean="0"/>
                        <a:t>3</a:t>
                      </a:r>
                      <a:endParaRPr lang="en-US" dirty="0"/>
                    </a:p>
                  </a:txBody>
                  <a:tcPr/>
                </a:tc>
                <a:tc>
                  <a:txBody>
                    <a:bodyPr/>
                    <a:lstStyle/>
                    <a:p>
                      <a:r>
                        <a:rPr lang="en-US" dirty="0" smtClean="0"/>
                        <a:t>.813</a:t>
                      </a:r>
                      <a:endParaRPr lang="en-US" dirty="0"/>
                    </a:p>
                  </a:txBody>
                  <a:tcPr/>
                </a:tc>
              </a:tr>
              <a:tr h="370840">
                <a:tc>
                  <a:txBody>
                    <a:bodyPr/>
                    <a:lstStyle/>
                    <a:p>
                      <a:r>
                        <a:rPr lang="en-US" dirty="0" smtClean="0"/>
                        <a:t>Trial 2</a:t>
                      </a:r>
                      <a:endParaRPr lang="en-US" dirty="0"/>
                    </a:p>
                  </a:txBody>
                  <a:tcPr/>
                </a:tc>
                <a:tc>
                  <a:txBody>
                    <a:bodyPr/>
                    <a:lstStyle/>
                    <a:p>
                      <a:r>
                        <a:rPr lang="en-US" dirty="0" smtClean="0"/>
                        <a:t>2.159</a:t>
                      </a:r>
                      <a:endParaRPr lang="en-US" dirty="0"/>
                    </a:p>
                  </a:txBody>
                  <a:tcPr/>
                </a:tc>
                <a:tc>
                  <a:txBody>
                    <a:bodyPr/>
                    <a:lstStyle/>
                    <a:p>
                      <a:r>
                        <a:rPr lang="en-US" dirty="0" smtClean="0"/>
                        <a:t>3</a:t>
                      </a:r>
                      <a:endParaRPr lang="en-US" dirty="0"/>
                    </a:p>
                  </a:txBody>
                  <a:tcPr/>
                </a:tc>
                <a:tc>
                  <a:txBody>
                    <a:bodyPr/>
                    <a:lstStyle/>
                    <a:p>
                      <a:r>
                        <a:rPr lang="en-US" dirty="0" smtClean="0"/>
                        <a:t>.719</a:t>
                      </a:r>
                      <a:endParaRPr lang="en-US" dirty="0"/>
                    </a:p>
                  </a:txBody>
                  <a:tcPr/>
                </a:tc>
              </a:tr>
              <a:tr h="370840">
                <a:tc>
                  <a:txBody>
                    <a:bodyPr/>
                    <a:lstStyle/>
                    <a:p>
                      <a:r>
                        <a:rPr lang="en-US" dirty="0" smtClean="0"/>
                        <a:t>Trial 3</a:t>
                      </a:r>
                      <a:endParaRPr lang="en-US" dirty="0"/>
                    </a:p>
                  </a:txBody>
                  <a:tcPr/>
                </a:tc>
                <a:tc>
                  <a:txBody>
                    <a:bodyPr/>
                    <a:lstStyle/>
                    <a:p>
                      <a:r>
                        <a:rPr lang="en-US" dirty="0" smtClean="0"/>
                        <a:t>1.27</a:t>
                      </a:r>
                      <a:endParaRPr lang="en-US" dirty="0"/>
                    </a:p>
                  </a:txBody>
                  <a:tcPr/>
                </a:tc>
                <a:tc>
                  <a:txBody>
                    <a:bodyPr/>
                    <a:lstStyle/>
                    <a:p>
                      <a:r>
                        <a:rPr lang="en-US" dirty="0" smtClean="0"/>
                        <a:t>2</a:t>
                      </a:r>
                      <a:endParaRPr lang="en-US" dirty="0"/>
                    </a:p>
                  </a:txBody>
                  <a:tcPr/>
                </a:tc>
                <a:tc>
                  <a:txBody>
                    <a:bodyPr/>
                    <a:lstStyle/>
                    <a:p>
                      <a:r>
                        <a:rPr lang="en-US" dirty="0" smtClean="0"/>
                        <a:t>.635</a:t>
                      </a:r>
                      <a:endParaRPr lang="en-US" dirty="0"/>
                    </a:p>
                  </a:txBody>
                  <a:tcPr/>
                </a:tc>
              </a:tr>
            </a:tbl>
          </a:graphicData>
        </a:graphic>
      </p:graphicFrame>
      <p:sp>
        <p:nvSpPr>
          <p:cNvPr id="9" name="TextBox 8"/>
          <p:cNvSpPr txBox="1"/>
          <p:nvPr/>
        </p:nvSpPr>
        <p:spPr>
          <a:xfrm>
            <a:off x="435707" y="2253562"/>
            <a:ext cx="3517902" cy="2862323"/>
          </a:xfrm>
          <a:prstGeom prst="rect">
            <a:avLst/>
          </a:prstGeom>
          <a:noFill/>
        </p:spPr>
        <p:txBody>
          <a:bodyPr wrap="square" rtlCol="0">
            <a:spAutoFit/>
          </a:bodyPr>
          <a:lstStyle/>
          <a:p>
            <a:r>
              <a:rPr lang="en-US" dirty="0" smtClean="0"/>
              <a:t>Expected average velocity assuming no friction</a:t>
            </a:r>
          </a:p>
          <a:p>
            <a:endParaRPr lang="en-US" dirty="0" smtClean="0"/>
          </a:p>
          <a:p>
            <a:r>
              <a:rPr lang="en-US" dirty="0" smtClean="0"/>
              <a:t>V</a:t>
            </a:r>
            <a:r>
              <a:rPr lang="en-US" baseline="-25000" dirty="0" smtClean="0"/>
              <a:t>i </a:t>
            </a:r>
            <a:r>
              <a:rPr lang="en-US" dirty="0" smtClean="0"/>
              <a:t>= 2.91 m/s</a:t>
            </a:r>
          </a:p>
          <a:p>
            <a:r>
              <a:rPr lang="en-US" dirty="0" err="1" smtClean="0"/>
              <a:t>V</a:t>
            </a:r>
            <a:r>
              <a:rPr lang="en-US" baseline="-25000" dirty="0" err="1" smtClean="0"/>
              <a:t>f</a:t>
            </a:r>
            <a:r>
              <a:rPr lang="en-US" dirty="0" smtClean="0"/>
              <a:t>= 0 m/s</a:t>
            </a:r>
          </a:p>
          <a:p>
            <a:endParaRPr lang="en-US" dirty="0" smtClean="0"/>
          </a:p>
          <a:p>
            <a:r>
              <a:rPr lang="en-US" dirty="0" err="1" smtClean="0"/>
              <a:t>V</a:t>
            </a:r>
            <a:r>
              <a:rPr lang="en-US" baseline="-25000" dirty="0" err="1" smtClean="0"/>
              <a:t>average</a:t>
            </a:r>
            <a:r>
              <a:rPr lang="en-US" dirty="0" smtClean="0"/>
              <a:t>= (v</a:t>
            </a:r>
            <a:r>
              <a:rPr lang="en-US" baseline="-25000" dirty="0" smtClean="0"/>
              <a:t>i</a:t>
            </a:r>
            <a:r>
              <a:rPr lang="en-US" dirty="0" smtClean="0"/>
              <a:t> +</a:t>
            </a:r>
            <a:r>
              <a:rPr lang="en-US" baseline="-25000" dirty="0" smtClean="0"/>
              <a:t> </a:t>
            </a:r>
            <a:r>
              <a:rPr lang="en-US" dirty="0" err="1" smtClean="0"/>
              <a:t>v</a:t>
            </a:r>
            <a:r>
              <a:rPr lang="en-US" baseline="-25000" dirty="0" err="1" smtClean="0"/>
              <a:t>f</a:t>
            </a:r>
            <a:r>
              <a:rPr lang="en-US" dirty="0" smtClean="0"/>
              <a:t>)/2</a:t>
            </a:r>
          </a:p>
          <a:p>
            <a:r>
              <a:rPr lang="en-US" dirty="0"/>
              <a:t> </a:t>
            </a:r>
            <a:r>
              <a:rPr lang="en-US" dirty="0" smtClean="0"/>
              <a:t>            = 1.455 m/s</a:t>
            </a:r>
            <a:endParaRPr lang="en-US" dirty="0"/>
          </a:p>
          <a:p>
            <a:endParaRPr lang="en-US" dirty="0"/>
          </a:p>
          <a:p>
            <a:endParaRPr lang="en-US" dirty="0"/>
          </a:p>
        </p:txBody>
      </p:sp>
    </p:spTree>
    <p:extLst>
      <p:ext uri="{BB962C8B-B14F-4D97-AF65-F5344CB8AC3E}">
        <p14:creationId xmlns:p14="http://schemas.microsoft.com/office/powerpoint/2010/main" val="7919955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5006" y="41918"/>
            <a:ext cx="3539515" cy="1289420"/>
          </a:xfrm>
        </p:spPr>
        <p:txBody>
          <a:bodyPr/>
          <a:lstStyle/>
          <a:p>
            <a:r>
              <a:rPr lang="en-US" dirty="0" smtClean="0"/>
              <a:t>Redesign</a:t>
            </a:r>
            <a:endParaRPr lang="en-US" dirty="0"/>
          </a:p>
        </p:txBody>
      </p:sp>
      <p:pic>
        <p:nvPicPr>
          <p:cNvPr id="4" name="Picture 3" descr="2015-10-28 14.01.5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8216" y="1475059"/>
            <a:ext cx="3626897" cy="4835862"/>
          </a:xfrm>
          <a:prstGeom prst="rect">
            <a:avLst/>
          </a:prstGeom>
        </p:spPr>
      </p:pic>
      <p:pic>
        <p:nvPicPr>
          <p:cNvPr id="5" name="Picture 4" descr="2015-10-28 18-03 page #2.jpg"/>
          <p:cNvPicPr>
            <a:picLocks noChangeAspect="1"/>
          </p:cNvPicPr>
          <p:nvPr/>
        </p:nvPicPr>
        <p:blipFill rotWithShape="1">
          <a:blip r:embed="rId3" cstate="print">
            <a:extLst>
              <a:ext uri="{28A0092B-C50C-407E-A947-70E740481C1C}">
                <a14:useLocalDpi xmlns:a14="http://schemas.microsoft.com/office/drawing/2010/main" val="0"/>
              </a:ext>
            </a:extLst>
          </a:blip>
          <a:srcRect t="9260" b="5601"/>
          <a:stretch/>
        </p:blipFill>
        <p:spPr>
          <a:xfrm>
            <a:off x="4084521" y="472145"/>
            <a:ext cx="4930441" cy="5838776"/>
          </a:xfrm>
          <a:prstGeom prst="rect">
            <a:avLst/>
          </a:prstGeom>
        </p:spPr>
      </p:pic>
    </p:spTree>
    <p:extLst>
      <p:ext uri="{BB962C8B-B14F-4D97-AF65-F5344CB8AC3E}">
        <p14:creationId xmlns:p14="http://schemas.microsoft.com/office/powerpoint/2010/main" val="3546669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106297"/>
            <a:ext cx="6513967" cy="1089852"/>
          </a:xfrm>
        </p:spPr>
        <p:txBody>
          <a:bodyPr/>
          <a:lstStyle/>
          <a:p>
            <a:r>
              <a:rPr lang="en-US" dirty="0" smtClean="0"/>
              <a:t>Share the Solution</a:t>
            </a:r>
            <a:endParaRPr lang="en-US" dirty="0"/>
          </a:p>
        </p:txBody>
      </p:sp>
      <p:sp>
        <p:nvSpPr>
          <p:cNvPr id="3" name="Content Placeholder 2"/>
          <p:cNvSpPr>
            <a:spLocks noGrp="1"/>
          </p:cNvSpPr>
          <p:nvPr>
            <p:ph idx="1"/>
          </p:nvPr>
        </p:nvSpPr>
        <p:spPr>
          <a:xfrm>
            <a:off x="779462" y="1211297"/>
            <a:ext cx="7581901" cy="3953436"/>
          </a:xfrm>
        </p:spPr>
        <p:txBody>
          <a:bodyPr/>
          <a:lstStyle/>
          <a:p>
            <a:r>
              <a:rPr lang="en-US" dirty="0" smtClean="0"/>
              <a:t>Both students required to present their individual engineering notebooks via online Google Slides</a:t>
            </a:r>
          </a:p>
          <a:p>
            <a:r>
              <a:rPr lang="en-US" dirty="0" smtClean="0"/>
              <a:t>Images in this presentation are a combination of my own AND my students experiences doing this project. </a:t>
            </a:r>
          </a:p>
          <a:p>
            <a:endParaRPr lang="en-US" dirty="0"/>
          </a:p>
        </p:txBody>
      </p:sp>
      <p:pic>
        <p:nvPicPr>
          <p:cNvPr id="4" name="Picture 3"/>
          <p:cNvPicPr>
            <a:picLocks noChangeAspect="1"/>
          </p:cNvPicPr>
          <p:nvPr/>
        </p:nvPicPr>
        <p:blipFill>
          <a:blip r:embed="rId2"/>
          <a:stretch>
            <a:fillRect/>
          </a:stretch>
        </p:blipFill>
        <p:spPr>
          <a:xfrm>
            <a:off x="1723572" y="3215504"/>
            <a:ext cx="5660571" cy="3173236"/>
          </a:xfrm>
          <a:prstGeom prst="rect">
            <a:avLst/>
          </a:prstGeom>
        </p:spPr>
      </p:pic>
    </p:spTree>
    <p:extLst>
      <p:ext uri="{BB962C8B-B14F-4D97-AF65-F5344CB8AC3E}">
        <p14:creationId xmlns:p14="http://schemas.microsoft.com/office/powerpoint/2010/main" val="18483205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2" y="-55710"/>
            <a:ext cx="7581901" cy="1653988"/>
          </a:xfrm>
        </p:spPr>
        <p:txBody>
          <a:bodyPr/>
          <a:lstStyle/>
          <a:p>
            <a:r>
              <a:rPr lang="en-US" dirty="0" smtClean="0"/>
              <a:t>Lessons Learned</a:t>
            </a:r>
            <a:endParaRPr lang="en-US" dirty="0"/>
          </a:p>
        </p:txBody>
      </p:sp>
      <p:sp>
        <p:nvSpPr>
          <p:cNvPr id="4" name="Text Placeholder 3"/>
          <p:cNvSpPr>
            <a:spLocks noGrp="1"/>
          </p:cNvSpPr>
          <p:nvPr>
            <p:ph type="body" idx="1"/>
          </p:nvPr>
        </p:nvSpPr>
        <p:spPr>
          <a:xfrm>
            <a:off x="779462" y="1322400"/>
            <a:ext cx="3657600" cy="515469"/>
          </a:xfrm>
        </p:spPr>
        <p:txBody>
          <a:bodyPr/>
          <a:lstStyle/>
          <a:p>
            <a:r>
              <a:rPr lang="en-US" dirty="0" smtClean="0">
                <a:solidFill>
                  <a:schemeClr val="accent3">
                    <a:lumMod val="20000"/>
                    <a:lumOff val="80000"/>
                  </a:schemeClr>
                </a:solidFill>
              </a:rPr>
              <a:t>The Good</a:t>
            </a:r>
            <a:endParaRPr lang="en-US" dirty="0">
              <a:solidFill>
                <a:schemeClr val="accent3">
                  <a:lumMod val="20000"/>
                  <a:lumOff val="80000"/>
                </a:schemeClr>
              </a:solidFill>
            </a:endParaRPr>
          </a:p>
        </p:txBody>
      </p:sp>
      <p:sp>
        <p:nvSpPr>
          <p:cNvPr id="5" name="Content Placeholder 4"/>
          <p:cNvSpPr>
            <a:spLocks noGrp="1"/>
          </p:cNvSpPr>
          <p:nvPr>
            <p:ph sz="half" idx="2"/>
          </p:nvPr>
        </p:nvSpPr>
        <p:spPr>
          <a:xfrm>
            <a:off x="779462" y="1872873"/>
            <a:ext cx="3657600" cy="4313840"/>
          </a:xfrm>
        </p:spPr>
        <p:txBody>
          <a:bodyPr>
            <a:normAutofit fontScale="92500" lnSpcReduction="20000"/>
          </a:bodyPr>
          <a:lstStyle/>
          <a:p>
            <a:r>
              <a:rPr lang="en-US" dirty="0" smtClean="0"/>
              <a:t>Students enjoyed getting out of the books and doing a project that was the same as their peers. </a:t>
            </a:r>
          </a:p>
          <a:p>
            <a:r>
              <a:rPr lang="en-US" dirty="0" smtClean="0"/>
              <a:t>ED process forced them to think about each step of the design rather than just throwing something together.</a:t>
            </a:r>
          </a:p>
          <a:p>
            <a:r>
              <a:rPr lang="en-US" dirty="0" smtClean="0"/>
              <a:t>Students had to slow down and SHOW THEIR WORK!!</a:t>
            </a:r>
          </a:p>
          <a:p>
            <a:r>
              <a:rPr lang="en-US" dirty="0" smtClean="0"/>
              <a:t>Students asked a lot of questions leading to more learning. </a:t>
            </a:r>
            <a:endParaRPr lang="en-US" dirty="0"/>
          </a:p>
        </p:txBody>
      </p:sp>
      <p:sp>
        <p:nvSpPr>
          <p:cNvPr id="6" name="Text Placeholder 5"/>
          <p:cNvSpPr>
            <a:spLocks noGrp="1"/>
          </p:cNvSpPr>
          <p:nvPr>
            <p:ph type="body" sz="quarter" idx="3"/>
          </p:nvPr>
        </p:nvSpPr>
        <p:spPr>
          <a:xfrm>
            <a:off x="4703763" y="1322400"/>
            <a:ext cx="3657600" cy="515469"/>
          </a:xfrm>
        </p:spPr>
        <p:txBody>
          <a:bodyPr/>
          <a:lstStyle/>
          <a:p>
            <a:r>
              <a:rPr lang="en-US" dirty="0" smtClean="0">
                <a:solidFill>
                  <a:schemeClr val="accent4">
                    <a:lumMod val="20000"/>
                    <a:lumOff val="80000"/>
                  </a:schemeClr>
                </a:solidFill>
              </a:rPr>
              <a:t>The Bad</a:t>
            </a:r>
            <a:endParaRPr lang="en-US" dirty="0">
              <a:solidFill>
                <a:schemeClr val="accent4">
                  <a:lumMod val="20000"/>
                  <a:lumOff val="80000"/>
                </a:schemeClr>
              </a:solidFill>
            </a:endParaRPr>
          </a:p>
        </p:txBody>
      </p:sp>
      <p:sp>
        <p:nvSpPr>
          <p:cNvPr id="7" name="Content Placeholder 6"/>
          <p:cNvSpPr>
            <a:spLocks noGrp="1"/>
          </p:cNvSpPr>
          <p:nvPr>
            <p:ph sz="quarter" idx="4"/>
          </p:nvPr>
        </p:nvSpPr>
        <p:spPr>
          <a:xfrm>
            <a:off x="4437062" y="1891015"/>
            <a:ext cx="3924301" cy="4549698"/>
          </a:xfrm>
        </p:spPr>
        <p:txBody>
          <a:bodyPr>
            <a:normAutofit fontScale="85000" lnSpcReduction="10000"/>
          </a:bodyPr>
          <a:lstStyle/>
          <a:p>
            <a:r>
              <a:rPr lang="en-US" dirty="0" smtClean="0"/>
              <a:t>The process took way too long for a H&amp;H setting. Needs to be a project that can be started one session,  completed independently, and presented the next. </a:t>
            </a:r>
          </a:p>
          <a:p>
            <a:r>
              <a:rPr lang="en-US" dirty="0" smtClean="0"/>
              <a:t>Students needed to do this project within a team. If I do this with H&amp;H students again I will be sure to start an online discussion group that they must participate in. </a:t>
            </a:r>
          </a:p>
          <a:p>
            <a:r>
              <a:rPr lang="en-US" dirty="0" smtClean="0"/>
              <a:t>Students seem to fall into two categories, #1 Refuse to be creative because its too much effort, or #2 incredibly creative but resistant to following directions. </a:t>
            </a:r>
            <a:endParaRPr lang="en-US" dirty="0"/>
          </a:p>
        </p:txBody>
      </p:sp>
    </p:spTree>
    <p:extLst>
      <p:ext uri="{BB962C8B-B14F-4D97-AF65-F5344CB8AC3E}">
        <p14:creationId xmlns:p14="http://schemas.microsoft.com/office/powerpoint/2010/main" val="21055066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7240" y="159658"/>
            <a:ext cx="3566160" cy="1371600"/>
          </a:xfrm>
        </p:spPr>
        <p:txBody>
          <a:bodyPr>
            <a:normAutofit/>
          </a:bodyPr>
          <a:lstStyle/>
          <a:p>
            <a:r>
              <a:rPr lang="en-US" sz="4800" dirty="0" smtClean="0"/>
              <a:t>Next Time…</a:t>
            </a:r>
            <a:endParaRPr lang="en-US" sz="4800" dirty="0"/>
          </a:p>
        </p:txBody>
      </p:sp>
      <p:pic>
        <p:nvPicPr>
          <p:cNvPr id="6" name="Picture Placeholder 5"/>
          <p:cNvPicPr>
            <a:picLocks noGrp="1" noChangeAspect="1"/>
          </p:cNvPicPr>
          <p:nvPr>
            <p:ph type="pic" idx="1"/>
          </p:nvPr>
        </p:nvPicPr>
        <p:blipFill>
          <a:blip r:embed="rId2"/>
          <a:srcRect t="320" b="320"/>
          <a:stretch>
            <a:fillRect/>
          </a:stretch>
        </p:blipFill>
        <p:spPr>
          <a:xfrm>
            <a:off x="4589463" y="1531258"/>
            <a:ext cx="3973512" cy="3948113"/>
          </a:xfrm>
        </p:spPr>
      </p:pic>
      <p:sp>
        <p:nvSpPr>
          <p:cNvPr id="4" name="Text Placeholder 3"/>
          <p:cNvSpPr>
            <a:spLocks noGrp="1"/>
          </p:cNvSpPr>
          <p:nvPr>
            <p:ph type="body" sz="half" idx="2"/>
          </p:nvPr>
        </p:nvSpPr>
        <p:spPr>
          <a:xfrm>
            <a:off x="399144" y="1828799"/>
            <a:ext cx="4191000" cy="4448629"/>
          </a:xfrm>
        </p:spPr>
        <p:txBody>
          <a:bodyPr>
            <a:normAutofit/>
          </a:bodyPr>
          <a:lstStyle/>
          <a:p>
            <a:pPr marL="342900" indent="-342900" algn="l">
              <a:buFont typeface="Arial"/>
              <a:buChar char="•"/>
            </a:pPr>
            <a:r>
              <a:rPr lang="en-US" dirty="0" smtClean="0"/>
              <a:t>Have students experiment with adding weights to their cars. </a:t>
            </a:r>
          </a:p>
          <a:p>
            <a:pPr marL="342900" indent="-342900" algn="l">
              <a:buFont typeface="Arial"/>
              <a:buChar char="•"/>
            </a:pPr>
            <a:r>
              <a:rPr lang="en-US" dirty="0" smtClean="0"/>
              <a:t>Organize an H&amp;H derby</a:t>
            </a:r>
          </a:p>
          <a:p>
            <a:pPr marL="342900" indent="-342900" algn="l">
              <a:buFont typeface="Arial"/>
              <a:buChar char="•"/>
            </a:pPr>
            <a:r>
              <a:rPr lang="en-US" dirty="0" smtClean="0"/>
              <a:t>Add simple motors to describe power and transfer of energy</a:t>
            </a:r>
          </a:p>
          <a:p>
            <a:pPr marL="342900" indent="-342900" algn="l">
              <a:buFont typeface="Arial"/>
              <a:buChar char="•"/>
            </a:pPr>
            <a:r>
              <a:rPr lang="en-US" dirty="0" smtClean="0"/>
              <a:t>Have students work together to build a vehicle that can complete simple tasks; climb a hill, roll over a rock, etc. </a:t>
            </a:r>
          </a:p>
          <a:p>
            <a:pPr marL="342900" indent="-342900" algn="l">
              <a:buFont typeface="Arial"/>
              <a:buChar char="•"/>
            </a:pPr>
            <a:r>
              <a:rPr lang="en-US" dirty="0" smtClean="0"/>
              <a:t>Have students build rovers. </a:t>
            </a:r>
            <a:endParaRPr lang="en-US" dirty="0"/>
          </a:p>
        </p:txBody>
      </p:sp>
    </p:spTree>
    <p:extLst>
      <p:ext uri="{BB962C8B-B14F-4D97-AF65-F5344CB8AC3E}">
        <p14:creationId xmlns:p14="http://schemas.microsoft.com/office/powerpoint/2010/main" val="6356815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2125" y="612844"/>
            <a:ext cx="8214493" cy="6155531"/>
          </a:xfrm>
          <a:prstGeom prst="rect">
            <a:avLst/>
          </a:prstGeom>
        </p:spPr>
        <p:txBody>
          <a:bodyPr wrap="square">
            <a:spAutoFit/>
          </a:bodyPr>
          <a:lstStyle/>
          <a:p>
            <a:pPr algn="ctr"/>
            <a:r>
              <a:rPr lang="en-US" sz="2800" b="1" dirty="0" smtClean="0">
                <a:latin typeface="Chalkboard"/>
                <a:cs typeface="Chalkboard"/>
              </a:rPr>
              <a:t>HCPSS Grade 8 Science Standards</a:t>
            </a:r>
            <a:endParaRPr lang="en-US" b="1" dirty="0"/>
          </a:p>
          <a:p>
            <a:r>
              <a:rPr lang="en-US" i="1" dirty="0"/>
              <a:t>Framework for K12 Science Education:</a:t>
            </a:r>
            <a:endParaRPr lang="en-US" dirty="0"/>
          </a:p>
          <a:p>
            <a:r>
              <a:rPr lang="en-US" b="1" dirty="0"/>
              <a:t>PS2:  Motion and Stability</a:t>
            </a:r>
            <a:r>
              <a:rPr lang="en-US" dirty="0"/>
              <a:t>:  Forces and Interactions (How can one explain and predict interactions between objects and within systems?)</a:t>
            </a:r>
          </a:p>
          <a:p>
            <a:pPr marL="285750" indent="-285750">
              <a:buFont typeface="Arial"/>
              <a:buChar char="•"/>
            </a:pPr>
            <a:r>
              <a:rPr lang="en-US" dirty="0" smtClean="0"/>
              <a:t>PS2</a:t>
            </a:r>
            <a:r>
              <a:rPr lang="en-US" dirty="0"/>
              <a:t>.A How can one predict an object's continued motion, changes in motion, or stability?</a:t>
            </a:r>
          </a:p>
          <a:p>
            <a:pPr marL="285750" indent="-285750">
              <a:buFont typeface="Arial"/>
              <a:buChar char="•"/>
            </a:pPr>
            <a:r>
              <a:rPr lang="en-US" dirty="0" smtClean="0"/>
              <a:t>PS2</a:t>
            </a:r>
            <a:r>
              <a:rPr lang="en-US" dirty="0"/>
              <a:t>.B What underlying forces explain the variety of interactions observed</a:t>
            </a:r>
            <a:r>
              <a:rPr lang="en-US" dirty="0" smtClean="0"/>
              <a:t>?</a:t>
            </a:r>
          </a:p>
          <a:p>
            <a:endParaRPr lang="en-US" dirty="0" smtClean="0"/>
          </a:p>
          <a:p>
            <a:r>
              <a:rPr lang="en-US" dirty="0"/>
              <a:t>Next Generation Science Classroom is defined by students' progress toward meeting the specified Performance Expectations (PEs).  Driving Question 1 specifically supports the PEs below</a:t>
            </a:r>
            <a:r>
              <a:rPr lang="en-US" dirty="0" smtClean="0"/>
              <a:t>:</a:t>
            </a:r>
          </a:p>
          <a:p>
            <a:endParaRPr lang="en-US" dirty="0" smtClean="0"/>
          </a:p>
          <a:p>
            <a:pPr marL="285750" indent="-285750">
              <a:buFont typeface="Arial"/>
              <a:buChar char="•"/>
            </a:pPr>
            <a:r>
              <a:rPr lang="en-US" sz="1200" dirty="0" smtClean="0"/>
              <a:t>MS-PS2-1. - </a:t>
            </a:r>
            <a:r>
              <a:rPr lang="en-US" sz="1200" dirty="0"/>
              <a:t>Apply Newton’s Third Law to design a solution to a problem involving the motion of two colliding objects.* [Clarification Statement: Examples of practical problems could include the impact of collisions between two cars, between a car and stationary objects, and between a meteor and a space vehicle.] [</a:t>
            </a:r>
            <a:r>
              <a:rPr lang="en-US" sz="1200" i="1" dirty="0"/>
              <a:t>Assessment Boundary: Assessment is limited to vertical or horizontal interactions in one dimension.</a:t>
            </a:r>
            <a:r>
              <a:rPr lang="en-US" sz="1200" dirty="0"/>
              <a:t>] </a:t>
            </a:r>
            <a:endParaRPr lang="en-US" sz="1200" dirty="0" smtClean="0"/>
          </a:p>
          <a:p>
            <a:pPr marL="285750" indent="-285750">
              <a:buFont typeface="Arial"/>
              <a:buChar char="•"/>
            </a:pPr>
            <a:endParaRPr lang="en-US" sz="1200" dirty="0"/>
          </a:p>
          <a:p>
            <a:pPr marL="285750" indent="-285750">
              <a:buFont typeface="Arial"/>
              <a:buChar char="•"/>
            </a:pPr>
            <a:r>
              <a:rPr lang="en-US" sz="1200" dirty="0" smtClean="0"/>
              <a:t>MS-PS2-2.- </a:t>
            </a:r>
            <a:r>
              <a:rPr lang="en-US" sz="1200" dirty="0"/>
              <a:t>Plan an investigation to provide evidence that the change in an object’s motion depends on the sum of the forces on the object and the mass of the object. [Clarification Statement: Emphasis is on balanced (Newton’s First Law) and unbalanced forces in a system, qualitative comparisons of forces, mass and changes in motion (Newton’s Second Law), frame of reference, and specification of units.] [</a:t>
            </a:r>
            <a:r>
              <a:rPr lang="en-US" sz="1200" i="1" dirty="0"/>
              <a:t>Assessment Boundary: Assessment is limited to forces and changes in motion in one-dimension in an inertial reference frame and to change in one variable at a time. Assessment does not include the use of trigonometry.</a:t>
            </a:r>
            <a:r>
              <a:rPr lang="en-US" sz="1200" dirty="0"/>
              <a:t>] </a:t>
            </a:r>
            <a:endParaRPr lang="en-US" sz="1200" dirty="0"/>
          </a:p>
          <a:p>
            <a:endParaRPr lang="en-US" dirty="0"/>
          </a:p>
          <a:p>
            <a:endParaRPr lang="en-US" dirty="0"/>
          </a:p>
        </p:txBody>
      </p:sp>
    </p:spTree>
    <p:extLst>
      <p:ext uri="{BB962C8B-B14F-4D97-AF65-F5344CB8AC3E}">
        <p14:creationId xmlns:p14="http://schemas.microsoft.com/office/powerpoint/2010/main" val="8157877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Phase 2 Redesign</a:t>
            </a:r>
            <a:endParaRPr lang="en-US" dirty="0"/>
          </a:p>
        </p:txBody>
      </p:sp>
      <p:sp>
        <p:nvSpPr>
          <p:cNvPr id="3" name="Content Placeholder 2"/>
          <p:cNvSpPr>
            <a:spLocks noGrp="1"/>
          </p:cNvSpPr>
          <p:nvPr>
            <p:ph idx="1"/>
          </p:nvPr>
        </p:nvSpPr>
        <p:spPr>
          <a:xfrm>
            <a:off x="779462" y="1516033"/>
            <a:ext cx="7885701" cy="4732481"/>
          </a:xfrm>
        </p:spPr>
        <p:txBody>
          <a:bodyPr>
            <a:normAutofit fontScale="85000" lnSpcReduction="20000"/>
          </a:bodyPr>
          <a:lstStyle/>
          <a:p>
            <a:r>
              <a:rPr lang="en-US" dirty="0" smtClean="0">
                <a:effectLst/>
              </a:rPr>
              <a:t>Determined </a:t>
            </a:r>
            <a:r>
              <a:rPr lang="en-US" dirty="0">
                <a:effectLst/>
              </a:rPr>
              <a:t>almost </a:t>
            </a:r>
            <a:r>
              <a:rPr lang="en-US" dirty="0" smtClean="0">
                <a:effectLst/>
              </a:rPr>
              <a:t>immediately after introducing the Rover challenge </a:t>
            </a:r>
            <a:r>
              <a:rPr lang="en-US" dirty="0">
                <a:effectLst/>
              </a:rPr>
              <a:t>that my students were not academically prepared to move directly to a rover challenge</a:t>
            </a:r>
            <a:r>
              <a:rPr lang="en-US" dirty="0" smtClean="0">
                <a:effectLst/>
              </a:rPr>
              <a:t>.</a:t>
            </a:r>
          </a:p>
          <a:p>
            <a:r>
              <a:rPr lang="en-US" dirty="0" smtClean="0">
                <a:effectLst/>
              </a:rPr>
              <a:t> </a:t>
            </a:r>
            <a:r>
              <a:rPr lang="en-US" dirty="0">
                <a:effectLst/>
              </a:rPr>
              <a:t>I decided to backtrack and use a modified boxcar challenge similar to the project completed by their peers. Since I only saw my students once a week, I knew that the project was going to take longer than it would if they were completing it in class. </a:t>
            </a:r>
            <a:endParaRPr lang="en-US" dirty="0">
              <a:effectLst/>
            </a:endParaRPr>
          </a:p>
          <a:p>
            <a:pPr lvl="1">
              <a:buFont typeface="Arial"/>
              <a:buChar char="•"/>
            </a:pPr>
            <a:r>
              <a:rPr lang="en-US" dirty="0">
                <a:effectLst/>
              </a:rPr>
              <a:t> </a:t>
            </a:r>
            <a:r>
              <a:rPr lang="en-US" dirty="0" smtClean="0">
                <a:effectLst/>
                <a:hlinkClick r:id="rId2"/>
              </a:rPr>
              <a:t>PBIS Vehicles In Motion Learning Set 1</a:t>
            </a:r>
            <a:endParaRPr lang="en-US" dirty="0">
              <a:effectLst/>
            </a:endParaRPr>
          </a:p>
          <a:p>
            <a:r>
              <a:rPr lang="en-US" dirty="0">
                <a:effectLst/>
              </a:rPr>
              <a:t>I had two students participate in this boxcar speed challenge, both eighth graders. The boxcar design challenge completed is based on the PBIS Vehicles In Motion Learning Set </a:t>
            </a:r>
            <a:r>
              <a:rPr lang="en-US" dirty="0" smtClean="0">
                <a:effectLst/>
              </a:rPr>
              <a:t>1. </a:t>
            </a:r>
            <a:r>
              <a:rPr lang="en-US" dirty="0">
                <a:effectLst/>
              </a:rPr>
              <a:t>Learning </a:t>
            </a:r>
            <a:r>
              <a:rPr lang="en-US" dirty="0" smtClean="0">
                <a:effectLst/>
              </a:rPr>
              <a:t>Set </a:t>
            </a:r>
            <a:r>
              <a:rPr lang="en-US" dirty="0">
                <a:effectLst/>
              </a:rPr>
              <a:t>1 asks students to build a car out of reusable materials, powered by gravity that can be raced down a ramp.  </a:t>
            </a:r>
          </a:p>
          <a:p>
            <a:r>
              <a:rPr lang="en-US" dirty="0">
                <a:effectLst/>
              </a:rPr>
              <a:t>I asked my students to follow the Science Buddies engineering design process in their car development. </a:t>
            </a:r>
          </a:p>
          <a:p>
            <a:endParaRPr lang="en-US" dirty="0"/>
          </a:p>
        </p:txBody>
      </p:sp>
    </p:spTree>
    <p:extLst>
      <p:ext uri="{BB962C8B-B14F-4D97-AF65-F5344CB8AC3E}">
        <p14:creationId xmlns:p14="http://schemas.microsoft.com/office/powerpoint/2010/main" val="3190048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760" y="107576"/>
            <a:ext cx="3974094" cy="5567303"/>
          </a:xfrm>
        </p:spPr>
        <p:txBody>
          <a:bodyPr/>
          <a:lstStyle/>
          <a:p>
            <a:r>
              <a:rPr lang="en-US" sz="4800" dirty="0" smtClean="0"/>
              <a:t>Science Buddies Engineering</a:t>
            </a:r>
            <a:br>
              <a:rPr lang="en-US" sz="4800" dirty="0" smtClean="0"/>
            </a:br>
            <a:r>
              <a:rPr lang="en-US" sz="4800" dirty="0" smtClean="0"/>
              <a:t>Design Method </a:t>
            </a:r>
            <a:endParaRPr lang="en-US" sz="4800" dirty="0"/>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3236633" y="107577"/>
            <a:ext cx="5442349" cy="6468728"/>
          </a:xfrm>
          <a:prstGeom prst="rect">
            <a:avLst/>
          </a:prstGeom>
          <a:noFill/>
          <a:ln>
            <a:noFill/>
          </a:ln>
        </p:spPr>
      </p:pic>
    </p:spTree>
    <p:extLst>
      <p:ext uri="{BB962C8B-B14F-4D97-AF65-F5344CB8AC3E}">
        <p14:creationId xmlns:p14="http://schemas.microsoft.com/office/powerpoint/2010/main" val="2626507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200" dirty="0" smtClean="0"/>
              <a:t>Implementation Timeline</a:t>
            </a:r>
            <a:endParaRPr lang="en-US" sz="5200" dirty="0"/>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375602" y="2100262"/>
            <a:ext cx="8392795" cy="2657475"/>
          </a:xfrm>
          <a:prstGeom prst="rect">
            <a:avLst/>
          </a:prstGeom>
          <a:noFill/>
          <a:ln>
            <a:noFill/>
          </a:ln>
        </p:spPr>
      </p:pic>
    </p:spTree>
    <p:extLst>
      <p:ext uri="{BB962C8B-B14F-4D97-AF65-F5344CB8AC3E}">
        <p14:creationId xmlns:p14="http://schemas.microsoft.com/office/powerpoint/2010/main" val="1139992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 the Problem</a:t>
            </a:r>
            <a:endParaRPr lang="en-US" dirty="0"/>
          </a:p>
        </p:txBody>
      </p:sp>
      <p:sp>
        <p:nvSpPr>
          <p:cNvPr id="3" name="Content Placeholder 2"/>
          <p:cNvSpPr>
            <a:spLocks noGrp="1"/>
          </p:cNvSpPr>
          <p:nvPr>
            <p:ph idx="1"/>
          </p:nvPr>
        </p:nvSpPr>
        <p:spPr>
          <a:xfrm>
            <a:off x="410308" y="1469571"/>
            <a:ext cx="8284307" cy="5116286"/>
          </a:xfrm>
        </p:spPr>
        <p:txBody>
          <a:bodyPr>
            <a:normAutofit fontScale="77500" lnSpcReduction="20000"/>
          </a:bodyPr>
          <a:lstStyle/>
          <a:p>
            <a:pPr marL="0" indent="0">
              <a:buNone/>
            </a:pPr>
            <a:r>
              <a:rPr lang="en-US" sz="3000" dirty="0" smtClean="0">
                <a:latin typeface="Chalkboard"/>
                <a:cs typeface="Chalkboard"/>
              </a:rPr>
              <a:t>HCPSS Grade 8 Driving </a:t>
            </a:r>
            <a:r>
              <a:rPr lang="en-US" sz="3000" dirty="0">
                <a:latin typeface="Chalkboard"/>
                <a:cs typeface="Chalkboard"/>
              </a:rPr>
              <a:t>Question 1: How do scientists work together to design and build vehicles that meet specific criteria</a:t>
            </a:r>
            <a:r>
              <a:rPr lang="en-US" sz="3000" dirty="0" smtClean="0">
                <a:latin typeface="Chalkboard"/>
                <a:cs typeface="Chalkboard"/>
              </a:rPr>
              <a:t>?</a:t>
            </a:r>
          </a:p>
          <a:p>
            <a:pPr marL="0" indent="0">
              <a:buNone/>
            </a:pPr>
            <a:r>
              <a:rPr lang="en-US" sz="2600" dirty="0" smtClean="0"/>
              <a:t>Challenge: Design and Build a Coaster Car That Goes Straight and Far</a:t>
            </a:r>
          </a:p>
          <a:p>
            <a:pPr lvl="1">
              <a:buFont typeface="Arial"/>
              <a:buChar char="•"/>
            </a:pPr>
            <a:r>
              <a:rPr lang="en-US" sz="2300" dirty="0" smtClean="0"/>
              <a:t>Reusable materials</a:t>
            </a:r>
          </a:p>
          <a:p>
            <a:pPr lvl="1">
              <a:buFont typeface="Arial"/>
              <a:buChar char="•"/>
            </a:pPr>
            <a:r>
              <a:rPr lang="en-US" sz="2300" dirty="0" smtClean="0"/>
              <a:t>Gravity powered (Simple Ramp)</a:t>
            </a:r>
          </a:p>
          <a:p>
            <a:pPr lvl="1">
              <a:buFont typeface="Arial"/>
              <a:buChar char="•"/>
            </a:pPr>
            <a:r>
              <a:rPr lang="en-US" sz="2300" dirty="0" smtClean="0"/>
              <a:t>Roll on Carpet or smooth surface</a:t>
            </a:r>
          </a:p>
          <a:p>
            <a:pPr lvl="1">
              <a:buFont typeface="Arial"/>
              <a:buChar char="•"/>
            </a:pPr>
            <a:r>
              <a:rPr lang="en-US" sz="2300" dirty="0" smtClean="0"/>
              <a:t>Built for speed</a:t>
            </a:r>
          </a:p>
          <a:p>
            <a:pPr marL="0" indent="0">
              <a:buNone/>
            </a:pPr>
            <a:r>
              <a:rPr lang="en-US" sz="2600" dirty="0" smtClean="0"/>
              <a:t>Science Concepts</a:t>
            </a:r>
            <a:r>
              <a:rPr lang="en-US" sz="2600" dirty="0"/>
              <a:t>: Nature of motion, describing motion, measuring motion, graphing motion, predicting motion, measuring and calculating speed, describing direction of motion, velocity, Newton’s First Law, gravity, friction, net force, balanced and unbalanced forces, force diagrams, identifying criteria and constraints, designing a fair test, developing a procedure, making inferences, sharing inferences, collecting observational data, comparing through observation, organizing and analyzing data, using scientific tools, using evidence in explanations, collaboration, collecting and analyzing data.</a:t>
            </a:r>
          </a:p>
        </p:txBody>
      </p:sp>
    </p:spTree>
    <p:extLst>
      <p:ext uri="{BB962C8B-B14F-4D97-AF65-F5344CB8AC3E}">
        <p14:creationId xmlns:p14="http://schemas.microsoft.com/office/powerpoint/2010/main" val="18522151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Brainstorming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9654360"/>
              </p:ext>
            </p:extLst>
          </p:nvPr>
        </p:nvGraphicFramePr>
        <p:xfrm>
          <a:off x="449385" y="1433391"/>
          <a:ext cx="8068286" cy="2966720"/>
        </p:xfrm>
        <a:graphic>
          <a:graphicData uri="http://schemas.openxmlformats.org/drawingml/2006/table">
            <a:tbl>
              <a:tblPr firstRow="1" bandRow="1">
                <a:tableStyleId>{7DF18680-E054-41AD-8BC1-D1AEF772440D}</a:tableStyleId>
              </a:tblPr>
              <a:tblGrid>
                <a:gridCol w="4034143"/>
                <a:gridCol w="4034143"/>
              </a:tblGrid>
              <a:tr h="370840">
                <a:tc>
                  <a:txBody>
                    <a:bodyPr/>
                    <a:lstStyle/>
                    <a:p>
                      <a:r>
                        <a:rPr lang="en-US" dirty="0" smtClean="0"/>
                        <a:t>Built for Speed</a:t>
                      </a:r>
                      <a:endParaRPr lang="en-US" dirty="0"/>
                    </a:p>
                  </a:txBody>
                  <a:tcPr/>
                </a:tc>
                <a:tc>
                  <a:txBody>
                    <a:bodyPr/>
                    <a:lstStyle/>
                    <a:p>
                      <a:r>
                        <a:rPr lang="en-US" dirty="0" smtClean="0"/>
                        <a:t>Built</a:t>
                      </a:r>
                      <a:r>
                        <a:rPr lang="en-US" baseline="0" dirty="0" smtClean="0"/>
                        <a:t> for Heavy Work </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Light weight </a:t>
                      </a:r>
                      <a:endParaRPr lang="en-US" dirty="0"/>
                    </a:p>
                  </a:txBody>
                  <a:tcPr/>
                </a:tc>
                <a:tc>
                  <a:txBody>
                    <a:bodyPr/>
                    <a:lstStyle/>
                    <a:p>
                      <a:r>
                        <a:rPr lang="en-US" dirty="0" smtClean="0"/>
                        <a:t>Heavy weight</a:t>
                      </a:r>
                      <a:endParaRPr lang="en-US" dirty="0"/>
                    </a:p>
                  </a:txBody>
                  <a:tcPr/>
                </a:tc>
              </a:tr>
              <a:tr h="370840">
                <a:tc>
                  <a:txBody>
                    <a:bodyPr/>
                    <a:lstStyle/>
                    <a:p>
                      <a:r>
                        <a:rPr lang="en-US" dirty="0" smtClean="0"/>
                        <a:t>Thinner</a:t>
                      </a:r>
                      <a:r>
                        <a:rPr lang="en-US" baseline="0" dirty="0" smtClean="0"/>
                        <a:t> wheels </a:t>
                      </a:r>
                      <a:endParaRPr lang="en-US" dirty="0"/>
                    </a:p>
                  </a:txBody>
                  <a:tcPr/>
                </a:tc>
                <a:tc>
                  <a:txBody>
                    <a:bodyPr/>
                    <a:lstStyle/>
                    <a:p>
                      <a:r>
                        <a:rPr lang="en-US" dirty="0" smtClean="0"/>
                        <a:t>Large</a:t>
                      </a:r>
                      <a:r>
                        <a:rPr lang="en-US" baseline="0" dirty="0" smtClean="0"/>
                        <a:t> surface area from tires to ground</a:t>
                      </a:r>
                      <a:endParaRPr lang="en-US" dirty="0"/>
                    </a:p>
                  </a:txBody>
                  <a:tcPr/>
                </a:tc>
              </a:tr>
              <a:tr h="370840">
                <a:tc>
                  <a:txBody>
                    <a:bodyPr/>
                    <a:lstStyle/>
                    <a:p>
                      <a:r>
                        <a:rPr lang="en-US" dirty="0" smtClean="0"/>
                        <a:t>Big circumference wheels </a:t>
                      </a:r>
                      <a:endParaRPr lang="en-US" dirty="0"/>
                    </a:p>
                  </a:txBody>
                  <a:tcPr/>
                </a:tc>
                <a:tc>
                  <a:txBody>
                    <a:bodyPr/>
                    <a:lstStyle/>
                    <a:p>
                      <a:endParaRPr lang="en-US" dirty="0"/>
                    </a:p>
                  </a:txBody>
                  <a:tcPr/>
                </a:tc>
              </a:tr>
              <a:tr h="370840">
                <a:tc>
                  <a:txBody>
                    <a:bodyPr/>
                    <a:lstStyle/>
                    <a:p>
                      <a:r>
                        <a:rPr lang="en-US" dirty="0" smtClean="0"/>
                        <a:t>Smooth tires</a:t>
                      </a:r>
                      <a:endParaRPr lang="en-US" dirty="0"/>
                    </a:p>
                  </a:txBody>
                  <a:tcPr/>
                </a:tc>
                <a:tc>
                  <a:txBody>
                    <a:bodyPr/>
                    <a:lstStyle/>
                    <a:p>
                      <a:r>
                        <a:rPr lang="en-US" dirty="0" smtClean="0"/>
                        <a:t>Ridged tires (more surface area)</a:t>
                      </a:r>
                      <a:endParaRPr lang="en-US" dirty="0"/>
                    </a:p>
                  </a:txBody>
                  <a:tcPr/>
                </a:tc>
              </a:tr>
              <a:tr h="370840">
                <a:tc>
                  <a:txBody>
                    <a:bodyPr/>
                    <a:lstStyle/>
                    <a:p>
                      <a:r>
                        <a:rPr lang="en-US" dirty="0" smtClean="0"/>
                        <a:t>aerodynamic</a:t>
                      </a:r>
                      <a:endParaRPr lang="en-US" dirty="0"/>
                    </a:p>
                  </a:txBody>
                  <a:tcPr/>
                </a:tc>
                <a:tc>
                  <a:txBody>
                    <a:bodyPr/>
                    <a:lstStyle/>
                    <a:p>
                      <a:r>
                        <a:rPr lang="en-US" dirty="0" smtClean="0"/>
                        <a:t>Aerodynamics don’t matter</a:t>
                      </a:r>
                      <a:endParaRPr lang="en-US" dirty="0"/>
                    </a:p>
                  </a:txBody>
                  <a:tcPr/>
                </a:tc>
              </a:tr>
              <a:tr h="370840">
                <a:tc>
                  <a:txBody>
                    <a:bodyPr/>
                    <a:lstStyle/>
                    <a:p>
                      <a:r>
                        <a:rPr lang="en-US" dirty="0" smtClean="0"/>
                        <a:t>Built for acceleration</a:t>
                      </a:r>
                      <a:endParaRPr lang="en-US" dirty="0"/>
                    </a:p>
                  </a:txBody>
                  <a:tcPr/>
                </a:tc>
                <a:tc>
                  <a:txBody>
                    <a:bodyPr/>
                    <a:lstStyle/>
                    <a:p>
                      <a:r>
                        <a:rPr lang="en-US" dirty="0" smtClean="0"/>
                        <a:t>Built</a:t>
                      </a:r>
                      <a:r>
                        <a:rPr lang="en-US" baseline="0" dirty="0" smtClean="0"/>
                        <a:t> for torque</a:t>
                      </a:r>
                      <a:endParaRPr lang="en-US" dirty="0"/>
                    </a:p>
                  </a:txBody>
                  <a:tcPr/>
                </a:tc>
              </a:tr>
              <a:tr h="370840">
                <a:tc>
                  <a:txBody>
                    <a:bodyPr/>
                    <a:lstStyle/>
                    <a:p>
                      <a:endParaRPr lang="en-US" dirty="0"/>
                    </a:p>
                  </a:txBody>
                  <a:tcPr/>
                </a:tc>
                <a:tc>
                  <a:txBody>
                    <a:bodyPr/>
                    <a:lstStyle/>
                    <a:p>
                      <a:endParaRPr lang="en-US" dirty="0"/>
                    </a:p>
                  </a:txBody>
                  <a:tcPr/>
                </a:tc>
              </a:tr>
            </a:tbl>
          </a:graphicData>
        </a:graphic>
      </p:graphicFrame>
      <p:pic>
        <p:nvPicPr>
          <p:cNvPr id="5" name="Picture 4"/>
          <p:cNvPicPr>
            <a:picLocks noChangeAspect="1"/>
          </p:cNvPicPr>
          <p:nvPr/>
        </p:nvPicPr>
        <p:blipFill>
          <a:blip r:embed="rId2"/>
          <a:stretch>
            <a:fillRect/>
          </a:stretch>
        </p:blipFill>
        <p:spPr>
          <a:xfrm>
            <a:off x="779462" y="4165649"/>
            <a:ext cx="3028462" cy="2015820"/>
          </a:xfrm>
          <a:prstGeom prst="rect">
            <a:avLst/>
          </a:prstGeom>
        </p:spPr>
      </p:pic>
      <p:pic>
        <p:nvPicPr>
          <p:cNvPr id="6" name="Picture 5"/>
          <p:cNvPicPr>
            <a:picLocks noChangeAspect="1"/>
          </p:cNvPicPr>
          <p:nvPr/>
        </p:nvPicPr>
        <p:blipFill>
          <a:blip r:embed="rId3"/>
          <a:stretch>
            <a:fillRect/>
          </a:stretch>
        </p:blipFill>
        <p:spPr>
          <a:xfrm>
            <a:off x="4728310" y="4165649"/>
            <a:ext cx="3577227" cy="2015820"/>
          </a:xfrm>
          <a:prstGeom prst="rect">
            <a:avLst/>
          </a:prstGeom>
        </p:spPr>
      </p:pic>
    </p:spTree>
    <p:extLst>
      <p:ext uri="{BB962C8B-B14F-4D97-AF65-F5344CB8AC3E}">
        <p14:creationId xmlns:p14="http://schemas.microsoft.com/office/powerpoint/2010/main" val="116968944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880" y="-240702"/>
            <a:ext cx="3942291" cy="2041653"/>
          </a:xfrm>
        </p:spPr>
        <p:txBody>
          <a:bodyPr vert="horz"/>
          <a:lstStyle/>
          <a:p>
            <a:r>
              <a:rPr lang="en-US" dirty="0" smtClean="0"/>
              <a:t>Car Design</a:t>
            </a:r>
            <a:endParaRPr lang="en-US" dirty="0"/>
          </a:p>
        </p:txBody>
      </p:sp>
      <p:pic>
        <p:nvPicPr>
          <p:cNvPr id="6" name="Picture 5" descr="2015-10-28 18-03 page #0.jpg"/>
          <p:cNvPicPr>
            <a:picLocks noChangeAspect="1"/>
          </p:cNvPicPr>
          <p:nvPr/>
        </p:nvPicPr>
        <p:blipFill rotWithShape="1">
          <a:blip r:embed="rId3" cstate="print">
            <a:extLst>
              <a:ext uri="{28A0092B-C50C-407E-A947-70E740481C1C}">
                <a14:useLocalDpi xmlns:a14="http://schemas.microsoft.com/office/drawing/2010/main" val="0"/>
              </a:ext>
            </a:extLst>
          </a:blip>
          <a:srcRect t="5698"/>
          <a:stretch/>
        </p:blipFill>
        <p:spPr>
          <a:xfrm>
            <a:off x="3778411" y="58615"/>
            <a:ext cx="5240659" cy="6692036"/>
          </a:xfrm>
          <a:prstGeom prst="rect">
            <a:avLst/>
          </a:prstGeom>
        </p:spPr>
      </p:pic>
      <p:sp>
        <p:nvSpPr>
          <p:cNvPr id="7" name="TextBox 6"/>
          <p:cNvSpPr txBox="1"/>
          <p:nvPr/>
        </p:nvSpPr>
        <p:spPr>
          <a:xfrm>
            <a:off x="351693" y="1555107"/>
            <a:ext cx="3233186" cy="4801315"/>
          </a:xfrm>
          <a:prstGeom prst="rect">
            <a:avLst/>
          </a:prstGeom>
          <a:noFill/>
        </p:spPr>
        <p:txBody>
          <a:bodyPr wrap="square" rtlCol="0">
            <a:spAutoFit/>
          </a:bodyPr>
          <a:lstStyle/>
          <a:p>
            <a:r>
              <a:rPr lang="en-US" dirty="0" smtClean="0"/>
              <a:t>Identify the Car Parts</a:t>
            </a:r>
          </a:p>
          <a:p>
            <a:pPr marL="285750" indent="-285750">
              <a:buFont typeface="Arial"/>
              <a:buChar char="•"/>
            </a:pPr>
            <a:r>
              <a:rPr lang="en-US" dirty="0" smtClean="0"/>
              <a:t>Chassis</a:t>
            </a:r>
          </a:p>
          <a:p>
            <a:pPr marL="285750" indent="-285750">
              <a:buFont typeface="Arial"/>
              <a:buChar char="•"/>
            </a:pPr>
            <a:r>
              <a:rPr lang="en-US" dirty="0" smtClean="0"/>
              <a:t>Wheels</a:t>
            </a:r>
          </a:p>
          <a:p>
            <a:pPr marL="285750" indent="-285750">
              <a:buFont typeface="Arial"/>
              <a:buChar char="•"/>
            </a:pPr>
            <a:r>
              <a:rPr lang="en-US" dirty="0" smtClean="0"/>
              <a:t>Axel</a:t>
            </a:r>
          </a:p>
          <a:p>
            <a:pPr marL="285750" indent="-285750">
              <a:buFont typeface="Arial"/>
              <a:buChar char="•"/>
            </a:pPr>
            <a:r>
              <a:rPr lang="en-US" dirty="0" smtClean="0"/>
              <a:t>Bearings</a:t>
            </a:r>
          </a:p>
          <a:p>
            <a:pPr marL="285750" indent="-285750">
              <a:buFont typeface="Arial"/>
              <a:buChar char="•"/>
            </a:pPr>
            <a:endParaRPr lang="en-US" dirty="0"/>
          </a:p>
          <a:p>
            <a:r>
              <a:rPr lang="en-US" dirty="0" smtClean="0"/>
              <a:t>Consider Design</a:t>
            </a:r>
          </a:p>
          <a:p>
            <a:pPr marL="285750" indent="-285750">
              <a:buFont typeface="Arial"/>
              <a:buChar char="•"/>
            </a:pPr>
            <a:r>
              <a:rPr lang="en-US" dirty="0" smtClean="0"/>
              <a:t>How far should the wheels be apart?</a:t>
            </a:r>
          </a:p>
          <a:p>
            <a:pPr marL="285750" indent="-285750">
              <a:buFont typeface="Arial"/>
              <a:buChar char="•"/>
            </a:pPr>
            <a:r>
              <a:rPr lang="en-US" dirty="0" smtClean="0"/>
              <a:t>Where should the center of gravity be?</a:t>
            </a:r>
          </a:p>
          <a:p>
            <a:pPr marL="285750" indent="-285750">
              <a:buFont typeface="Arial"/>
              <a:buChar char="•"/>
            </a:pPr>
            <a:r>
              <a:rPr lang="en-US" dirty="0" smtClean="0"/>
              <a:t>How to connect the wheels so they spin freely?</a:t>
            </a:r>
          </a:p>
          <a:p>
            <a:pPr marL="285750" indent="-285750">
              <a:buFont typeface="Arial"/>
              <a:buChar char="•"/>
            </a:pPr>
            <a:endParaRPr lang="en-US" dirty="0"/>
          </a:p>
          <a:p>
            <a:r>
              <a:rPr lang="en-US" dirty="0" smtClean="0"/>
              <a:t>Consider Constraints</a:t>
            </a:r>
          </a:p>
          <a:p>
            <a:pPr marL="285750" indent="-285750">
              <a:buFont typeface="Arial"/>
              <a:buChar char="•"/>
            </a:pPr>
            <a:r>
              <a:rPr lang="en-US" dirty="0" smtClean="0"/>
              <a:t>Reusable materials only</a:t>
            </a:r>
          </a:p>
          <a:p>
            <a:pPr marL="285750" indent="-285750">
              <a:buFont typeface="Arial"/>
              <a:buChar char="•"/>
            </a:pPr>
            <a:r>
              <a:rPr lang="en-US" dirty="0" smtClean="0"/>
              <a:t>No Motor</a:t>
            </a:r>
          </a:p>
        </p:txBody>
      </p:sp>
    </p:spTree>
    <p:extLst>
      <p:ext uri="{BB962C8B-B14F-4D97-AF65-F5344CB8AC3E}">
        <p14:creationId xmlns:p14="http://schemas.microsoft.com/office/powerpoint/2010/main" val="316495178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692" y="107577"/>
            <a:ext cx="2872153" cy="2041653"/>
          </a:xfrm>
        </p:spPr>
        <p:txBody>
          <a:bodyPr vert="horz"/>
          <a:lstStyle/>
          <a:p>
            <a:r>
              <a:rPr lang="en-US" dirty="0" smtClean="0"/>
              <a:t>Test</a:t>
            </a:r>
            <a:br>
              <a:rPr lang="en-US" dirty="0" smtClean="0"/>
            </a:br>
            <a:r>
              <a:rPr lang="en-US" dirty="0" smtClean="0"/>
              <a:t>Design</a:t>
            </a:r>
            <a:endParaRPr lang="en-US" dirty="0"/>
          </a:p>
        </p:txBody>
      </p:sp>
      <p:pic>
        <p:nvPicPr>
          <p:cNvPr id="5" name="Picture 4" descr="2015-10-28 18-03 page #1.jpg"/>
          <p:cNvPicPr>
            <a:picLocks noChangeAspect="1"/>
          </p:cNvPicPr>
          <p:nvPr/>
        </p:nvPicPr>
        <p:blipFill rotWithShape="1">
          <a:blip r:embed="rId3" cstate="print">
            <a:extLst>
              <a:ext uri="{28A0092B-C50C-407E-A947-70E740481C1C}">
                <a14:useLocalDpi xmlns:a14="http://schemas.microsoft.com/office/drawing/2010/main" val="0"/>
              </a:ext>
            </a:extLst>
          </a:blip>
          <a:srcRect t="9402"/>
          <a:stretch/>
        </p:blipFill>
        <p:spPr>
          <a:xfrm>
            <a:off x="3479208" y="48964"/>
            <a:ext cx="5431319" cy="6750422"/>
          </a:xfrm>
          <a:prstGeom prst="rect">
            <a:avLst/>
          </a:prstGeom>
        </p:spPr>
      </p:pic>
      <p:sp>
        <p:nvSpPr>
          <p:cNvPr id="6" name="TextBox 5"/>
          <p:cNvSpPr txBox="1"/>
          <p:nvPr/>
        </p:nvSpPr>
        <p:spPr>
          <a:xfrm>
            <a:off x="351692" y="2151127"/>
            <a:ext cx="3127516" cy="4247317"/>
          </a:xfrm>
          <a:prstGeom prst="rect">
            <a:avLst/>
          </a:prstGeom>
          <a:noFill/>
        </p:spPr>
        <p:txBody>
          <a:bodyPr wrap="square" rtlCol="0">
            <a:spAutoFit/>
          </a:bodyPr>
          <a:lstStyle/>
          <a:p>
            <a:r>
              <a:rPr lang="en-US" dirty="0" smtClean="0"/>
              <a:t>Consider the Track</a:t>
            </a:r>
          </a:p>
          <a:p>
            <a:pPr marL="285750" indent="-285750">
              <a:buFont typeface="Arial"/>
              <a:buChar char="•"/>
            </a:pPr>
            <a:r>
              <a:rPr lang="en-US" dirty="0" smtClean="0"/>
              <a:t>How tall/long should the ramp be?</a:t>
            </a:r>
          </a:p>
          <a:p>
            <a:pPr marL="742950" lvl="1" indent="-285750">
              <a:buFont typeface="Arial"/>
              <a:buChar char="•"/>
            </a:pPr>
            <a:r>
              <a:rPr lang="en-US" dirty="0" smtClean="0"/>
              <a:t>17” tall and 48” long</a:t>
            </a:r>
          </a:p>
          <a:p>
            <a:pPr marL="285750" indent="-285750">
              <a:buFont typeface="Arial"/>
              <a:buChar char="•"/>
            </a:pPr>
            <a:r>
              <a:rPr lang="en-US" dirty="0" smtClean="0"/>
              <a:t>What acceleration would be expected in an ideal scenario?</a:t>
            </a:r>
          </a:p>
          <a:p>
            <a:endParaRPr lang="en-US" dirty="0" smtClean="0"/>
          </a:p>
          <a:p>
            <a:r>
              <a:rPr lang="en-US" dirty="0" smtClean="0"/>
              <a:t>How many trials would be required to reduce error?</a:t>
            </a:r>
          </a:p>
          <a:p>
            <a:pPr marL="285750" indent="-285750">
              <a:buFont typeface="Arial"/>
              <a:buChar char="•"/>
            </a:pPr>
            <a:r>
              <a:rPr lang="en-US" dirty="0" smtClean="0"/>
              <a:t>At least three</a:t>
            </a:r>
          </a:p>
          <a:p>
            <a:endParaRPr lang="en-US" dirty="0" smtClean="0"/>
          </a:p>
          <a:p>
            <a:r>
              <a:rPr lang="en-US" dirty="0" smtClean="0"/>
              <a:t>What are the constraints of my experimental design?</a:t>
            </a:r>
          </a:p>
          <a:p>
            <a:pPr marL="285750" indent="-285750">
              <a:buFont typeface="Arial"/>
              <a:buChar char="•"/>
            </a:pPr>
            <a:r>
              <a:rPr lang="en-US" dirty="0" smtClean="0"/>
              <a:t>Veer from centerline</a:t>
            </a:r>
          </a:p>
        </p:txBody>
      </p:sp>
    </p:spTree>
    <p:extLst>
      <p:ext uri="{BB962C8B-B14F-4D97-AF65-F5344CB8AC3E}">
        <p14:creationId xmlns:p14="http://schemas.microsoft.com/office/powerpoint/2010/main" val="90152569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8793" y="2320165"/>
            <a:ext cx="3186846" cy="1653988"/>
          </a:xfrm>
        </p:spPr>
        <p:txBody>
          <a:bodyPr/>
          <a:lstStyle/>
          <a:p>
            <a:r>
              <a:rPr lang="en-US" dirty="0" smtClean="0"/>
              <a:t>Build</a:t>
            </a:r>
            <a:endParaRPr lang="en-US" dirty="0"/>
          </a:p>
        </p:txBody>
      </p:sp>
      <p:pic>
        <p:nvPicPr>
          <p:cNvPr id="7" name="Picture 6" descr="2015-10-14 14.29.0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71325" y="253994"/>
            <a:ext cx="4747847" cy="6330462"/>
          </a:xfrm>
          <a:prstGeom prst="rect">
            <a:avLst/>
          </a:prstGeom>
        </p:spPr>
      </p:pic>
    </p:spTree>
    <p:extLst>
      <p:ext uri="{BB962C8B-B14F-4D97-AF65-F5344CB8AC3E}">
        <p14:creationId xmlns:p14="http://schemas.microsoft.com/office/powerpoint/2010/main" val="3243550382"/>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bit">
  <a:themeElements>
    <a:clrScheme name="Orbit">
      <a:dk1>
        <a:srgbClr val="000000"/>
      </a:dk1>
      <a:lt1>
        <a:srgbClr val="FFFFFF"/>
      </a:lt1>
      <a:dk2>
        <a:srgbClr val="7C9BA5"/>
      </a:dk2>
      <a:lt2>
        <a:srgbClr val="C1D0CA"/>
      </a:lt2>
      <a:accent1>
        <a:srgbClr val="F2D908"/>
      </a:accent1>
      <a:accent2>
        <a:srgbClr val="9DE61E"/>
      </a:accent2>
      <a:accent3>
        <a:srgbClr val="0D8BE6"/>
      </a:accent3>
      <a:accent4>
        <a:srgbClr val="C61B1B"/>
      </a:accent4>
      <a:accent5>
        <a:srgbClr val="E26F08"/>
      </a:accent5>
      <a:accent6>
        <a:srgbClr val="8D35D1"/>
      </a:accent6>
      <a:hlink>
        <a:srgbClr val="ECBF0B"/>
      </a:hlink>
      <a:folHlink>
        <a:srgbClr val="F4E5A8"/>
      </a:folHlink>
    </a:clrScheme>
    <a:fontScheme name="Orbit">
      <a:majorFont>
        <a:latin typeface="Candara"/>
        <a:ea typeface=""/>
        <a:cs typeface=""/>
        <a:font script="Jpan" typeface="ＭＳ Ｐゴシック"/>
        <a:font script="Hans" typeface="宋体"/>
        <a:font script="Hant" typeface="新細明體"/>
      </a:majorFont>
      <a:minorFont>
        <a:latin typeface="Candara"/>
        <a:ea typeface=""/>
        <a:cs typeface=""/>
        <a:font script="Jpan" typeface="ＭＳ Ｐゴシック"/>
        <a:font script="Hans" typeface="宋体"/>
        <a:font script="Hant" typeface="新細明體"/>
      </a:minorFont>
    </a:fontScheme>
    <a:fmtScheme name="Orbit">
      <a:fillStyleLst>
        <a:solidFill>
          <a:schemeClr val="phClr"/>
        </a:solidFill>
        <a:solidFill>
          <a:schemeClr val="phClr">
            <a:shade val="80000"/>
          </a:schemeClr>
        </a:solidFill>
        <a:gradFill rotWithShape="1">
          <a:gsLst>
            <a:gs pos="0">
              <a:schemeClr val="phClr">
                <a:shade val="30000"/>
                <a:satMod val="100000"/>
              </a:schemeClr>
            </a:gs>
            <a:gs pos="80000">
              <a:schemeClr val="phClr">
                <a:shade val="90000"/>
                <a:satMod val="100000"/>
              </a:schemeClr>
            </a:gs>
            <a:gs pos="100000">
              <a:schemeClr val="phClr">
                <a:tint val="90000"/>
                <a:shade val="100000"/>
                <a:satMod val="150000"/>
              </a:schemeClr>
            </a:gs>
          </a:gsLst>
          <a:lin ang="16200000" scaled="0"/>
        </a:grad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76200" cap="flat" cmpd="sng" algn="ctr">
          <a:solidFill>
            <a:schemeClr val="phClr"/>
          </a:solidFill>
          <a:prstDash val="solid"/>
        </a:ln>
      </a:lnStyleLst>
      <a:effectStyleLst>
        <a:effectStyle>
          <a:effectLst/>
        </a:effectStyle>
        <a:effectStyle>
          <a:effectLst>
            <a:outerShdw blurRad="228600" dist="38100" dir="5400000" sx="104000" sy="104000" algn="ctr" rotWithShape="0">
              <a:srgbClr val="000000">
                <a:alpha val="80000"/>
              </a:srgbClr>
            </a:outerShdw>
          </a:effectLst>
        </a:effectStyle>
        <a:effectStyle>
          <a:effectLst>
            <a:outerShdw blurRad="317500" dist="381000" dir="5400000" sx="90000" sy="20000" rotWithShape="0">
              <a:srgbClr val="000000">
                <a:alpha val="40000"/>
              </a:srgbClr>
            </a:outerShdw>
          </a:effectLst>
          <a:scene3d>
            <a:camera prst="orthographicFront">
              <a:rot lat="0" lon="0" rev="0"/>
            </a:camera>
            <a:lightRig rig="balanced" dir="t"/>
          </a:scene3d>
          <a:sp3d prstMaterial="metal">
            <a:bevelT w="254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lin ang="5400000" scaled="0"/>
        </a:gradFill>
        <a:blipFill rotWithShape="1">
          <a:blip xmlns:r="http://schemas.openxmlformats.org/officeDocument/2006/relationships" r:embed="rId1">
            <a:duotone>
              <a:schemeClr val="phClr">
                <a:shade val="1000"/>
                <a:lumMod val="80000"/>
              </a:schemeClr>
              <a:schemeClr val="phClr">
                <a:satMod val="360000"/>
                <a:lumMod val="14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Orbit.thmx</Template>
  <TotalTime>2937</TotalTime>
  <Words>801</Words>
  <Application>Microsoft Macintosh PowerPoint</Application>
  <PresentationFormat>On-screen Show (4:3)</PresentationFormat>
  <Paragraphs>130</Paragraphs>
  <Slides>16</Slides>
  <Notes>2</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Orbit</vt:lpstr>
      <vt:lpstr>Phase 2 Engineering Notebook</vt:lpstr>
      <vt:lpstr>Phase 2 Redesign</vt:lpstr>
      <vt:lpstr>Science Buddies Engineering Design Method </vt:lpstr>
      <vt:lpstr>Implementation Timeline</vt:lpstr>
      <vt:lpstr>Identify the Problem</vt:lpstr>
      <vt:lpstr>Brainstorming</vt:lpstr>
      <vt:lpstr>Car Design</vt:lpstr>
      <vt:lpstr>Test Design</vt:lpstr>
      <vt:lpstr>Build</vt:lpstr>
      <vt:lpstr>Do the Math</vt:lpstr>
      <vt:lpstr>Test and Evaluate</vt:lpstr>
      <vt:lpstr>Redesign</vt:lpstr>
      <vt:lpstr>Share the Solution</vt:lpstr>
      <vt:lpstr>Lessons Learned</vt:lpstr>
      <vt:lpstr>Next Time…</vt:lpstr>
      <vt:lpstr>PowerPoint Presentation</vt:lpstr>
    </vt:vector>
  </TitlesOfParts>
  <Company>Federation of Galaxy Explorers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Phase 2 Engineering Design Project</dc:title>
  <dc:creator>Helene McLaughlin</dc:creator>
  <cp:lastModifiedBy>Helene McLaughlin</cp:lastModifiedBy>
  <cp:revision>28</cp:revision>
  <dcterms:created xsi:type="dcterms:W3CDTF">2015-10-28T00:04:26Z</dcterms:created>
  <dcterms:modified xsi:type="dcterms:W3CDTF">2015-10-30T01:01:31Z</dcterms:modified>
</cp:coreProperties>
</file>