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3"/>
  </p:notesMasterIdLst>
  <p:handoutMasterIdLst>
    <p:handoutMasterId r:id="rId14"/>
  </p:handoutMasterIdLst>
  <p:sldIdLst>
    <p:sldId id="256" r:id="rId3"/>
    <p:sldId id="257" r:id="rId4"/>
    <p:sldId id="258" r:id="rId5"/>
    <p:sldId id="261" r:id="rId6"/>
    <p:sldId id="260" r:id="rId7"/>
    <p:sldId id="267" r:id="rId8"/>
    <p:sldId id="269" r:id="rId9"/>
    <p:sldId id="271" r:id="rId10"/>
    <p:sldId id="272" r:id="rId11"/>
    <p:sldId id="273" r:id="rId12"/>
  </p:sldIdLst>
  <p:sldSz cx="9144000" cy="6858000" type="screen4x3"/>
  <p:notesSz cx="69469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737" autoAdjust="0"/>
  </p:normalViewPr>
  <p:slideViewPr>
    <p:cSldViewPr>
      <p:cViewPr varScale="1">
        <p:scale>
          <a:sx n="74" d="100"/>
          <a:sy n="74" d="100"/>
        </p:scale>
        <p:origin x="129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t" anchorCtr="0" compatLnSpc="1">
            <a:prstTxWarp prst="textNoShape">
              <a:avLst/>
            </a:prstTxWarp>
          </a:bodyPr>
          <a:lstStyle>
            <a:lvl1pPr defTabSz="927100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7000" y="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t" anchorCtr="0" compatLnSpc="1">
            <a:prstTxWarp prst="textNoShape">
              <a:avLst/>
            </a:prstTxWarp>
          </a:bodyPr>
          <a:lstStyle>
            <a:lvl1pPr algn="r" defTabSz="927100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015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b" anchorCtr="0" compatLnSpc="1">
            <a:prstTxWarp prst="textNoShape">
              <a:avLst/>
            </a:prstTxWarp>
          </a:bodyPr>
          <a:lstStyle>
            <a:lvl1pPr defTabSz="927100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7000" y="882015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b" anchorCtr="0" compatLnSpc="1">
            <a:prstTxWarp prst="textNoShape">
              <a:avLst/>
            </a:prstTxWarp>
          </a:bodyPr>
          <a:lstStyle>
            <a:lvl1pPr algn="r" defTabSz="927100" eaLnBrk="0" hangingPunct="0">
              <a:defRPr sz="1200"/>
            </a:lvl1pPr>
          </a:lstStyle>
          <a:p>
            <a:fld id="{AF47CCCC-307A-4810-BAB0-0FB698B8C19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006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t" anchorCtr="0" compatLnSpc="1">
            <a:prstTxWarp prst="textNoShape">
              <a:avLst/>
            </a:prstTxWarp>
          </a:bodyPr>
          <a:lstStyle>
            <a:lvl1pPr defTabSz="927100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051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525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5513" y="4410075"/>
            <a:ext cx="5095875" cy="417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937000" y="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t" anchorCtr="0" compatLnSpc="1">
            <a:prstTxWarp prst="textNoShape">
              <a:avLst/>
            </a:prstTxWarp>
          </a:bodyPr>
          <a:lstStyle>
            <a:lvl1pPr algn="r" defTabSz="927100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b" anchorCtr="0" compatLnSpc="1">
            <a:prstTxWarp prst="textNoShape">
              <a:avLst/>
            </a:prstTxWarp>
          </a:bodyPr>
          <a:lstStyle>
            <a:lvl1pPr defTabSz="927100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7000" y="882015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b" anchorCtr="0" compatLnSpc="1">
            <a:prstTxWarp prst="textNoShape">
              <a:avLst/>
            </a:prstTxWarp>
          </a:bodyPr>
          <a:lstStyle>
            <a:lvl1pPr algn="r" defTabSz="927100" eaLnBrk="0" hangingPunct="0">
              <a:defRPr sz="1200"/>
            </a:lvl1pPr>
          </a:lstStyle>
          <a:p>
            <a:fld id="{C7324988-157E-48A4-8BD0-4BF7D9FE91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1591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1905000" y="2057400"/>
            <a:ext cx="6705600" cy="1447800"/>
          </a:xfr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US" noProof="0" dirty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209800" y="3581400"/>
            <a:ext cx="6400800" cy="1752600"/>
          </a:xfrm>
        </p:spPr>
        <p:txBody>
          <a:bodyPr/>
          <a:lstStyle>
            <a:lvl1pPr marL="0" indent="0">
              <a:spcBef>
                <a:spcPct val="20000"/>
              </a:spcBef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US" noProof="0" dirty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8227F8F-9FEE-4D60-9626-1DC48B585F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85931-1F01-44C2-AE94-F9B21AF1DA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33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1066800"/>
            <a:ext cx="1657350" cy="495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28800" y="1066800"/>
            <a:ext cx="4819650" cy="4953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C99D3-AE44-4BDA-A347-A4050423CC1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720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31E662-8C2D-4714-B2E8-E4A1A5B8ABCC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0251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0D690E-0FF2-4A81-898C-9EBC2AC677F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23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33600" y="2057400"/>
            <a:ext cx="30861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72100" y="2057400"/>
            <a:ext cx="30861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007BD0-32DF-427E-9756-F8EF23A476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944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0DBD8-4379-4399-8344-B8D7ACF2543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514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E5CE88-51E4-4EA4-88DF-D91611194B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037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674088-F302-4343-97F4-1652843EC3F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907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7B1C91-D629-419B-AA51-E48E4CF078B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592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C46CD-AE69-47FD-ACC5-AB875E8BA7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027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21000">
              <a:schemeClr val="accent2">
                <a:alpha val="76000"/>
              </a:schemeClr>
            </a:gs>
            <a:gs pos="100000">
              <a:schemeClr val="accent2">
                <a:lumMod val="7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828800" y="1066800"/>
            <a:ext cx="6629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33600" y="2057400"/>
            <a:ext cx="63246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1828800" y="6248400"/>
            <a:ext cx="1905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86200" y="6248400"/>
            <a:ext cx="3048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6600" y="6248400"/>
            <a:ext cx="1905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fld id="{F601FFC2-68D7-4AB8-B7F1-8ED445831F2C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381000" y="381000"/>
            <a:ext cx="457200" cy="457200"/>
          </a:xfrm>
          <a:prstGeom prst="rect">
            <a:avLst/>
          </a:prstGeom>
          <a:solidFill>
            <a:schemeClr val="accent2"/>
          </a:solidFill>
          <a:ln w="19050" cap="sq" cmpd="sng" algn="ctr">
            <a:solidFill>
              <a:schemeClr val="tx1">
                <a:lumMod val="95000"/>
                <a:alpha val="74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1066800" y="381000"/>
            <a:ext cx="457200" cy="457200"/>
          </a:xfrm>
          <a:prstGeom prst="rect">
            <a:avLst/>
          </a:prstGeom>
          <a:solidFill>
            <a:schemeClr val="accent2"/>
          </a:solidFill>
          <a:ln w="19050" cap="sq" cmpd="sng" algn="ctr">
            <a:solidFill>
              <a:schemeClr val="tx1">
                <a:lumMod val="95000"/>
                <a:alpha val="74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1981200" y="381000"/>
            <a:ext cx="457200" cy="457200"/>
          </a:xfrm>
          <a:prstGeom prst="rect">
            <a:avLst/>
          </a:prstGeom>
          <a:solidFill>
            <a:schemeClr val="accent2"/>
          </a:solidFill>
          <a:ln w="19050" cap="sq" cmpd="sng" algn="ctr">
            <a:solidFill>
              <a:schemeClr val="tx1">
                <a:lumMod val="95000"/>
                <a:alpha val="74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Rectangle 10"/>
          <p:cNvSpPr/>
          <p:nvPr userDrawn="1"/>
        </p:nvSpPr>
        <p:spPr bwMode="auto">
          <a:xfrm>
            <a:off x="3352800" y="381000"/>
            <a:ext cx="457200" cy="457200"/>
          </a:xfrm>
          <a:prstGeom prst="rect">
            <a:avLst/>
          </a:prstGeom>
          <a:solidFill>
            <a:schemeClr val="accent2"/>
          </a:solidFill>
          <a:ln w="19050" cap="sq" cmpd="sng" algn="ctr">
            <a:solidFill>
              <a:schemeClr val="tx1">
                <a:lumMod val="95000"/>
                <a:alpha val="74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Rectangle 11"/>
          <p:cNvSpPr/>
          <p:nvPr userDrawn="1"/>
        </p:nvSpPr>
        <p:spPr bwMode="auto">
          <a:xfrm>
            <a:off x="5715000" y="381000"/>
            <a:ext cx="457200" cy="457200"/>
          </a:xfrm>
          <a:prstGeom prst="rect">
            <a:avLst/>
          </a:prstGeom>
          <a:solidFill>
            <a:schemeClr val="accent2"/>
          </a:solidFill>
          <a:ln w="19050" cap="sq" cmpd="sng" algn="ctr">
            <a:solidFill>
              <a:schemeClr val="tx1">
                <a:lumMod val="95000"/>
                <a:alpha val="74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Rectangle 12"/>
          <p:cNvSpPr/>
          <p:nvPr userDrawn="1"/>
        </p:nvSpPr>
        <p:spPr bwMode="auto">
          <a:xfrm>
            <a:off x="381000" y="990600"/>
            <a:ext cx="457200" cy="457200"/>
          </a:xfrm>
          <a:prstGeom prst="rect">
            <a:avLst/>
          </a:prstGeom>
          <a:solidFill>
            <a:schemeClr val="accent2"/>
          </a:solidFill>
          <a:ln w="19050" cap="sq" cmpd="sng" algn="ctr">
            <a:solidFill>
              <a:schemeClr val="tx1">
                <a:lumMod val="95000"/>
                <a:alpha val="74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Rectangle 13"/>
          <p:cNvSpPr/>
          <p:nvPr userDrawn="1"/>
        </p:nvSpPr>
        <p:spPr bwMode="auto">
          <a:xfrm>
            <a:off x="381000" y="1600200"/>
            <a:ext cx="457200" cy="457200"/>
          </a:xfrm>
          <a:prstGeom prst="rect">
            <a:avLst/>
          </a:prstGeom>
          <a:solidFill>
            <a:schemeClr val="accent2"/>
          </a:solidFill>
          <a:ln w="19050" cap="sq" cmpd="sng" algn="ctr">
            <a:solidFill>
              <a:schemeClr val="tx1">
                <a:lumMod val="95000"/>
                <a:alpha val="74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Rectangle 14"/>
          <p:cNvSpPr/>
          <p:nvPr userDrawn="1"/>
        </p:nvSpPr>
        <p:spPr bwMode="auto">
          <a:xfrm>
            <a:off x="381000" y="6629400"/>
            <a:ext cx="457200" cy="457200"/>
          </a:xfrm>
          <a:prstGeom prst="rect">
            <a:avLst/>
          </a:prstGeom>
          <a:noFill/>
          <a:ln w="19050" cap="sq" cmpd="sng" algn="ctr">
            <a:solidFill>
              <a:schemeClr val="tx1">
                <a:lumMod val="95000"/>
                <a:alpha val="74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Rectangle 15"/>
          <p:cNvSpPr/>
          <p:nvPr userDrawn="1"/>
        </p:nvSpPr>
        <p:spPr bwMode="auto">
          <a:xfrm>
            <a:off x="381000" y="5181600"/>
            <a:ext cx="457200" cy="457200"/>
          </a:xfrm>
          <a:prstGeom prst="rect">
            <a:avLst/>
          </a:prstGeom>
          <a:noFill/>
          <a:ln w="19050" cap="sq" cmpd="sng" algn="ctr">
            <a:solidFill>
              <a:schemeClr val="tx1">
                <a:lumMod val="95000"/>
                <a:alpha val="74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Rectangle 16"/>
          <p:cNvSpPr/>
          <p:nvPr userDrawn="1"/>
        </p:nvSpPr>
        <p:spPr bwMode="auto">
          <a:xfrm>
            <a:off x="381000" y="6019800"/>
            <a:ext cx="457200" cy="457200"/>
          </a:xfrm>
          <a:prstGeom prst="rect">
            <a:avLst/>
          </a:prstGeom>
          <a:noFill/>
          <a:ln w="19050" cap="sq" cmpd="sng" algn="ctr">
            <a:solidFill>
              <a:schemeClr val="tx1">
                <a:lumMod val="95000"/>
                <a:alpha val="74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Rectangle 17"/>
          <p:cNvSpPr/>
          <p:nvPr userDrawn="1"/>
        </p:nvSpPr>
        <p:spPr bwMode="auto">
          <a:xfrm>
            <a:off x="381000" y="3505200"/>
            <a:ext cx="457200" cy="457200"/>
          </a:xfrm>
          <a:prstGeom prst="rect">
            <a:avLst/>
          </a:prstGeom>
          <a:noFill/>
          <a:ln w="19050" cap="sq" cmpd="sng" algn="ctr">
            <a:solidFill>
              <a:schemeClr val="tx1">
                <a:lumMod val="95000"/>
                <a:alpha val="74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Rectangle 18"/>
          <p:cNvSpPr/>
          <p:nvPr userDrawn="1"/>
        </p:nvSpPr>
        <p:spPr bwMode="auto">
          <a:xfrm>
            <a:off x="1097280" y="5516880"/>
            <a:ext cx="274320" cy="274320"/>
          </a:xfrm>
          <a:prstGeom prst="rect">
            <a:avLst/>
          </a:prstGeom>
          <a:noFill/>
          <a:ln w="19050" cap="sq" cmpd="sng" algn="ctr">
            <a:solidFill>
              <a:schemeClr val="tx1">
                <a:lumMod val="95000"/>
                <a:alpha val="74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Rectangle 19"/>
          <p:cNvSpPr/>
          <p:nvPr userDrawn="1"/>
        </p:nvSpPr>
        <p:spPr bwMode="auto">
          <a:xfrm>
            <a:off x="1066800" y="990600"/>
            <a:ext cx="274320" cy="274320"/>
          </a:xfrm>
          <a:prstGeom prst="rect">
            <a:avLst/>
          </a:prstGeom>
          <a:solidFill>
            <a:schemeClr val="accent2"/>
          </a:solidFill>
          <a:ln w="19050" cap="sq" cmpd="sng" algn="ctr">
            <a:solidFill>
              <a:schemeClr val="tx1">
                <a:lumMod val="95000"/>
                <a:alpha val="74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Rectangle 20"/>
          <p:cNvSpPr/>
          <p:nvPr userDrawn="1"/>
        </p:nvSpPr>
        <p:spPr bwMode="auto">
          <a:xfrm>
            <a:off x="4069080" y="685800"/>
            <a:ext cx="274320" cy="274320"/>
          </a:xfrm>
          <a:prstGeom prst="rect">
            <a:avLst/>
          </a:prstGeom>
          <a:solidFill>
            <a:schemeClr val="accent2"/>
          </a:solidFill>
          <a:ln w="19050" cap="sq" cmpd="sng" algn="ctr">
            <a:solidFill>
              <a:schemeClr val="tx1">
                <a:lumMod val="95000"/>
                <a:alpha val="74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Rectangle 21"/>
          <p:cNvSpPr/>
          <p:nvPr userDrawn="1"/>
        </p:nvSpPr>
        <p:spPr bwMode="auto">
          <a:xfrm>
            <a:off x="381000" y="2362200"/>
            <a:ext cx="457200" cy="457200"/>
          </a:xfrm>
          <a:prstGeom prst="rect">
            <a:avLst/>
          </a:prstGeom>
          <a:solidFill>
            <a:schemeClr val="accent2"/>
          </a:solidFill>
          <a:ln w="19050" cap="sq" cmpd="sng" algn="ctr">
            <a:solidFill>
              <a:schemeClr val="tx1">
                <a:lumMod val="95000"/>
                <a:alpha val="74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5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Garamond" pitchFamily="18" charset="0"/>
        <a:buChar char="−"/>
        <a:defRPr sz="22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Garamond" pitchFamily="18" charset="0"/>
        <a:buChar char="−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Engineering Design Challenge</a:t>
            </a:r>
            <a:endParaRPr lang="en-US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LET’S GLIDE</a:t>
            </a:r>
          </a:p>
          <a:p>
            <a:r>
              <a:rPr lang="en-US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4</a:t>
            </a:r>
            <a:r>
              <a:rPr lang="en-US" baseline="30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th</a:t>
            </a:r>
            <a:r>
              <a:rPr lang="en-US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Grade Engineering project</a:t>
            </a:r>
            <a:endParaRPr lang="en-US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en-US" dirty="0"/>
          </a:p>
          <a:p>
            <a:r>
              <a:rPr lang="en-US" dirty="0" smtClean="0">
                <a:solidFill>
                  <a:srgbClr val="92D050"/>
                </a:solidFill>
              </a:rPr>
              <a:t>Shahla Naraghi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Diffrenet</a:t>
            </a:r>
            <a:r>
              <a:rPr lang="en-US" dirty="0" smtClean="0"/>
              <a:t> aircrafts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081" y="3283744"/>
            <a:ext cx="2638425" cy="1733550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425" y="3226594"/>
            <a:ext cx="2466975" cy="1847850"/>
          </a:xfrm>
        </p:spPr>
      </p:pic>
    </p:spTree>
    <p:extLst>
      <p:ext uri="{BB962C8B-B14F-4D97-AF65-F5344CB8AC3E}">
        <p14:creationId xmlns:p14="http://schemas.microsoft.com/office/powerpoint/2010/main" val="3214004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Goals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Identify The Problem</a:t>
            </a:r>
          </a:p>
          <a:p>
            <a:r>
              <a:rPr lang="en-US" dirty="0" smtClean="0"/>
              <a:t>Do research</a:t>
            </a:r>
          </a:p>
          <a:p>
            <a:r>
              <a:rPr lang="en-US" dirty="0" smtClean="0"/>
              <a:t>Choose one Solution</a:t>
            </a:r>
          </a:p>
          <a:p>
            <a:r>
              <a:rPr lang="en-US" dirty="0" smtClean="0"/>
              <a:t>Design and Construct a prototype</a:t>
            </a:r>
          </a:p>
          <a:p>
            <a:r>
              <a:rPr lang="en-US" dirty="0" smtClean="0"/>
              <a:t>Communicate results</a:t>
            </a:r>
          </a:p>
          <a:p>
            <a:r>
              <a:rPr lang="en-US" dirty="0" smtClean="0"/>
              <a:t>Evaluate and Redesign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Description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Students will build a paper plane prototype</a:t>
            </a:r>
            <a:endParaRPr lang="en-US" dirty="0"/>
          </a:p>
          <a:p>
            <a:r>
              <a:rPr lang="en-US" dirty="0" smtClean="0"/>
              <a:t>They test and Construct their first prototype and record the results</a:t>
            </a:r>
          </a:p>
          <a:p>
            <a:r>
              <a:rPr lang="en-US" dirty="0" smtClean="0"/>
              <a:t>Redesign and retest their second prototype</a:t>
            </a:r>
          </a:p>
          <a:p>
            <a:r>
              <a:rPr lang="en-US" dirty="0" smtClean="0"/>
              <a:t>Communicate the results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Science</a:t>
            </a:r>
            <a:endParaRPr lang="en-US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33600" y="2057400"/>
            <a:ext cx="6324600" cy="4572000"/>
          </a:xfrm>
        </p:spPr>
        <p:txBody>
          <a:bodyPr/>
          <a:lstStyle/>
          <a:p>
            <a:r>
              <a:rPr lang="en-US" dirty="0" smtClean="0"/>
              <a:t>Newton’s Three Law of Motion.</a:t>
            </a:r>
          </a:p>
          <a:p>
            <a:endParaRPr lang="en-US" dirty="0"/>
          </a:p>
          <a:p>
            <a:r>
              <a:rPr lang="en-US" dirty="0" smtClean="0"/>
              <a:t>Force of Thrust, </a:t>
            </a:r>
            <a:r>
              <a:rPr lang="en-US" dirty="0" smtClean="0"/>
              <a:t>Drag</a:t>
            </a:r>
            <a:r>
              <a:rPr lang="en-US" smtClean="0"/>
              <a:t>, Lift </a:t>
            </a:r>
            <a:r>
              <a:rPr lang="en-US" smtClean="0"/>
              <a:t>and </a:t>
            </a:r>
            <a:r>
              <a:rPr lang="en-US" dirty="0" smtClean="0"/>
              <a:t>Gravity.</a:t>
            </a:r>
          </a:p>
          <a:p>
            <a:endParaRPr lang="en-US" dirty="0"/>
          </a:p>
          <a:p>
            <a:r>
              <a:rPr lang="en-US" dirty="0" smtClean="0"/>
              <a:t>Shape of wings in Airplanes and  difference in Air pressure.</a:t>
            </a:r>
          </a:p>
          <a:p>
            <a:endParaRPr lang="en-US" dirty="0" smtClean="0"/>
          </a:p>
          <a:p>
            <a:r>
              <a:rPr lang="en-US" dirty="0" smtClean="0"/>
              <a:t> The role of Elevator, Rudder and Aileron in Planes.</a:t>
            </a:r>
          </a:p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Math Concepts:</a:t>
            </a:r>
            <a:endParaRPr lang="en-US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Measuring Time </a:t>
            </a:r>
          </a:p>
          <a:p>
            <a:r>
              <a:rPr lang="en-US" dirty="0" smtClean="0"/>
              <a:t>Measuring Distance</a:t>
            </a:r>
          </a:p>
          <a:p>
            <a:r>
              <a:rPr lang="en-US" dirty="0" smtClean="0"/>
              <a:t>Converting Inches to Meter</a:t>
            </a:r>
            <a:endParaRPr lang="en-US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Students working on project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3454298"/>
            <a:ext cx="3086100" cy="1168603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100" y="3042818"/>
            <a:ext cx="3086100" cy="1991563"/>
          </a:xfrm>
        </p:spPr>
      </p:pic>
    </p:spTree>
    <p:extLst>
      <p:ext uri="{BB962C8B-B14F-4D97-AF65-F5344CB8AC3E}">
        <p14:creationId xmlns:p14="http://schemas.microsoft.com/office/powerpoint/2010/main" val="4434879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Student’s Work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74" y="2174875"/>
            <a:ext cx="3095240" cy="3951288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473" y="2174875"/>
            <a:ext cx="3588878" cy="3951287"/>
          </a:xfrm>
        </p:spPr>
      </p:pic>
    </p:spTree>
    <p:extLst>
      <p:ext uri="{BB962C8B-B14F-4D97-AF65-F5344CB8AC3E}">
        <p14:creationId xmlns:p14="http://schemas.microsoft.com/office/powerpoint/2010/main" val="6064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Student’s Work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352979"/>
            <a:ext cx="3086100" cy="3371242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163" y="2057400"/>
            <a:ext cx="2827973" cy="3962400"/>
          </a:xfrm>
        </p:spPr>
      </p:pic>
    </p:spTree>
    <p:extLst>
      <p:ext uri="{BB962C8B-B14F-4D97-AF65-F5344CB8AC3E}">
        <p14:creationId xmlns:p14="http://schemas.microsoft.com/office/powerpoint/2010/main" val="1706431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 part of a airplane.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" b="321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08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018456">
  <a:themeElements>
    <a:clrScheme name="Project Overview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CCFF"/>
      </a:accent1>
      <a:accent2>
        <a:srgbClr val="0D658A"/>
      </a:accent2>
      <a:accent3>
        <a:srgbClr val="AAB8E2"/>
      </a:accent3>
      <a:accent4>
        <a:srgbClr val="DADADA"/>
      </a:accent4>
      <a:accent5>
        <a:srgbClr val="AAE2FF"/>
      </a:accent5>
      <a:accent6>
        <a:srgbClr val="00E7B9"/>
      </a:accent6>
      <a:hlink>
        <a:srgbClr val="FF3300"/>
      </a:hlink>
      <a:folHlink>
        <a:srgbClr val="FF7C80"/>
      </a:folHlink>
    </a:clrScheme>
    <a:fontScheme name="Default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CCFF"/>
        </a:accent1>
        <a:accent2>
          <a:srgbClr val="00FFCC"/>
        </a:accent2>
        <a:accent3>
          <a:srgbClr val="AAB8E2"/>
        </a:accent3>
        <a:accent4>
          <a:srgbClr val="DADADA"/>
        </a:accent4>
        <a:accent5>
          <a:srgbClr val="AAE2FF"/>
        </a:accent5>
        <a:accent6>
          <a:srgbClr val="00E7B9"/>
        </a:accent6>
        <a:hlink>
          <a:srgbClr val="FF33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4D0E0B0-8833-491E-BB0D-6E6AC9CC05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Project planning overview presentation</Template>
  <TotalTime>91</TotalTime>
  <Words>126</Words>
  <Application>Microsoft Office PowerPoint</Application>
  <PresentationFormat>On-screen Show (4:3)</PresentationFormat>
  <Paragraphs>34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Garamond</vt:lpstr>
      <vt:lpstr>Times New Roman</vt:lpstr>
      <vt:lpstr>Trebuchet MS</vt:lpstr>
      <vt:lpstr>01018456</vt:lpstr>
      <vt:lpstr>Engineering Design Challenge</vt:lpstr>
      <vt:lpstr>Project Goals</vt:lpstr>
      <vt:lpstr>Description</vt:lpstr>
      <vt:lpstr>Science</vt:lpstr>
      <vt:lpstr>Math Concepts:</vt:lpstr>
      <vt:lpstr>Students working on project</vt:lpstr>
      <vt:lpstr>Student’s Work</vt:lpstr>
      <vt:lpstr>Student’s Work</vt:lpstr>
      <vt:lpstr>Different part of a airplane.</vt:lpstr>
      <vt:lpstr>Diffrenet aircrafts</vt:lpstr>
    </vt:vector>
  </TitlesOfParts>
  <Company>BASIS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Engineering Design Challenge</dc:title>
  <dc:creator>Shahla Naraghi</dc:creator>
  <cp:keywords/>
  <cp:lastModifiedBy>Shahla Naraghi</cp:lastModifiedBy>
  <cp:revision>17</cp:revision>
  <cp:lastPrinted>1601-01-01T00:00:00Z</cp:lastPrinted>
  <dcterms:created xsi:type="dcterms:W3CDTF">2015-11-01T07:37:32Z</dcterms:created>
  <dcterms:modified xsi:type="dcterms:W3CDTF">2015-11-01T09:10:19Z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TC010184561033</vt:lpwstr>
  </property>
</Properties>
</file>