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4BDB-9C1E-417D-978A-82942664C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A3349-15F9-46F2-A55F-AA98C7808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EC02F-6664-473D-9E5F-0EEF4A033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D063-49A7-4636-85D3-86C8EF31A50F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4A25B-4C2C-4C49-AFFF-7715F7F09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01823-BB71-467E-8022-23F87687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0BB8-8F12-485C-910F-F271F83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2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1BBD1-9EDF-4B1F-A790-8A3788B1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3F2961-CC05-4D36-AB3F-D0562FAAF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4D4AA-2437-4829-97C0-A17131178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D063-49A7-4636-85D3-86C8EF31A50F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3CA86-D340-49B3-B964-62F02E1F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B184-FC58-4F7E-BEA6-D0C7ECF1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0BB8-8F12-485C-910F-F271F83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1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051317-7298-4EC0-BA2A-B7134F966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E04318-6BCE-42EE-96B4-3C7DE0072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4C66B-562E-4903-9C1A-66EF68A8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D063-49A7-4636-85D3-86C8EF31A50F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03B8E-8A51-416C-9419-639495A7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8FBF0-6354-4FF9-9171-3D309217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0BB8-8F12-485C-910F-F271F83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9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D8BD-1007-4226-95EB-EA066732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63F12-020F-4F76-B1C4-468A2ABDD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E1ED2-1D30-4016-890F-5ED4686CE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D063-49A7-4636-85D3-86C8EF31A50F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11B81-220C-4244-B780-C19A3BFE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A1B7C-40B9-4192-B01F-F635C16B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0BB8-8F12-485C-910F-F271F83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9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FD421-C8EF-444B-9DCE-D14C1E6DD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CB5D8-7B91-43C9-AD79-934095F86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7A170-CBC4-4241-BAA7-7FFC9157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D063-49A7-4636-85D3-86C8EF31A50F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F8684-08AD-47C1-9A61-96B2AFA55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86EB3-CE77-4D44-BE15-4C8F04E4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0BB8-8F12-485C-910F-F271F83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8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71C5F-9892-4935-9A02-BD944E025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E5F18-E00C-412F-B3A2-B01C3A12D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F97EE-8526-42DB-89F5-12DA0E89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349C0-BDBC-4254-99AA-830EEA46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D063-49A7-4636-85D3-86C8EF31A50F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664AC-2E8E-4D9C-B1B5-580744011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50F68-FB88-415E-89C3-8155622F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0BB8-8F12-485C-910F-F271F83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9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9A15D-8406-4522-9A5D-B9680D52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0BAC1-FB8A-4DDC-9D35-90F8CD22E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01D8A-A783-4B1F-B214-01BD0E21F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D85BF-B816-42A8-8F2E-B40686B67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8208CB-B1B9-4D98-A8DE-9D149D26F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0245B6-713F-433F-A9BE-168F9231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D063-49A7-4636-85D3-86C8EF31A50F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2B44CB-2D80-4AC7-B050-AAFC7DBC6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B1326-90C7-4FAD-B249-26603779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0BB8-8F12-485C-910F-F271F83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0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695B-5F00-4E4E-803E-BEF0ED3A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7EE7B-13B5-4D79-AC7D-85AB8128C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D063-49A7-4636-85D3-86C8EF31A50F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0619ED-0A06-4CE4-BFD9-0895FA005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27129-A0E4-42E1-9C7F-1FF49F60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0BB8-8F12-485C-910F-F271F83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6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D481CE-AD0C-4956-8F43-6A10EBF5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D063-49A7-4636-85D3-86C8EF31A50F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F5EA98-9A44-4BA7-95E6-206F0062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787B4-B847-48F8-9E98-D56F5140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0BB8-8F12-485C-910F-F271F83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3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5A4F-A033-4C2E-ADE5-E78DFA6B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66E13-828B-4772-B23F-2E9B09845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D5225-0FC3-408B-AD22-A63CA8D0C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42ABA-790D-4282-9DFE-E306BCC32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D063-49A7-4636-85D3-86C8EF31A50F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C4899-2A86-44C7-BA7B-A346644D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68A51-5F63-49D5-AFFA-18140D50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0BB8-8F12-485C-910F-F271F83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9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E4A76-EAAF-4E52-8607-9C6B4443E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78C4A1-AA4F-40B6-B97B-908EADB14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2697D-5697-45EE-80F8-C81EBD1FC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15FCE-26D5-4A31-A084-6597A6B3E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D063-49A7-4636-85D3-86C8EF31A50F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517B3-9C45-412F-95B5-A8E5B767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1A0DA-37B7-4DE8-B3DF-3320D6C9B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0BB8-8F12-485C-910F-F271F83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7E0C5D-2707-4244-A82A-339D7648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799E8-D30E-464C-A9E3-A24B942D1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61435-42EC-499B-B96D-317490623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BD063-49A7-4636-85D3-86C8EF31A50F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AB6D5-555E-4D3D-9F9C-70D7646A0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623C7-6545-44E3-921E-84377DD41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40BB8-8F12-485C-910F-F271F83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8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hyperlink" Target="http://isstatu1.deviantart.com/art/Architectural-drawing-263387119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hyperlink" Target="http://geriatricsforcaregivers.net/check-older-adult-for-health-safety-problems" TargetMode="Externa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hyperlink" Target="http://theswirlworld.com/2013/04/06/15-things-to-give-up/" TargetMode="Externa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46989/viljuskar-by-pdetlic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https://pixabay.com/es/libro-la-educaci%C3%B3n-los-libros-25155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positek.net/laser-vs-ink-jet-buying-decision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publicdomainpictures.net/view-image.php?image=1889&amp;picture=office-stationary&amp;large=1" TargetMode="Externa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11" Type="http://schemas.openxmlformats.org/officeDocument/2006/relationships/hyperlink" Target="https://pixabay.com/fr/kleenex-serviettes-en-papier-papier-145017/" TargetMode="External"/><Relationship Id="rId5" Type="http://schemas.openxmlformats.org/officeDocument/2006/relationships/hyperlink" Target="http://www.freeimageslive.co.uk/free_stock_image/domestic-cleaningproducts-jpg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jpg"/><Relationship Id="rId9" Type="http://schemas.openxmlformats.org/officeDocument/2006/relationships/hyperlink" Target="http://game-icons.net/lorc/originals/batterie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hyperlink" Target="http://wheresthebenefit.blogspot.com/2012/06/guest-post-spoon-overdrafts-and-wca.html" TargetMode="Externa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://suburbancorrespondent.blogspot.com/2012_06_01_archive.html" TargetMode="External"/><Relationship Id="rId3" Type="http://schemas.openxmlformats.org/officeDocument/2006/relationships/image" Target="../media/image14.jpg"/><Relationship Id="rId7" Type="http://schemas.openxmlformats.org/officeDocument/2006/relationships/hyperlink" Target="http://gadgets.boingboing.net/2009/04/02/hustler-zeon-a-big-y.html" TargetMode="External"/><Relationship Id="rId12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6.jpg"/><Relationship Id="rId11" Type="http://schemas.openxmlformats.org/officeDocument/2006/relationships/hyperlink" Target="http://dirtvacuumcleaner.com/" TargetMode="External"/><Relationship Id="rId5" Type="http://schemas.openxmlformats.org/officeDocument/2006/relationships/hyperlink" Target="http://commons.wikimedia.org/wiki/File:Computerclipart.jpg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jpg"/><Relationship Id="rId9" Type="http://schemas.openxmlformats.org/officeDocument/2006/relationships/hyperlink" Target="https://openclipart.org/detail/105565/walkietalki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hyperlink" Target="http://sistemigramas.wordpress.com/category/ejemplos-informes-de-suficiencia/" TargetMode="Externa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flickr.com/photos/dansays/3270177753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4.jpg"/><Relationship Id="rId5" Type="http://schemas.openxmlformats.org/officeDocument/2006/relationships/hyperlink" Target="http://www.bruceclay.com/blog/marketing-gets-an-seo-makeover/" TargetMode="Externa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B345-65A5-4785-AB96-14E93DAA46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68340-9DC2-42E3-AC0A-4636006AA5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999174-4B53-4EF0-8716-A0F1BBD21F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" y="0"/>
            <a:ext cx="1218706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62E53F-F807-415A-99AE-0D46B39CBCB7}"/>
              </a:ext>
            </a:extLst>
          </p:cNvPr>
          <p:cNvSpPr txBox="1"/>
          <p:nvPr/>
        </p:nvSpPr>
        <p:spPr>
          <a:xfrm>
            <a:off x="480291" y="75922"/>
            <a:ext cx="793678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Property Training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6C4B09-5310-450C-8B08-6F648C1F7CD6}"/>
              </a:ext>
            </a:extLst>
          </p:cNvPr>
          <p:cNvSpPr txBox="1"/>
          <p:nvPr/>
        </p:nvSpPr>
        <p:spPr>
          <a:xfrm>
            <a:off x="6973454" y="3140502"/>
            <a:ext cx="4939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Jacksonville Job Corps Center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AE125A-5968-4322-8EAB-500C729C2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52616" y="2635241"/>
            <a:ext cx="3256322" cy="23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4CE1F0-510C-44DA-8AF8-9A7BCF55EA6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1003038-F4C2-4272-B42A-3DAD30EFCB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044337"/>
              </p:ext>
            </p:extLst>
          </p:nvPr>
        </p:nvGraphicFramePr>
        <p:xfrm>
          <a:off x="2324101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Acrobat Document" r:id="rId5" imgW="7543607" imgH="5829107" progId="AcroExch.Document.DC">
                  <p:embed/>
                </p:oleObj>
              </mc:Choice>
              <mc:Fallback>
                <p:oleObj name="Acrobat Document" r:id="rId5" imgW="7543607" imgH="582910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24101" y="51435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962A912-F67A-48FC-94D4-331613D60D29}"/>
              </a:ext>
            </a:extLst>
          </p:cNvPr>
          <p:cNvSpPr txBox="1"/>
          <p:nvPr/>
        </p:nvSpPr>
        <p:spPr>
          <a:xfrm>
            <a:off x="10294975" y="514350"/>
            <a:ext cx="13419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Master</a:t>
            </a:r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Itemized</a:t>
            </a:r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Property </a:t>
            </a:r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C3760-4438-408F-86D2-04E6DA550BA4}"/>
              </a:ext>
            </a:extLst>
          </p:cNvPr>
          <p:cNvSpPr txBox="1"/>
          <p:nvPr/>
        </p:nvSpPr>
        <p:spPr>
          <a:xfrm>
            <a:off x="231667" y="517071"/>
            <a:ext cx="18607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Electronic</a:t>
            </a:r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Property</a:t>
            </a:r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Management</a:t>
            </a:r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BA1C4D-A244-4632-931B-E242AA8535B8}"/>
              </a:ext>
            </a:extLst>
          </p:cNvPr>
          <p:cNvSpPr txBox="1"/>
          <p:nvPr/>
        </p:nvSpPr>
        <p:spPr>
          <a:xfrm>
            <a:off x="483055" y="3526971"/>
            <a:ext cx="1285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Sample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1C68059-5144-4804-9617-8E84526CC05E}"/>
              </a:ext>
            </a:extLst>
          </p:cNvPr>
          <p:cNvSpPr/>
          <p:nvPr/>
        </p:nvSpPr>
        <p:spPr>
          <a:xfrm>
            <a:off x="672847" y="4050191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D10300-2619-4D76-A51C-01D68F5A73E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8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AFCA5E-97DB-4FD9-A368-ED2565EC49C6}"/>
              </a:ext>
            </a:extLst>
          </p:cNvPr>
          <p:cNvSpPr txBox="1"/>
          <p:nvPr/>
        </p:nvSpPr>
        <p:spPr>
          <a:xfrm>
            <a:off x="520994" y="1350080"/>
            <a:ext cx="8300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Merriweather Black" panose="00000A00000000000000" pitchFamily="2" charset="0"/>
              </a:rPr>
              <a:t>Make sure the following is correct: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4098FB-7FC3-42F3-A5FC-001CCD6EC6EE}"/>
              </a:ext>
            </a:extLst>
          </p:cNvPr>
          <p:cNvSpPr txBox="1"/>
          <p:nvPr/>
        </p:nvSpPr>
        <p:spPr>
          <a:xfrm>
            <a:off x="957943" y="1502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569889-07C2-4CC2-BE64-CF2F6F37FDEC}"/>
              </a:ext>
            </a:extLst>
          </p:cNvPr>
          <p:cNvSpPr txBox="1"/>
          <p:nvPr/>
        </p:nvSpPr>
        <p:spPr>
          <a:xfrm>
            <a:off x="696486" y="2418148"/>
            <a:ext cx="1097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Merriweather Black" panose="00000A00000000000000" pitchFamily="2" charset="0"/>
              </a:rPr>
              <a:t>The manufacturer’s serial number (</a:t>
            </a:r>
            <a:r>
              <a:rPr lang="en-US" sz="2400" i="1" dirty="0">
                <a:solidFill>
                  <a:srgbClr val="FF0000"/>
                </a:solidFill>
                <a:latin typeface="Merriweather Black" panose="00000A00000000000000" pitchFamily="2" charset="0"/>
              </a:rPr>
              <a:t>not the center’s property number</a:t>
            </a:r>
            <a:r>
              <a:rPr lang="en-US" sz="2400" dirty="0">
                <a:solidFill>
                  <a:srgbClr val="FF0000"/>
                </a:solidFill>
                <a:latin typeface="Merriweather Black" panose="00000A00000000000000" pitchFamily="2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CA3E58-CA9D-4883-AEC9-E0B73F33A813}"/>
              </a:ext>
            </a:extLst>
          </p:cNvPr>
          <p:cNvSpPr txBox="1"/>
          <p:nvPr/>
        </p:nvSpPr>
        <p:spPr>
          <a:xfrm>
            <a:off x="702422" y="3291668"/>
            <a:ext cx="5984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Merriweather Black" panose="00000A00000000000000" pitchFamily="2" charset="0"/>
              </a:rPr>
              <a:t>The description (make/model, etc.)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55816A-9B13-4913-B9CF-9A403F143FD7}"/>
              </a:ext>
            </a:extLst>
          </p:cNvPr>
          <p:cNvSpPr txBox="1"/>
          <p:nvPr/>
        </p:nvSpPr>
        <p:spPr>
          <a:xfrm>
            <a:off x="520994" y="4562480"/>
            <a:ext cx="10089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To make a correction </a:t>
            </a:r>
            <a:r>
              <a:rPr lang="en-US" sz="2000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– draw a single line </a:t>
            </a:r>
            <a:r>
              <a:rPr lang="en-US" sz="2000" strike="sngStrike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through the mistake</a:t>
            </a:r>
            <a:r>
              <a:rPr lang="en-US" sz="2000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, and write out </a:t>
            </a:r>
          </a:p>
          <a:p>
            <a:r>
              <a:rPr lang="en-US" sz="2000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the accurate information as nearby to the correction as possible</a:t>
            </a:r>
            <a:r>
              <a:rPr lang="en-US" sz="20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75915F-A7ED-478C-903C-47C129F29D39}"/>
              </a:ext>
            </a:extLst>
          </p:cNvPr>
          <p:cNvSpPr txBox="1"/>
          <p:nvPr/>
        </p:nvSpPr>
        <p:spPr>
          <a:xfrm>
            <a:off x="520994" y="159949"/>
            <a:ext cx="8791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Instructions for checking your inventory: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A23048-D991-4211-840A-45C2C5F76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78836" y="267855"/>
            <a:ext cx="1873799" cy="187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7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23DD2F-AECA-4108-BCE7-CA5F0018D76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AED11E-08DF-4493-966A-B75E05ED3460}"/>
              </a:ext>
            </a:extLst>
          </p:cNvPr>
          <p:cNvSpPr txBox="1"/>
          <p:nvPr/>
        </p:nvSpPr>
        <p:spPr>
          <a:xfrm>
            <a:off x="371746" y="1735230"/>
            <a:ext cx="11088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Check off each item, if it is present in your area.  If it is not there, mark it: </a:t>
            </a:r>
            <a:r>
              <a:rPr lang="en-US" sz="36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“NH”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6D88FD-D2AA-492C-A6C6-496A9033275E}"/>
              </a:ext>
            </a:extLst>
          </p:cNvPr>
          <p:cNvSpPr/>
          <p:nvPr/>
        </p:nvSpPr>
        <p:spPr>
          <a:xfrm>
            <a:off x="371746" y="2865454"/>
            <a:ext cx="985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If you have something in your area that is not on the inventory sheet (and it’s supposed to be there!) -</a:t>
            </a:r>
          </a:p>
          <a:p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en-US" sz="36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add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item to the sheet with all of the appropriate information.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9B6D5D-B7F7-47FC-8195-033F3DC14D12}"/>
              </a:ext>
            </a:extLst>
          </p:cNvPr>
          <p:cNvSpPr/>
          <p:nvPr/>
        </p:nvSpPr>
        <p:spPr>
          <a:xfrm>
            <a:off x="483021" y="208286"/>
            <a:ext cx="112259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Instructions for checking your inventory: </a:t>
            </a:r>
            <a:r>
              <a:rPr 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(continued)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10176-F798-4D61-AFBC-A89310A89B8C}"/>
              </a:ext>
            </a:extLst>
          </p:cNvPr>
          <p:cNvSpPr txBox="1"/>
          <p:nvPr/>
        </p:nvSpPr>
        <p:spPr>
          <a:xfrm>
            <a:off x="371746" y="5200281"/>
            <a:ext cx="11125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After finishing your inventory, complete the </a:t>
            </a:r>
            <a:r>
              <a:rPr lang="en-US" sz="36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“Custodian Acknowledgement”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page</a:t>
            </a:r>
          </a:p>
          <a:p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and sign and date it.  Then have your supervisor sign it.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AA2BFC-B907-442F-87DD-346955909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058479" y="3312554"/>
            <a:ext cx="1761775" cy="165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C2D2CA-B5D6-4BB5-82CC-4B077DD7ADD0}"/>
              </a:ext>
            </a:extLst>
          </p:cNvPr>
          <p:cNvSpPr txBox="1"/>
          <p:nvPr/>
        </p:nvSpPr>
        <p:spPr>
          <a:xfrm>
            <a:off x="2744939" y="231293"/>
            <a:ext cx="643913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b="1" dirty="0">
                <a:ln/>
                <a:solidFill>
                  <a:schemeClr val="accent4"/>
                </a:solidFill>
              </a:rPr>
              <a:t>Non-Expendable Property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27295-5F0B-4090-927A-0123722D77C3}"/>
              </a:ext>
            </a:extLst>
          </p:cNvPr>
          <p:cNvSpPr txBox="1"/>
          <p:nvPr/>
        </p:nvSpPr>
        <p:spPr>
          <a:xfrm>
            <a:off x="517951" y="1485138"/>
            <a:ext cx="1089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erpetua Titling MT" panose="02020502060505020804" pitchFamily="18" charset="0"/>
              </a:rPr>
              <a:t>Do NOT move any property until you have approval by the Property Supervisor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8D6251-BDFE-40F7-81AC-120DAA7ECF64}"/>
              </a:ext>
            </a:extLst>
          </p:cNvPr>
          <p:cNvSpPr txBox="1"/>
          <p:nvPr/>
        </p:nvSpPr>
        <p:spPr>
          <a:xfrm>
            <a:off x="517951" y="2646072"/>
            <a:ext cx="10036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erpetua Titling MT" panose="02020502060505020804" pitchFamily="18" charset="0"/>
              </a:rPr>
              <a:t>If you need to move any Non-Expendable Property, you must fill out a </a:t>
            </a:r>
          </a:p>
          <a:p>
            <a:r>
              <a:rPr lang="en-US" dirty="0">
                <a:solidFill>
                  <a:schemeClr val="bg1"/>
                </a:solidFill>
                <a:latin typeface="Perpetua Titling MT" panose="02020502060505020804" pitchFamily="18" charset="0"/>
              </a:rPr>
              <a:t>    </a:t>
            </a:r>
            <a:r>
              <a:rPr lang="en-US" dirty="0">
                <a:solidFill>
                  <a:srgbClr val="00B050"/>
                </a:solidFill>
                <a:latin typeface="Perpetua Titling MT" panose="02020502060505020804" pitchFamily="18" charset="0"/>
              </a:rPr>
              <a:t>“Property Transfer” </a:t>
            </a:r>
            <a:r>
              <a:rPr lang="en-US" dirty="0">
                <a:solidFill>
                  <a:schemeClr val="bg1"/>
                </a:solidFill>
                <a:latin typeface="Perpetua Titling MT" panose="02020502060505020804" pitchFamily="18" charset="0"/>
              </a:rPr>
              <a:t>form and have it signed by your Property Supervisor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C05138-85BC-4FC2-8C94-12AB293C731D}"/>
              </a:ext>
            </a:extLst>
          </p:cNvPr>
          <p:cNvSpPr/>
          <p:nvPr/>
        </p:nvSpPr>
        <p:spPr>
          <a:xfrm>
            <a:off x="517951" y="4084005"/>
            <a:ext cx="7877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u="sng" dirty="0">
                <a:solidFill>
                  <a:srgbClr val="F84426"/>
                </a:solidFill>
                <a:latin typeface="Arial Black" panose="020B0A04020102020204" pitchFamily="34" charset="0"/>
              </a:rPr>
              <a:t>LPC’s (Local Property Custodians) </a:t>
            </a:r>
            <a:r>
              <a:rPr lang="en-US" sz="2400" b="1" i="1" u="sng" spc="50" dirty="0">
                <a:ln w="0"/>
                <a:solidFill>
                  <a:srgbClr val="F8442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Courier New" panose="02070309020205020404" pitchFamily="49" charset="0"/>
              </a:rPr>
              <a:t>will be held financially responsible for all missing or damaged property</a:t>
            </a:r>
            <a:endParaRPr lang="en-US" sz="2400" b="1" i="1" u="sng" dirty="0">
              <a:solidFill>
                <a:srgbClr val="F84426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64F619-4DED-4B36-B71B-A5CBBFB15DFA}"/>
              </a:ext>
            </a:extLst>
          </p:cNvPr>
          <p:cNvSpPr txBox="1"/>
          <p:nvPr/>
        </p:nvSpPr>
        <p:spPr>
          <a:xfrm>
            <a:off x="515983" y="5614271"/>
            <a:ext cx="1167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erpetua Titling MT" panose="02020502060505020804" pitchFamily="18" charset="0"/>
              </a:rPr>
              <a:t>Please notify your Property Supervisor, if the property tags become lost or damaged.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49A593-8575-4152-8747-A5CF45F4C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74653" y="2499273"/>
            <a:ext cx="2581275" cy="29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4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67000"/>
              </a:schemeClr>
            </a:gs>
            <a:gs pos="71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443468-9A4F-47A0-8BB8-56762DFDFCA8}"/>
              </a:ext>
            </a:extLst>
          </p:cNvPr>
          <p:cNvSpPr txBox="1"/>
          <p:nvPr/>
        </p:nvSpPr>
        <p:spPr>
          <a:xfrm>
            <a:off x="713725" y="487589"/>
            <a:ext cx="112162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Procedure for removing damaged, excess, </a:t>
            </a:r>
          </a:p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or no longer needed property: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5F773-EB39-42F3-BE9F-B7A8F408845F}"/>
              </a:ext>
            </a:extLst>
          </p:cNvPr>
          <p:cNvSpPr txBox="1"/>
          <p:nvPr/>
        </p:nvSpPr>
        <p:spPr>
          <a:xfrm>
            <a:off x="905732" y="2532266"/>
            <a:ext cx="6434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Complete hand receipt/property transfer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8DD5FB-3265-479E-91BC-35F7056B3884}"/>
              </a:ext>
            </a:extLst>
          </p:cNvPr>
          <p:cNvSpPr txBox="1"/>
          <p:nvPr/>
        </p:nvSpPr>
        <p:spPr>
          <a:xfrm>
            <a:off x="905732" y="3530503"/>
            <a:ext cx="84921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Notify the Supervisor that there is property that needs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to be transferred to the warehouse.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7EF34-F63B-48B6-BA60-1F14F15A2697}"/>
              </a:ext>
            </a:extLst>
          </p:cNvPr>
          <p:cNvSpPr txBox="1"/>
          <p:nvPr/>
        </p:nvSpPr>
        <p:spPr>
          <a:xfrm>
            <a:off x="905732" y="4786285"/>
            <a:ext cx="1000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Supervisor will notify the LPC of the date and time of pick up.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A422C-3448-4056-81AA-DC98E40D2692}"/>
              </a:ext>
            </a:extLst>
          </p:cNvPr>
          <p:cNvSpPr txBox="1"/>
          <p:nvPr/>
        </p:nvSpPr>
        <p:spPr>
          <a:xfrm>
            <a:off x="908587" y="5784522"/>
            <a:ext cx="10919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LPC will check their property run to ensure item has been removed.</a:t>
            </a:r>
          </a:p>
        </p:txBody>
      </p:sp>
    </p:spTree>
    <p:extLst>
      <p:ext uri="{BB962C8B-B14F-4D97-AF65-F5344CB8AC3E}">
        <p14:creationId xmlns:p14="http://schemas.microsoft.com/office/powerpoint/2010/main" val="420160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25F2AD-9F3F-46DF-984D-4EC58E697C2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03E71F2-27CE-496A-9512-C56AA47DDA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158552"/>
              </p:ext>
            </p:extLst>
          </p:nvPr>
        </p:nvGraphicFramePr>
        <p:xfrm>
          <a:off x="2324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Acrobat Document" r:id="rId5" imgW="7543607" imgH="5829107" progId="AcroExch.Document.DC">
                  <p:embed/>
                </p:oleObj>
              </mc:Choice>
              <mc:Fallback>
                <p:oleObj name="Acrobat Document" r:id="rId5" imgW="7543607" imgH="582910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24100" y="51435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BAFC9C6-A9A9-49B7-92B0-F3D2337E89DD}"/>
              </a:ext>
            </a:extLst>
          </p:cNvPr>
          <p:cNvSpPr txBox="1"/>
          <p:nvPr/>
        </p:nvSpPr>
        <p:spPr>
          <a:xfrm>
            <a:off x="508951" y="952753"/>
            <a:ext cx="10000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Property</a:t>
            </a:r>
          </a:p>
          <a:p>
            <a:r>
              <a:rPr lang="en-US" dirty="0">
                <a:solidFill>
                  <a:schemeClr val="bg1"/>
                </a:solidFill>
              </a:rPr>
              <a:t>Transfer </a:t>
            </a:r>
          </a:p>
          <a:p>
            <a:r>
              <a:rPr lang="en-US" dirty="0">
                <a:solidFill>
                  <a:schemeClr val="bg1"/>
                </a:solidFill>
              </a:rPr>
              <a:t>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F1C3F-F599-44AE-B961-251742A69596}"/>
              </a:ext>
            </a:extLst>
          </p:cNvPr>
          <p:cNvSpPr txBox="1"/>
          <p:nvPr/>
        </p:nvSpPr>
        <p:spPr>
          <a:xfrm>
            <a:off x="432869" y="2828835"/>
            <a:ext cx="12611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Equipment </a:t>
            </a:r>
          </a:p>
          <a:p>
            <a:r>
              <a:rPr lang="en-US" dirty="0">
                <a:solidFill>
                  <a:schemeClr val="bg1"/>
                </a:solidFill>
              </a:rPr>
              <a:t>Inventory</a:t>
            </a:r>
          </a:p>
          <a:p>
            <a:r>
              <a:rPr lang="en-US" dirty="0">
                <a:solidFill>
                  <a:schemeClr val="bg1"/>
                </a:solidFill>
              </a:rPr>
              <a:t>Relocation</a:t>
            </a:r>
          </a:p>
          <a:p>
            <a:r>
              <a:rPr lang="en-US" dirty="0">
                <a:solidFill>
                  <a:schemeClr val="bg1"/>
                </a:solidFill>
              </a:rPr>
              <a:t>Notice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39AB19E-F958-465F-B413-CC3CBD507CA3}"/>
              </a:ext>
            </a:extLst>
          </p:cNvPr>
          <p:cNvSpPr/>
          <p:nvPr/>
        </p:nvSpPr>
        <p:spPr>
          <a:xfrm>
            <a:off x="1063458" y="1876084"/>
            <a:ext cx="1051669" cy="331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BEA1A22-454C-4A97-AFE1-5E40CACED3A0}"/>
              </a:ext>
            </a:extLst>
          </p:cNvPr>
          <p:cNvSpPr/>
          <p:nvPr/>
        </p:nvSpPr>
        <p:spPr>
          <a:xfrm>
            <a:off x="864897" y="4209472"/>
            <a:ext cx="1250230" cy="323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BCB48A-06A7-4807-8E51-3A0F4788C1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5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88F707-457A-4877-9512-4B3412F2D625}"/>
              </a:ext>
            </a:extLst>
          </p:cNvPr>
          <p:cNvSpPr txBox="1"/>
          <p:nvPr/>
        </p:nvSpPr>
        <p:spPr>
          <a:xfrm>
            <a:off x="406401" y="286328"/>
            <a:ext cx="11739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The references used for Job Corps concerning Property are: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19630D-9647-44C8-869F-E2387E4DA64E}"/>
              </a:ext>
            </a:extLst>
          </p:cNvPr>
          <p:cNvSpPr txBox="1"/>
          <p:nvPr/>
        </p:nvSpPr>
        <p:spPr>
          <a:xfrm>
            <a:off x="2382982" y="2219466"/>
            <a:ext cx="844814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*Policies and Requirements Handbook (PRH)</a:t>
            </a:r>
          </a:p>
          <a:p>
            <a:endParaRPr lang="en-US" sz="5400" dirty="0">
              <a:solidFill>
                <a:schemeClr val="bg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r>
              <a:rPr lang="en-US" sz="5400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*Property Handbook 505 and 505A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718092-3D44-4BCB-AFC3-2C57FCD8E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2104" y="3031683"/>
            <a:ext cx="2158775" cy="191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1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2A8051-3A96-4F35-A607-D2D876E3670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" y="0"/>
            <a:ext cx="1218706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F2B063-3E2D-4087-84F7-C4140B8C60E0}"/>
              </a:ext>
            </a:extLst>
          </p:cNvPr>
          <p:cNvSpPr txBox="1"/>
          <p:nvPr/>
        </p:nvSpPr>
        <p:spPr>
          <a:xfrm>
            <a:off x="868800" y="300059"/>
            <a:ext cx="984327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chemeClr val="bg2"/>
                </a:solidFill>
                <a:latin typeface="Bernard MT Condensed" panose="02050806060905020404" pitchFamily="18" charset="0"/>
              </a:rPr>
              <a:t>There are 2 types of property: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71F80-8231-4331-A4D3-5526F4F421AC}"/>
              </a:ext>
            </a:extLst>
          </p:cNvPr>
          <p:cNvSpPr txBox="1"/>
          <p:nvPr/>
        </p:nvSpPr>
        <p:spPr>
          <a:xfrm>
            <a:off x="1782618" y="2315680"/>
            <a:ext cx="608429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chemeClr val="bg2"/>
                </a:solidFill>
                <a:latin typeface="Bernard MT Condensed" panose="02050806060905020404" pitchFamily="18" charset="0"/>
              </a:rPr>
              <a:t>*Expendable Property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73D7A-B46C-44F3-835D-F9D125184A48}"/>
              </a:ext>
            </a:extLst>
          </p:cNvPr>
          <p:cNvSpPr txBox="1"/>
          <p:nvPr/>
        </p:nvSpPr>
        <p:spPr>
          <a:xfrm>
            <a:off x="1782618" y="4146635"/>
            <a:ext cx="746608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chemeClr val="bg2"/>
                </a:solidFill>
                <a:latin typeface="Bernard MT Condensed" panose="02050806060905020404" pitchFamily="18" charset="0"/>
              </a:rPr>
              <a:t>*Non-expendable Property</a:t>
            </a:r>
          </a:p>
        </p:txBody>
      </p:sp>
    </p:spTree>
    <p:extLst>
      <p:ext uri="{BB962C8B-B14F-4D97-AF65-F5344CB8AC3E}">
        <p14:creationId xmlns:p14="http://schemas.microsoft.com/office/powerpoint/2010/main" val="6793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5C5756-A4A7-479F-8361-5743144A9EB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"/>
            <a:ext cx="12192000" cy="6856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0E206-1892-476A-B20A-82635D85B45D}"/>
              </a:ext>
            </a:extLst>
          </p:cNvPr>
          <p:cNvSpPr txBox="1"/>
          <p:nvPr/>
        </p:nvSpPr>
        <p:spPr>
          <a:xfrm>
            <a:off x="427166" y="189955"/>
            <a:ext cx="93734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 Simplified" panose="020B0604020204020204" pitchFamily="34" charset="0"/>
              </a:rPr>
              <a:t>Expendable Property </a:t>
            </a:r>
            <a:r>
              <a:rPr lang="en-US" sz="3200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 Simplified" panose="020B0604020204020204" pitchFamily="34" charset="0"/>
              </a:rPr>
              <a:t>are items that are used </a:t>
            </a:r>
          </a:p>
          <a:p>
            <a:r>
              <a:rPr lang="en-US" sz="3200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 Simplified" panose="020B0604020204020204" pitchFamily="34" charset="0"/>
              </a:rPr>
              <a:t>and then thrown away -- </a:t>
            </a:r>
            <a:r>
              <a:rPr lang="en-US" sz="3200" b="1" i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 Simplified" panose="020B0604020204020204" pitchFamily="34" charset="0"/>
              </a:rPr>
              <a:t>or </a:t>
            </a:r>
            <a:r>
              <a:rPr lang="en-US" sz="3200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 Simplified" panose="020B0604020204020204" pitchFamily="34" charset="0"/>
              </a:rPr>
              <a:t>--</a:t>
            </a:r>
            <a:r>
              <a:rPr lang="en-US" sz="3200" b="1" i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 Simplified" panose="020B0604020204020204" pitchFamily="34" charset="0"/>
              </a:rPr>
              <a:t> </a:t>
            </a:r>
            <a:r>
              <a:rPr lang="en-US" sz="3200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 Simplified" panose="020B0604020204020204" pitchFamily="34" charset="0"/>
              </a:rPr>
              <a:t>have a short life span.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912CB-AE77-43F1-9391-034852A1B60B}"/>
              </a:ext>
            </a:extLst>
          </p:cNvPr>
          <p:cNvSpPr txBox="1"/>
          <p:nvPr/>
        </p:nvSpPr>
        <p:spPr>
          <a:xfrm>
            <a:off x="914401" y="1456336"/>
            <a:ext cx="3212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For example: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A78BAB-73DE-4BB2-8D35-DD564646A010}"/>
              </a:ext>
            </a:extLst>
          </p:cNvPr>
          <p:cNvSpPr txBox="1"/>
          <p:nvPr/>
        </p:nvSpPr>
        <p:spPr>
          <a:xfrm>
            <a:off x="1570182" y="2414940"/>
            <a:ext cx="549759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Copy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Cleaning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Toner/Ink Cartridges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Pens/Notebook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Napkins/Paper Towels/Tissue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Batteries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Uniforms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3B2AD7-5357-45EA-A1CA-B54102DCE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47557" y="1701265"/>
            <a:ext cx="1791855" cy="1192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12449-4AED-4001-BF94-7E24DE0B01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10025409" y="687591"/>
            <a:ext cx="1739425" cy="1159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DCB23C-105F-4BA3-B5D9-B93A0C3E43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512476" y="4989879"/>
            <a:ext cx="1161114" cy="1161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1B2C37-A0E3-4BA5-BED8-794FEECC25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796327" y="5156735"/>
            <a:ext cx="2147157" cy="1494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7C708B-81E2-44B9-AA5D-17AD23EE14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486504" y="3239283"/>
            <a:ext cx="1589336" cy="122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28E25B-1757-4C45-8A98-6D98BCFCCE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8F92A0-5099-4382-9733-C2BF688180EF}"/>
              </a:ext>
            </a:extLst>
          </p:cNvPr>
          <p:cNvSpPr txBox="1"/>
          <p:nvPr/>
        </p:nvSpPr>
        <p:spPr>
          <a:xfrm>
            <a:off x="81496" y="182769"/>
            <a:ext cx="120289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Required Information for</a:t>
            </a:r>
          </a:p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Purchasing Supplies (Expendable Property)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7F9116-ABE3-4FDF-8075-C2107DC50061}"/>
              </a:ext>
            </a:extLst>
          </p:cNvPr>
          <p:cNvSpPr txBox="1"/>
          <p:nvPr/>
        </p:nvSpPr>
        <p:spPr>
          <a:xfrm>
            <a:off x="974208" y="1688977"/>
            <a:ext cx="10243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Garamond" panose="02020404030301010803" pitchFamily="18" charset="0"/>
              </a:rPr>
              <a:t>An Inventory Supply Purchase Request should include…*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2FEA5-D249-4678-A9ED-6C4569953F6D}"/>
              </a:ext>
            </a:extLst>
          </p:cNvPr>
          <p:cNvSpPr txBox="1"/>
          <p:nvPr/>
        </p:nvSpPr>
        <p:spPr>
          <a:xfrm>
            <a:off x="348601" y="2559117"/>
            <a:ext cx="837235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 pitchFamily="18" charset="0"/>
              </a:rPr>
              <a:t>Supervisor’s signature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 pitchFamily="18" charset="0"/>
              </a:rPr>
              <a:t>Account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 pitchFamily="18" charset="0"/>
              </a:rPr>
              <a:t>Stock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 pitchFamily="18" charset="0"/>
              </a:rPr>
              <a:t>Item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 pitchFamily="18" charset="0"/>
              </a:rPr>
              <a:t>Unit of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 pitchFamily="18" charset="0"/>
              </a:rPr>
              <a:t>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 pitchFamily="18" charset="0"/>
              </a:rPr>
              <a:t>Submit to Finance by </a:t>
            </a:r>
            <a:r>
              <a:rPr lang="en-US" sz="2000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 pitchFamily="18" charset="0"/>
              </a:rPr>
              <a:t>Close of Business 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 pitchFamily="18" charset="0"/>
              </a:rPr>
              <a:t>Monday for Thursday Delivery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28A79C-7F43-457E-8240-2D75001DA8BE}"/>
              </a:ext>
            </a:extLst>
          </p:cNvPr>
          <p:cNvSpPr txBox="1"/>
          <p:nvPr/>
        </p:nvSpPr>
        <p:spPr>
          <a:xfrm>
            <a:off x="1687579" y="5763872"/>
            <a:ext cx="8816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Merriweather Black" panose="00000A00000000000000" pitchFamily="2" charset="0"/>
              </a:rPr>
              <a:t>*</a:t>
            </a:r>
            <a:r>
              <a:rPr lang="en-US" dirty="0">
                <a:latin typeface="Merriweather Black" panose="00000A00000000000000" pitchFamily="2" charset="0"/>
              </a:rPr>
              <a:t>Purchasing procedures and requirements are covered in “Procurement”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7D49B-7CA9-45A4-B352-0451E9E6F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75536" y="2690268"/>
            <a:ext cx="2051538" cy="187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2BAE19-BC00-45C7-B5CA-AED90B2E66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1D1E1A-AFDC-4ABE-888B-DDC072B82A2B}"/>
              </a:ext>
            </a:extLst>
          </p:cNvPr>
          <p:cNvSpPr txBox="1"/>
          <p:nvPr/>
        </p:nvSpPr>
        <p:spPr>
          <a:xfrm>
            <a:off x="1048014" y="78608"/>
            <a:ext cx="1031564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chemeClr val="accent3"/>
                </a:solidFill>
                <a:latin typeface="Bodoni MT Black" panose="02070A03080606020203" pitchFamily="18" charset="0"/>
              </a:rPr>
              <a:t>Non-Expendable Property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0B5D6E-4277-47B6-825C-67166BFFEF38}"/>
              </a:ext>
            </a:extLst>
          </p:cNvPr>
          <p:cNvSpPr txBox="1"/>
          <p:nvPr/>
        </p:nvSpPr>
        <p:spPr>
          <a:xfrm>
            <a:off x="1529332" y="1450017"/>
            <a:ext cx="9133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Examples of non-expendable property include: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AF91F-80F6-482E-9DBD-93F63A64F4C7}"/>
              </a:ext>
            </a:extLst>
          </p:cNvPr>
          <p:cNvSpPr txBox="1"/>
          <p:nvPr/>
        </p:nvSpPr>
        <p:spPr>
          <a:xfrm>
            <a:off x="3939865" y="2175422"/>
            <a:ext cx="273882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Computers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Radios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Buffers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Microwaves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Lawnmowers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4CBC02-E879-4952-B0CB-9CDF613CDEC9}"/>
              </a:ext>
            </a:extLst>
          </p:cNvPr>
          <p:cNvSpPr txBox="1"/>
          <p:nvPr/>
        </p:nvSpPr>
        <p:spPr>
          <a:xfrm>
            <a:off x="2107694" y="5384984"/>
            <a:ext cx="8155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Non-Expendable Property MUST be tracked using a </a:t>
            </a:r>
          </a:p>
          <a:p>
            <a:r>
              <a:rPr lang="en-US" sz="2800" b="1" i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government approved property management system.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B8A11C-6D8D-497E-B376-22247CCFD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65386" y="3731938"/>
            <a:ext cx="2194560" cy="14904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7068C9-CEAC-4C67-8013-FD92729D61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78636" y="5090758"/>
            <a:ext cx="1768987" cy="15425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E33341-89DB-4DBD-BFFD-A2C82E9292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78636" y="1042171"/>
            <a:ext cx="1503208" cy="15032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D61C61-7209-42C1-ADFF-B5617386C7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838902" y="2900104"/>
            <a:ext cx="1386898" cy="13868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03DA39-2757-41A8-B94B-2384029E83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238991" y="2303633"/>
            <a:ext cx="1584470" cy="11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16CC24-88EB-4065-B548-B5B081F67B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32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119699-EE2F-4E0F-8E54-A8172C58F427}"/>
              </a:ext>
            </a:extLst>
          </p:cNvPr>
          <p:cNvSpPr txBox="1"/>
          <p:nvPr/>
        </p:nvSpPr>
        <p:spPr>
          <a:xfrm>
            <a:off x="439754" y="306261"/>
            <a:ext cx="1132874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chemeClr val="bg1"/>
                </a:solidFill>
                <a:latin typeface="Bodoni MT Black" panose="02070A03080606020203" pitchFamily="18" charset="0"/>
              </a:rPr>
              <a:t>Non-Expendable Property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688AE0-E3D6-4D38-BF2F-3E9EB5D7D57C}"/>
              </a:ext>
            </a:extLst>
          </p:cNvPr>
          <p:cNvSpPr txBox="1"/>
          <p:nvPr/>
        </p:nvSpPr>
        <p:spPr>
          <a:xfrm>
            <a:off x="1409172" y="1653233"/>
            <a:ext cx="93736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odoni MT" panose="02070603080606020203" pitchFamily="18" charset="0"/>
              </a:rPr>
              <a:t>Staff that are responsible for property are termed:  </a:t>
            </a:r>
          </a:p>
          <a:p>
            <a:r>
              <a:rPr lang="en-US" sz="3200" b="1" i="1" dirty="0">
                <a:latin typeface="Bodoni MT" panose="02070603080606020203" pitchFamily="18" charset="0"/>
              </a:rPr>
              <a:t>“Local Property Custodians” </a:t>
            </a:r>
            <a:r>
              <a:rPr lang="en-US" sz="3200" dirty="0">
                <a:latin typeface="Bodoni MT" panose="02070603080606020203" pitchFamily="18" charset="0"/>
              </a:rPr>
              <a:t>(LPC)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C941C-491A-461E-8B82-80924115FEDD}"/>
              </a:ext>
            </a:extLst>
          </p:cNvPr>
          <p:cNvSpPr txBox="1"/>
          <p:nvPr/>
        </p:nvSpPr>
        <p:spPr>
          <a:xfrm>
            <a:off x="1315697" y="3054250"/>
            <a:ext cx="108600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Bodoni MT" panose="02070603080606020203" pitchFamily="18" charset="0"/>
              </a:rPr>
              <a:t>The ETA-359 requires 3 quarterly inventories</a:t>
            </a:r>
          </a:p>
          <a:p>
            <a:r>
              <a:rPr lang="en-US" sz="2400" dirty="0">
                <a:latin typeface="Bodoni MT" panose="02070603080606020203" pitchFamily="18" charset="0"/>
              </a:rPr>
              <a:t>performed by the LPCs and 1 annual certification </a:t>
            </a:r>
          </a:p>
          <a:p>
            <a:r>
              <a:rPr lang="en-US" sz="2400" dirty="0">
                <a:latin typeface="Bodoni MT" panose="02070603080606020203" pitchFamily="18" charset="0"/>
              </a:rPr>
              <a:t>performed by the Property Supervisor.</a:t>
            </a:r>
          </a:p>
          <a:p>
            <a:endParaRPr lang="en-US" sz="2400" dirty="0">
              <a:latin typeface="Bodoni MT" panose="02070603080606020203" pitchFamily="18" charset="0"/>
            </a:endParaRPr>
          </a:p>
          <a:p>
            <a:r>
              <a:rPr lang="en-US" sz="2400" b="1" i="1" dirty="0">
                <a:latin typeface="Bodoni MT" panose="02070603080606020203" pitchFamily="18" charset="0"/>
              </a:rPr>
              <a:t>The purpose is to keep an ongoing account of </a:t>
            </a:r>
            <a:r>
              <a:rPr lang="en-US" sz="2400" b="1" i="1" u="sng" dirty="0">
                <a:latin typeface="Bodoni MT" panose="02070603080606020203" pitchFamily="18" charset="0"/>
              </a:rPr>
              <a:t>all</a:t>
            </a:r>
            <a:r>
              <a:rPr lang="en-US" sz="2400" b="1" i="1" dirty="0">
                <a:latin typeface="Bodoni MT" panose="02070603080606020203" pitchFamily="18" charset="0"/>
              </a:rPr>
              <a:t> Non-Expendable property.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25E16-FD04-432E-96BF-FA6BF8A97830}"/>
              </a:ext>
            </a:extLst>
          </p:cNvPr>
          <p:cNvSpPr txBox="1"/>
          <p:nvPr/>
        </p:nvSpPr>
        <p:spPr>
          <a:xfrm>
            <a:off x="1241806" y="5322990"/>
            <a:ext cx="10489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Bodoni MT" panose="02070603080606020203" pitchFamily="18" charset="0"/>
              </a:rPr>
              <a:t>The Property Supervisor and Property Clerk will conduct an unannounced audit</a:t>
            </a:r>
          </a:p>
          <a:p>
            <a:r>
              <a:rPr lang="en-US" sz="2400" dirty="0">
                <a:latin typeface="Bodoni MT" panose="02070603080606020203" pitchFamily="18" charset="0"/>
              </a:rPr>
              <a:t>of 10% of the Non-Expendable property every other week.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0A8968D-2BCF-49CD-82C8-AD4D0B90A0F1}"/>
              </a:ext>
            </a:extLst>
          </p:cNvPr>
          <p:cNvSpPr/>
          <p:nvPr/>
        </p:nvSpPr>
        <p:spPr>
          <a:xfrm>
            <a:off x="722696" y="4623909"/>
            <a:ext cx="576787" cy="272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71B72C-AB3E-4293-82F8-71F9B9AE5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92231" y="2355169"/>
            <a:ext cx="2039978" cy="19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D00364-45B1-48F9-A237-70E3BDBF41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706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D61D93-563E-4D8F-9201-15D776A76977}"/>
              </a:ext>
            </a:extLst>
          </p:cNvPr>
          <p:cNvSpPr txBox="1"/>
          <p:nvPr/>
        </p:nvSpPr>
        <p:spPr>
          <a:xfrm>
            <a:off x="1492208" y="441571"/>
            <a:ext cx="920264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chemeClr val="accent3"/>
                </a:solidFill>
                <a:latin typeface="Bodoni MT" panose="02070603080606020203" pitchFamily="18" charset="0"/>
              </a:rPr>
              <a:t>Non-Expendable Property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988A57-CF1B-4329-831D-9D594A3EF75C}"/>
              </a:ext>
            </a:extLst>
          </p:cNvPr>
          <p:cNvSpPr txBox="1"/>
          <p:nvPr/>
        </p:nvSpPr>
        <p:spPr>
          <a:xfrm>
            <a:off x="347322" y="1797028"/>
            <a:ext cx="97708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~The Department of Labor works with a contractor to perform an </a:t>
            </a:r>
          </a:p>
          <a:p>
            <a:r>
              <a:rPr lang="en-US" sz="2800" dirty="0"/>
              <a:t>annual property assessment. </a:t>
            </a:r>
            <a:r>
              <a:rPr lang="en-US" sz="2000" dirty="0"/>
              <a:t>(inventory, audit)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AB5D7-79A6-4BBE-B451-D1FFB2BAC9C0}"/>
              </a:ext>
            </a:extLst>
          </p:cNvPr>
          <p:cNvSpPr txBox="1"/>
          <p:nvPr/>
        </p:nvSpPr>
        <p:spPr>
          <a:xfrm>
            <a:off x="347322" y="3346595"/>
            <a:ext cx="88456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~The result of this annual audit will determine if the center </a:t>
            </a:r>
          </a:p>
          <a:p>
            <a:r>
              <a:rPr lang="en-US" sz="2800" dirty="0"/>
              <a:t>is following all of  the expected requirements and </a:t>
            </a:r>
          </a:p>
          <a:p>
            <a:r>
              <a:rPr lang="en-US" sz="2800" dirty="0"/>
              <a:t>that all Non-Expendable Property is accounted for.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F8BFF-D28A-4550-A719-10FA8DE66F3F}"/>
              </a:ext>
            </a:extLst>
          </p:cNvPr>
          <p:cNvSpPr txBox="1"/>
          <p:nvPr/>
        </p:nvSpPr>
        <p:spPr>
          <a:xfrm>
            <a:off x="809070" y="5339211"/>
            <a:ext cx="105689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You </a:t>
            </a:r>
            <a:r>
              <a:rPr lang="en-US" sz="3200" b="1" u="sng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will</a:t>
            </a:r>
            <a:r>
              <a:rPr lang="en-US" sz="32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be held financially responsible </a:t>
            </a:r>
          </a:p>
          <a:p>
            <a:r>
              <a:rPr lang="en-US" sz="32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3200" b="1" i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sz="32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damaged or missing property!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9E6F06-4D45-406B-8E21-8FB3B8DCE74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465" y="767211"/>
            <a:ext cx="127444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1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70E742-066C-45B9-9E6D-57625D8A37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" y="0"/>
            <a:ext cx="12192000" cy="68564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46F7CC-3B22-4D8D-A77C-AFBB16C14563}"/>
              </a:ext>
            </a:extLst>
          </p:cNvPr>
          <p:cNvSpPr txBox="1"/>
          <p:nvPr/>
        </p:nvSpPr>
        <p:spPr>
          <a:xfrm>
            <a:off x="354036" y="546885"/>
            <a:ext cx="11867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parajita" panose="020B0604020202020204" pitchFamily="34" charset="0"/>
                <a:cs typeface="Aparajita" panose="020B0604020202020204" pitchFamily="34" charset="0"/>
              </a:rPr>
              <a:t>All property is required to be kept in it’s assigned area.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0503C-0A64-4460-B090-0E626C0E7A86}"/>
              </a:ext>
            </a:extLst>
          </p:cNvPr>
          <p:cNvSpPr txBox="1"/>
          <p:nvPr/>
        </p:nvSpPr>
        <p:spPr>
          <a:xfrm>
            <a:off x="1126074" y="3738651"/>
            <a:ext cx="929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Failure to keep property in the correct area will result in a “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write-up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B75DFE-AD0D-4B75-9BF7-8CD172DD0C24}"/>
              </a:ext>
            </a:extLst>
          </p:cNvPr>
          <p:cNvSpPr txBox="1"/>
          <p:nvPr/>
        </p:nvSpPr>
        <p:spPr>
          <a:xfrm>
            <a:off x="1126074" y="4701717"/>
            <a:ext cx="886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More than one offense will result in fines leading to a termination.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3CFDCA-7AE9-45EB-AB20-11E25811C48F}"/>
              </a:ext>
            </a:extLst>
          </p:cNvPr>
          <p:cNvSpPr txBox="1"/>
          <p:nvPr/>
        </p:nvSpPr>
        <p:spPr>
          <a:xfrm>
            <a:off x="471856" y="5664784"/>
            <a:ext cx="11631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All Non-Expendable Property is required to be tagged.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1AF967-9E9F-47B0-9AE1-D99840C8E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60166" y="1634994"/>
            <a:ext cx="2333350" cy="1556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11FBBF-D0DC-4348-8939-FC680E3FBC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923144" y="1634994"/>
            <a:ext cx="2333350" cy="15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yrQgX5bfI85zGmee_3f_fg&quot;,&quot;gi&quot;:&quot;RPe0UadmYi2e9jIzwaGOtg&quot;,&quot;ti&quot;:&quot;backgrounds&quot;,&quot;vs&quot;:{&quot;f&quot;:[407],&quot;i&quot;:{&quot;d&quot;:&quot;yrQgX5bfI85zGmee_3f_fg&quot;,&quot;p&quot;:true}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e2a4iWcZjzZqNkkBj_-asQ&quot;,&quot;gi&quot;:&quot;RPe0UadmYi2e9jIzwaGOtg&quot;,&quot;ti&quot;:&quot;backgrounds&quot;,&quot;vs&quot;:{&quot;f&quot;:[407],&quot;i&quot;:{&quot;d&quot;:&quot;e2a4iWcZjzZqNkkBj_-asQ&quot;,&quot;p&quot;:true}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ie7TV5TXanffcvfdsRSdzA&quot;,&quot;gi&quot;:&quot;RPe0UadmYi2e9jIzwaGOtg&quot;,&quot;ti&quot;:&quot;backgrounds&quot;,&quot;vs&quot;:{&quot;f&quot;:[407],&quot;i&quot;:{&quot;d&quot;:&quot;ie7TV5TXanffcvfdsRSdzA&quot;,&quot;p&quot;:true}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CFCzjyO3lmbpYcFqxJlHw&quot;,&quot;gi&quot;:&quot;RPe0UadmYi2e9jIzwaGOtg&quot;,&quot;ti&quot;:&quot;backgrounds&quot;,&quot;vs&quot;:{&quot;f&quot;:[407],&quot;i&quot;:{&quot;d&quot;:&quot;xCFCzjyO3lmbpYcFqxJlHw&quot;,&quot;p&quot;:true}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6mtwHOoW9hEulrtM_YlRFw&quot;,&quot;gi&quot;:&quot;RPe0UadmYi2e9jIzwaGOtg&quot;,&quot;ti&quot;:&quot;backgrounds&quot;,&quot;vs&quot;:{&quot;f&quot;:[407],&quot;i&quot;:{&quot;d&quot;:&quot;6mtwHOoW9hEulrtM_YlRFw&quot;,&quot;p&quot;:true}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vLoaXAO3xzlJDZtA-CQEKg&quot;,&quot;gi&quot;:&quot;RPe0UadmYi2e9jIzwaGOtg&quot;,&quot;ti&quot;:&quot;backgrounds&quot;,&quot;vs&quot;:{&quot;f&quot;:[407],&quot;i&quot;:{&quot;d&quot;:&quot;vLoaXAO3xzlJDZtA-CQEKg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s7wxsD871MfAdAzYkQ3frg&quot;,&quot;gi&quot;:&quot;RPe0UadmYi2e9jIzwaGOtg&quot;,&quot;ti&quot;:&quot;backgrounds&quot;,&quot;vs&quot;:{&quot;f&quot;:[407],&quot;i&quot;:{&quot;d&quot;:&quot;s7wxsD871MfAdAzYkQ3frg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JMVVlawMBTyeutY8UCcWw&quot;,&quot;gi&quot;:&quot;RPe0UadmYi2e9jIzwaGOtg&quot;,&quot;ti&quot;:&quot;backgrounds&quot;,&quot;vs&quot;:{&quot;f&quot;:[407],&quot;i&quot;:{&quot;d&quot;:&quot;GJMVVlawMBTyeutY8UCcWw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e2a4iWcZjzZqNkkBj_-asQ&quot;,&quot;gi&quot;:&quot;RPe0UadmYi2e9jIzwaGOtg&quot;,&quot;ti&quot;:&quot;backgrounds&quot;,&quot;vs&quot;:{&quot;f&quot;:[407],&quot;i&quot;:{&quot;d&quot;:&quot;e2a4iWcZjzZqNkkBj_-asQ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CFCzjyO3lmbpYcFqxJlHw&quot;,&quot;gi&quot;:&quot;RPe0UadmYi2e9jIzwaGOtg&quot;,&quot;ti&quot;:&quot;backgrounds&quot;,&quot;vs&quot;:{&quot;f&quot;:[407],&quot;i&quot;:{&quot;d&quot;:&quot;xCFCzjyO3lmbpYcFqxJlHw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6mtwHOoW9hEulrtM_YlRFw&quot;,&quot;gi&quot;:&quot;RPe0UadmYi2e9jIzwaGOtg&quot;,&quot;ti&quot;:&quot;backgrounds&quot;,&quot;vs&quot;:{&quot;f&quot;:[407],&quot;i&quot;:{&quot;d&quot;:&quot;6mtwHOoW9hEulrtM_YlRFw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eRjr5_yigjcNBdhb4wTTsA&quot;,&quot;gi&quot;:&quot;RPe0UadmYi2e9jIzwaGOtg&quot;,&quot;ti&quot;:&quot;backgrounds&quot;,&quot;vs&quot;:{&quot;f&quot;:[407],&quot;i&quot;:{&quot;d&quot;:&quot;eRjr5_yigjcNBdhb4wTTsA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yrQgX5bfI85zGmee_3f_fg&quot;,&quot;gi&quot;:&quot;RPe0UadmYi2e9jIzwaGOtg&quot;,&quot;ti&quot;:&quot;backgrounds&quot;,&quot;vs&quot;:{&quot;f&quot;:[407],&quot;i&quot;:{&quot;d&quot;:&quot;yrQgX5bfI85zGmee_3f_fg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39VfNAlzloCjdhWLcod5VQ&quot;,&quot;gi&quot;:&quot;5G-r8KTimDwjoy59HIHRtQ&quot;,&quot;ti&quot;:&quot;characters&quot;,&quot;vs&quot;:{&quot;f&quot;:[1566,708],&quot;i&quot;:{&quot;d&quot;:&quot;39VfNAlzloCjdhWLcod5VQ&quot;,&quot;p&quot;:true}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665</Words>
  <Application>Microsoft Office PowerPoint</Application>
  <PresentationFormat>Widescreen</PresentationFormat>
  <Paragraphs>103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Meiryo</vt:lpstr>
      <vt:lpstr>Aldhabi</vt:lpstr>
      <vt:lpstr>Andalus</vt:lpstr>
      <vt:lpstr>Aparajita</vt:lpstr>
      <vt:lpstr>Arabic Typesetting</vt:lpstr>
      <vt:lpstr>Arial</vt:lpstr>
      <vt:lpstr>Arial Black</vt:lpstr>
      <vt:lpstr>Bernard MT Condensed</vt:lpstr>
      <vt:lpstr>Bodoni MT</vt:lpstr>
      <vt:lpstr>Bodoni MT Black</vt:lpstr>
      <vt:lpstr>Calibri</vt:lpstr>
      <vt:lpstr>Calibri Light</vt:lpstr>
      <vt:lpstr>Courier New</vt:lpstr>
      <vt:lpstr>Garamond</vt:lpstr>
      <vt:lpstr>HP Simplified</vt:lpstr>
      <vt:lpstr>Merriweather Black</vt:lpstr>
      <vt:lpstr>Perpetua Titling MT</vt:lpstr>
      <vt:lpstr>Sanskrit Text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Allen</dc:creator>
  <cp:lastModifiedBy>Gary Bottomley</cp:lastModifiedBy>
  <cp:revision>79</cp:revision>
  <dcterms:created xsi:type="dcterms:W3CDTF">2019-04-03T15:41:49Z</dcterms:created>
  <dcterms:modified xsi:type="dcterms:W3CDTF">2019-04-11T18:32:12Z</dcterms:modified>
</cp:coreProperties>
</file>