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 id="2147483673" r:id="rId4"/>
    <p:sldMasterId id="2147483687" r:id="rId5"/>
    <p:sldMasterId id="2147483699" r:id="rId6"/>
    <p:sldMasterId id="2147483713" r:id="rId7"/>
    <p:sldMasterId id="2147483726" r:id="rId8"/>
    <p:sldMasterId id="2147483740" r:id="rId9"/>
    <p:sldMasterId id="2147483752" r:id="rId10"/>
    <p:sldMasterId id="2147483766" r:id="rId11"/>
    <p:sldMasterId id="2147483778" r:id="rId12"/>
    <p:sldMasterId id="2147483791" r:id="rId13"/>
    <p:sldMasterId id="2147483803" r:id="rId14"/>
    <p:sldMasterId id="2147483815" r:id="rId15"/>
    <p:sldMasterId id="2147483829" r:id="rId16"/>
    <p:sldMasterId id="2147483842" r:id="rId17"/>
    <p:sldMasterId id="2147483856" r:id="rId18"/>
    <p:sldMasterId id="2147483868" r:id="rId19"/>
    <p:sldMasterId id="2147483882" r:id="rId20"/>
    <p:sldMasterId id="2147483894" r:id="rId21"/>
    <p:sldMasterId id="2147483908" r:id="rId22"/>
    <p:sldMasterId id="2147483920" r:id="rId23"/>
    <p:sldMasterId id="2147483933" r:id="rId24"/>
    <p:sldMasterId id="2147483945" r:id="rId25"/>
    <p:sldMasterId id="2147483958" r:id="rId26"/>
    <p:sldMasterId id="2147483970" r:id="rId27"/>
    <p:sldMasterId id="2147483982" r:id="rId28"/>
    <p:sldMasterId id="2147483994" r:id="rId29"/>
    <p:sldMasterId id="2147483996" r:id="rId30"/>
    <p:sldMasterId id="2147484004" r:id="rId31"/>
    <p:sldMasterId id="2147484012" r:id="rId32"/>
    <p:sldMasterId id="2147484015" r:id="rId33"/>
    <p:sldMasterId id="2147484027" r:id="rId34"/>
  </p:sldMasterIdLst>
  <p:notesMasterIdLst>
    <p:notesMasterId r:id="rId36"/>
  </p:notesMasterIdLst>
  <p:handoutMasterIdLst>
    <p:handoutMasterId r:id="rId61"/>
  </p:handoutMasterIdLst>
  <p:sldIdLst>
    <p:sldId id="311" r:id="rId35"/>
    <p:sldId id="260" r:id="rId37"/>
    <p:sldId id="859" r:id="rId38"/>
    <p:sldId id="837" r:id="rId39"/>
    <p:sldId id="835" r:id="rId40"/>
    <p:sldId id="860" r:id="rId41"/>
    <p:sldId id="727" r:id="rId42"/>
    <p:sldId id="832" r:id="rId43"/>
    <p:sldId id="803" r:id="rId44"/>
    <p:sldId id="804" r:id="rId45"/>
    <p:sldId id="805" r:id="rId46"/>
    <p:sldId id="806" r:id="rId47"/>
    <p:sldId id="807" r:id="rId48"/>
    <p:sldId id="783" r:id="rId49"/>
    <p:sldId id="784" r:id="rId50"/>
    <p:sldId id="785" r:id="rId51"/>
    <p:sldId id="808" r:id="rId52"/>
    <p:sldId id="729" r:id="rId53"/>
    <p:sldId id="786" r:id="rId54"/>
    <p:sldId id="361" r:id="rId55"/>
    <p:sldId id="658" r:id="rId56"/>
    <p:sldId id="377" r:id="rId57"/>
    <p:sldId id="758" r:id="rId58"/>
    <p:sldId id="393" r:id="rId59"/>
    <p:sldId id="376" r:id="rId6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76" autoAdjust="0"/>
  </p:normalViewPr>
  <p:slideViewPr>
    <p:cSldViewPr snapToGrid="0" snapToObjects="1">
      <p:cViewPr>
        <p:scale>
          <a:sx n="107" d="100"/>
          <a:sy n="107" d="100"/>
        </p:scale>
        <p:origin x="-84" y="-138"/>
      </p:cViewPr>
      <p:guideLst>
        <p:guide orient="horz" pos="2137"/>
        <p:guide pos="295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25.xml"/><Relationship Id="rId6" Type="http://schemas.openxmlformats.org/officeDocument/2006/relationships/slideMaster" Target="slideMasters/slideMaster5.xml"/><Relationship Id="rId59" Type="http://schemas.openxmlformats.org/officeDocument/2006/relationships/slide" Target="slides/slide24.xml"/><Relationship Id="rId58" Type="http://schemas.openxmlformats.org/officeDocument/2006/relationships/slide" Target="slides/slide23.xml"/><Relationship Id="rId57" Type="http://schemas.openxmlformats.org/officeDocument/2006/relationships/slide" Target="slides/slide22.xml"/><Relationship Id="rId56" Type="http://schemas.openxmlformats.org/officeDocument/2006/relationships/slide" Target="slides/slide21.xml"/><Relationship Id="rId55" Type="http://schemas.openxmlformats.org/officeDocument/2006/relationships/slide" Target="slides/slide20.xml"/><Relationship Id="rId54" Type="http://schemas.openxmlformats.org/officeDocument/2006/relationships/slide" Target="slides/slide19.xml"/><Relationship Id="rId53" Type="http://schemas.openxmlformats.org/officeDocument/2006/relationships/slide" Target="slides/slide18.xml"/><Relationship Id="rId52" Type="http://schemas.openxmlformats.org/officeDocument/2006/relationships/slide" Target="slides/slide17.xml"/><Relationship Id="rId51" Type="http://schemas.openxmlformats.org/officeDocument/2006/relationships/slide" Target="slides/slide16.xml"/><Relationship Id="rId50" Type="http://schemas.openxmlformats.org/officeDocument/2006/relationships/slide" Target="slides/slide15.xml"/><Relationship Id="rId5" Type="http://schemas.openxmlformats.org/officeDocument/2006/relationships/slideMaster" Target="slideMasters/slideMaster4.xml"/><Relationship Id="rId49" Type="http://schemas.openxmlformats.org/officeDocument/2006/relationships/slide" Target="slides/slide14.xml"/><Relationship Id="rId48" Type="http://schemas.openxmlformats.org/officeDocument/2006/relationships/slide" Target="slides/slide13.xml"/><Relationship Id="rId47" Type="http://schemas.openxmlformats.org/officeDocument/2006/relationships/slide" Target="slides/slide12.xml"/><Relationship Id="rId46" Type="http://schemas.openxmlformats.org/officeDocument/2006/relationships/slide" Target="slides/slide11.xml"/><Relationship Id="rId45" Type="http://schemas.openxmlformats.org/officeDocument/2006/relationships/slide" Target="slides/slide10.xml"/><Relationship Id="rId44" Type="http://schemas.openxmlformats.org/officeDocument/2006/relationships/slide" Target="slides/slide9.xml"/><Relationship Id="rId43" Type="http://schemas.openxmlformats.org/officeDocument/2006/relationships/slide" Target="slides/slide8.xml"/><Relationship Id="rId42" Type="http://schemas.openxmlformats.org/officeDocument/2006/relationships/slide" Target="slides/slide7.xml"/><Relationship Id="rId41" Type="http://schemas.openxmlformats.org/officeDocument/2006/relationships/slide" Target="slides/slide6.xml"/><Relationship Id="rId40" Type="http://schemas.openxmlformats.org/officeDocument/2006/relationships/slide" Target="slides/slide5.xml"/><Relationship Id="rId4" Type="http://schemas.openxmlformats.org/officeDocument/2006/relationships/slideMaster" Target="slideMasters/slideMaster3.xml"/><Relationship Id="rId39" Type="http://schemas.openxmlformats.org/officeDocument/2006/relationships/slide" Target="slides/slide4.xml"/><Relationship Id="rId38" Type="http://schemas.openxmlformats.org/officeDocument/2006/relationships/slide" Target="slides/slide3.xml"/><Relationship Id="rId37" Type="http://schemas.openxmlformats.org/officeDocument/2006/relationships/slide" Target="slides/slide2.xml"/><Relationship Id="rId36" Type="http://schemas.openxmlformats.org/officeDocument/2006/relationships/notesMaster" Target="notesMasters/notesMaster1.xml"/><Relationship Id="rId35" Type="http://schemas.openxmlformats.org/officeDocument/2006/relationships/slide" Target="slides/slide1.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7FA11A5-9486-124E-B6B2-FF766EC0F9D0}" type="datetimeFigureOut">
              <a:rPr lang="en-US" smtClean="0"/>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08513A8-3890-B349-BF40-42A272C7B118}"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44F9496-216F-F647-B28A-904E7C84CB24}" type="datetimeFigureOut">
              <a:rPr lang="en-US" smtClean="0"/>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A7C3567-E8D7-C740-A2DA-E3BD707D4E9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C3567-E8D7-C740-A2DA-E3BD707D4E9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real change and improvements</a:t>
            </a:r>
            <a:r>
              <a:rPr lang="en-US" baseline="0" dirty="0" smtClean="0"/>
              <a:t> in outcomes – need to redesign how we provide care and subsequently pay for it. Family Medicine recognized this as early as 2000 with the creation of their Future of Family Medicine Task Force and subsequent report issued in 2003.  </a:t>
            </a:r>
            <a:endParaRPr lang="en-US" baseline="0" dirty="0" smtClean="0"/>
          </a:p>
          <a:p>
            <a:endParaRPr lang="en-US" dirty="0" smtClean="0"/>
          </a:p>
          <a:p>
            <a:r>
              <a:rPr lang="en-US" dirty="0" smtClean="0"/>
              <a:t>That report was one of the contributing</a:t>
            </a:r>
            <a:r>
              <a:rPr lang="en-US" baseline="0" dirty="0" smtClean="0"/>
              <a:t> foundations for the </a:t>
            </a:r>
            <a:r>
              <a:rPr lang="en-US" dirty="0" smtClean="0"/>
              <a:t>Joint Guidelines</a:t>
            </a:r>
            <a:r>
              <a:rPr lang="en-US" baseline="0" dirty="0" smtClean="0"/>
              <a:t> of PCMH developed by primary care specialty societies AAFP, AAP, ACP and AOA</a:t>
            </a:r>
            <a:endParaRPr lang="en-US" baseline="0" dirty="0" smtClean="0"/>
          </a:p>
          <a:p>
            <a:r>
              <a:rPr lang="en-US" baseline="0" dirty="0" smtClean="0"/>
              <a:t>Developed in 2007</a:t>
            </a:r>
            <a:endParaRPr lang="en-US" baseline="0" dirty="0" smtClean="0"/>
          </a:p>
          <a:p>
            <a:endParaRPr lang="en-US" baseline="0" dirty="0" smtClean="0"/>
          </a:p>
          <a:p>
            <a:r>
              <a:rPr lang="en-US" baseline="0" dirty="0" smtClean="0"/>
              <a:t>Endorsed by 15 specialty societies (“neighbors”)</a:t>
            </a:r>
            <a:endParaRPr lang="en-US" dirty="0"/>
          </a:p>
        </p:txBody>
      </p:sp>
      <p:sp>
        <p:nvSpPr>
          <p:cNvPr id="4" name="Slide Number Placeholder 3"/>
          <p:cNvSpPr>
            <a:spLocks noGrp="1"/>
          </p:cNvSpPr>
          <p:nvPr>
            <p:ph type="sldNum" sz="quarter" idx="10"/>
          </p:nvPr>
        </p:nvSpPr>
        <p:spPr/>
        <p:txBody>
          <a:bodyPr/>
          <a:lstStyle/>
          <a:p>
            <a:pPr>
              <a:defRPr/>
            </a:pPr>
            <a:fld id="{42736770-A4FE-4DAD-A3AE-517A0AE3312B}"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736770-A4FE-4DAD-A3AE-517A0AE3312B}"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1" name="Picture 7" descr="Xsom"/>
          <p:cNvPicPr>
            <a:picLocks noChangeAspect="1" noChangeArrowheads="1"/>
          </p:cNvPicPr>
          <p:nvPr userDrawn="1"/>
        </p:nvPicPr>
        <p:blipFill>
          <a:blip r:embed="rId2" cstate="print"/>
          <a:srcRect/>
          <a:stretch>
            <a:fillRect/>
          </a:stretch>
        </p:blipFill>
        <p:spPr bwMode="auto">
          <a:xfrm>
            <a:off x="6858000" y="6172200"/>
            <a:ext cx="1998663" cy="4413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1" name="Picture 7" descr="Xsom"/>
          <p:cNvPicPr>
            <a:picLocks noChangeAspect="1" noChangeArrowheads="1"/>
          </p:cNvPicPr>
          <p:nvPr userDrawn="1"/>
        </p:nvPicPr>
        <p:blipFill>
          <a:blip r:embed="rId2" cstate="print"/>
          <a:srcRect/>
          <a:stretch>
            <a:fillRect/>
          </a:stretch>
        </p:blipFill>
        <p:spPr bwMode="auto">
          <a:xfrm>
            <a:off x="6858000" y="6172200"/>
            <a:ext cx="1998663" cy="4413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endParaRPr lang="en-US" dirty="0"/>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endParaRPr lang="en-US" dirty="0"/>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endParaRPr lang="en-US" dirty="0"/>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endParaRPr lang="en-US" dirty="0"/>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endParaRPr lang="en-US" dirty="0"/>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endParaRPr lang="en-US" dirty="0"/>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endParaRPr lang="en-US"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a:xfrm>
            <a:off x="628650" y="2889250"/>
            <a:ext cx="7886700" cy="3287713"/>
          </a:xfrm>
          <a:prstGeom prst="rect">
            <a:avLst/>
          </a:prstGeom>
        </p:spPr>
        <p:txBody>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8E80666-FB37-4B36-9149-507F3B0178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en-US" smtClean="0"/>
              <a:t>Click to edit Master text styles</a:t>
            </a:r>
            <a:endParaRPr lang="en-US" smtClean="0"/>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fld>
            <a:endParaRPr lang="en-US"/>
          </a:p>
        </p:txBody>
      </p:sp>
    </p:spTree>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fld>
            <a:endParaRPr lang="en-US"/>
          </a:p>
        </p:txBody>
      </p:sp>
    </p:spTree>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8E80666-FB37-4B36-9149-507F3B0178E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fld>
            <a:endParaRPr lang="en-US"/>
          </a:p>
        </p:txBody>
      </p:sp>
    </p:spTree>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8E80666-FB37-4B36-9149-507F3B0178E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fld>
            <a:endParaRPr lang="en-US"/>
          </a:p>
        </p:txBody>
      </p:sp>
    </p:spTree>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fld>
            <a:endParaRPr lang="en-US"/>
          </a:p>
        </p:txBody>
      </p:sp>
    </p:spTree>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CDB60-EEE9-496A-BD0E-A43CB924C8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81CDB60-EEE9-496A-BD0E-A43CB924C8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pic>
        <p:nvPicPr>
          <p:cNvPr id="9" name="Picture 8"/>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81CDB60-EEE9-496A-BD0E-A43CB924C8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81CDB60-EEE9-496A-BD0E-A43CB924C8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81CDB60-EEE9-496A-BD0E-A43CB924C86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CDB60-EEE9-496A-BD0E-A43CB924C86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CDB60-EEE9-496A-BD0E-A43CB924C86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81CDB60-EEE9-496A-BD0E-A43CB924C8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81CDB60-EEE9-496A-BD0E-A43CB924C8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81CDB60-EEE9-496A-BD0E-A43CB924C8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81CDB60-EEE9-496A-BD0E-A43CB924C8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6D65-617E-437C-B74B-87B75AE74DC7}"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Papyrus" panose="03070502060502030205" pitchFamily="66" charset="0"/>
              </a:rPr>
              <a:t>“Dedicated to providing access to quality health care in rural communities”</a:t>
            </a:r>
            <a:endParaRPr lang="en-US" sz="1400" dirty="0" smtClean="0">
              <a:latin typeface="Papyrus" panose="03070502060502030205" pitchFamily="66" charset="0"/>
            </a:endParaRPr>
          </a:p>
          <a:p>
            <a:endParaRPr lang="en-US" sz="1400"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8.xml"/><Relationship Id="rId8" Type="http://schemas.openxmlformats.org/officeDocument/2006/relationships/slideLayout" Target="../slideLayouts/slideLayout117.xml"/><Relationship Id="rId7" Type="http://schemas.openxmlformats.org/officeDocument/2006/relationships/slideLayout" Target="../slideLayouts/slideLayout116.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3" Type="http://schemas.openxmlformats.org/officeDocument/2006/relationships/slideLayout" Target="../slideLayouts/slideLayout112.xml"/><Relationship Id="rId2" Type="http://schemas.openxmlformats.org/officeDocument/2006/relationships/slideLayout" Target="../slideLayouts/slideLayout111.xml"/><Relationship Id="rId12" Type="http://schemas.openxmlformats.org/officeDocument/2006/relationships/theme" Target="../theme/theme10.xml"/><Relationship Id="rId11" Type="http://schemas.openxmlformats.org/officeDocument/2006/relationships/slideLayout" Target="../slideLayouts/slideLayout120.xml"/><Relationship Id="rId10" Type="http://schemas.openxmlformats.org/officeDocument/2006/relationships/slideLayout" Target="../slideLayouts/slideLayout119.xml"/><Relationship Id="rId1"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4" Type="http://schemas.openxmlformats.org/officeDocument/2006/relationships/theme" Target="../theme/theme11.xml"/><Relationship Id="rId13" Type="http://schemas.openxmlformats.org/officeDocument/2006/relationships/image" Target="../media/image2.png"/><Relationship Id="rId12" Type="http://schemas.openxmlformats.org/officeDocument/2006/relationships/slideLayout" Target="../slideLayouts/slideLayout132.xml"/><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2.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3.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5" Type="http://schemas.openxmlformats.org/officeDocument/2006/relationships/theme" Target="../theme/theme14.xml"/><Relationship Id="rId14" Type="http://schemas.openxmlformats.org/officeDocument/2006/relationships/image" Target="../media/image2.png"/><Relationship Id="rId13" Type="http://schemas.openxmlformats.org/officeDocument/2006/relationships/slideLayout" Target="../slideLayouts/slideLayout167.xml"/><Relationship Id="rId12" Type="http://schemas.openxmlformats.org/officeDocument/2006/relationships/slideLayout" Target="../slideLayouts/slideLayout166.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76.xml"/><Relationship Id="rId8" Type="http://schemas.openxmlformats.org/officeDocument/2006/relationships/slideLayout" Target="../slideLayouts/slideLayout175.xml"/><Relationship Id="rId7" Type="http://schemas.openxmlformats.org/officeDocument/2006/relationships/slideLayout" Target="../slideLayouts/slideLayout174.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 Id="rId3" Type="http://schemas.openxmlformats.org/officeDocument/2006/relationships/slideLayout" Target="../slideLayouts/slideLayout170.xml"/><Relationship Id="rId2" Type="http://schemas.openxmlformats.org/officeDocument/2006/relationships/slideLayout" Target="../slideLayouts/slideLayout169.xml"/><Relationship Id="rId13" Type="http://schemas.openxmlformats.org/officeDocument/2006/relationships/theme" Target="../theme/theme15.xml"/><Relationship Id="rId12" Type="http://schemas.openxmlformats.org/officeDocument/2006/relationships/slideLayout" Target="../slideLayouts/slideLayout179.xml"/><Relationship Id="rId11" Type="http://schemas.openxmlformats.org/officeDocument/2006/relationships/slideLayout" Target="../slideLayouts/slideLayout178.xml"/><Relationship Id="rId10" Type="http://schemas.openxmlformats.org/officeDocument/2006/relationships/slideLayout" Target="../slideLayouts/slideLayout177.xml"/><Relationship Id="rId1"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88.xml"/><Relationship Id="rId8" Type="http://schemas.openxmlformats.org/officeDocument/2006/relationships/slideLayout" Target="../slideLayouts/slideLayout187.xml"/><Relationship Id="rId7" Type="http://schemas.openxmlformats.org/officeDocument/2006/relationships/slideLayout" Target="../slideLayouts/slideLayout186.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 Id="rId3" Type="http://schemas.openxmlformats.org/officeDocument/2006/relationships/slideLayout" Target="../slideLayouts/slideLayout182.xml"/><Relationship Id="rId2" Type="http://schemas.openxmlformats.org/officeDocument/2006/relationships/slideLayout" Target="../slideLayouts/slideLayout181.xml"/><Relationship Id="rId15" Type="http://schemas.openxmlformats.org/officeDocument/2006/relationships/theme" Target="../theme/theme16.xml"/><Relationship Id="rId14" Type="http://schemas.openxmlformats.org/officeDocument/2006/relationships/image" Target="../media/image2.png"/><Relationship Id="rId13" Type="http://schemas.openxmlformats.org/officeDocument/2006/relationships/slideLayout" Target="../slideLayouts/slideLayout192.xml"/><Relationship Id="rId12" Type="http://schemas.openxmlformats.org/officeDocument/2006/relationships/slideLayout" Target="../slideLayouts/slideLayout191.xml"/><Relationship Id="rId11" Type="http://schemas.openxmlformats.org/officeDocument/2006/relationships/slideLayout" Target="../slideLayouts/slideLayout190.xml"/><Relationship Id="rId10" Type="http://schemas.openxmlformats.org/officeDocument/2006/relationships/slideLayout" Target="../slideLayouts/slideLayout189.xml"/><Relationship Id="rId1"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201.xml"/><Relationship Id="rId8" Type="http://schemas.openxmlformats.org/officeDocument/2006/relationships/slideLayout" Target="../slideLayouts/slideLayout200.xml"/><Relationship Id="rId7" Type="http://schemas.openxmlformats.org/officeDocument/2006/relationships/slideLayout" Target="../slideLayouts/slideLayout199.xml"/><Relationship Id="rId6" Type="http://schemas.openxmlformats.org/officeDocument/2006/relationships/slideLayout" Target="../slideLayouts/slideLayout198.xml"/><Relationship Id="rId5" Type="http://schemas.openxmlformats.org/officeDocument/2006/relationships/slideLayout" Target="../slideLayouts/slideLayout197.xml"/><Relationship Id="rId4" Type="http://schemas.openxmlformats.org/officeDocument/2006/relationships/slideLayout" Target="../slideLayouts/slideLayout196.xml"/><Relationship Id="rId3" Type="http://schemas.openxmlformats.org/officeDocument/2006/relationships/slideLayout" Target="../slideLayouts/slideLayout195.xml"/><Relationship Id="rId2" Type="http://schemas.openxmlformats.org/officeDocument/2006/relationships/slideLayout" Target="../slideLayouts/slideLayout194.xml"/><Relationship Id="rId12" Type="http://schemas.openxmlformats.org/officeDocument/2006/relationships/theme" Target="../theme/theme17.xml"/><Relationship Id="rId11" Type="http://schemas.openxmlformats.org/officeDocument/2006/relationships/slideLayout" Target="../slideLayouts/slideLayout203.xml"/><Relationship Id="rId10" Type="http://schemas.openxmlformats.org/officeDocument/2006/relationships/slideLayout" Target="../slideLayouts/slideLayout202.xml"/><Relationship Id="rId1"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212.xml"/><Relationship Id="rId8" Type="http://schemas.openxmlformats.org/officeDocument/2006/relationships/slideLayout" Target="../slideLayouts/slideLayout211.xml"/><Relationship Id="rId7" Type="http://schemas.openxmlformats.org/officeDocument/2006/relationships/slideLayout" Target="../slideLayouts/slideLayout210.xml"/><Relationship Id="rId6" Type="http://schemas.openxmlformats.org/officeDocument/2006/relationships/slideLayout" Target="../slideLayouts/slideLayout209.xml"/><Relationship Id="rId5" Type="http://schemas.openxmlformats.org/officeDocument/2006/relationships/slideLayout" Target="../slideLayouts/slideLayout208.xml"/><Relationship Id="rId4" Type="http://schemas.openxmlformats.org/officeDocument/2006/relationships/slideLayout" Target="../slideLayouts/slideLayout207.xml"/><Relationship Id="rId3" Type="http://schemas.openxmlformats.org/officeDocument/2006/relationships/slideLayout" Target="../slideLayouts/slideLayout206.xml"/><Relationship Id="rId2" Type="http://schemas.openxmlformats.org/officeDocument/2006/relationships/slideLayout" Target="../slideLayouts/slideLayout205.xml"/><Relationship Id="rId15" Type="http://schemas.openxmlformats.org/officeDocument/2006/relationships/theme" Target="../theme/theme18.xml"/><Relationship Id="rId14" Type="http://schemas.openxmlformats.org/officeDocument/2006/relationships/image" Target="../media/image2.png"/><Relationship Id="rId13" Type="http://schemas.openxmlformats.org/officeDocument/2006/relationships/slideLayout" Target="../slideLayouts/slideLayout216.xml"/><Relationship Id="rId12" Type="http://schemas.openxmlformats.org/officeDocument/2006/relationships/slideLayout" Target="../slideLayouts/slideLayout215.xml"/><Relationship Id="rId11" Type="http://schemas.openxmlformats.org/officeDocument/2006/relationships/slideLayout" Target="../slideLayouts/slideLayout214.xml"/><Relationship Id="rId10" Type="http://schemas.openxmlformats.org/officeDocument/2006/relationships/slideLayout" Target="../slideLayouts/slideLayout213.xml"/><Relationship Id="rId1"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25.xml"/><Relationship Id="rId8" Type="http://schemas.openxmlformats.org/officeDocument/2006/relationships/slideLayout" Target="../slideLayouts/slideLayout224.xml"/><Relationship Id="rId7" Type="http://schemas.openxmlformats.org/officeDocument/2006/relationships/slideLayout" Target="../slideLayouts/slideLayout223.xml"/><Relationship Id="rId6" Type="http://schemas.openxmlformats.org/officeDocument/2006/relationships/slideLayout" Target="../slideLayouts/slideLayout222.xml"/><Relationship Id="rId5" Type="http://schemas.openxmlformats.org/officeDocument/2006/relationships/slideLayout" Target="../slideLayouts/slideLayout221.xml"/><Relationship Id="rId4" Type="http://schemas.openxmlformats.org/officeDocument/2006/relationships/slideLayout" Target="../slideLayouts/slideLayout220.xml"/><Relationship Id="rId3" Type="http://schemas.openxmlformats.org/officeDocument/2006/relationships/slideLayout" Target="../slideLayouts/slideLayout219.xml"/><Relationship Id="rId2" Type="http://schemas.openxmlformats.org/officeDocument/2006/relationships/slideLayout" Target="../slideLayouts/slideLayout218.xml"/><Relationship Id="rId12" Type="http://schemas.openxmlformats.org/officeDocument/2006/relationships/theme" Target="../theme/theme19.xml"/><Relationship Id="rId11" Type="http://schemas.openxmlformats.org/officeDocument/2006/relationships/slideLayout" Target="../slideLayouts/slideLayout227.xml"/><Relationship Id="rId10" Type="http://schemas.openxmlformats.org/officeDocument/2006/relationships/slideLayout" Target="../slideLayouts/slideLayout226.xml"/><Relationship Id="rId1"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36.xml"/><Relationship Id="rId8" Type="http://schemas.openxmlformats.org/officeDocument/2006/relationships/slideLayout" Target="../slideLayouts/slideLayout235.xml"/><Relationship Id="rId7" Type="http://schemas.openxmlformats.org/officeDocument/2006/relationships/slideLayout" Target="../slideLayouts/slideLayout234.xml"/><Relationship Id="rId6" Type="http://schemas.openxmlformats.org/officeDocument/2006/relationships/slideLayout" Target="../slideLayouts/slideLayout233.xml"/><Relationship Id="rId5" Type="http://schemas.openxmlformats.org/officeDocument/2006/relationships/slideLayout" Target="../slideLayouts/slideLayout232.xml"/><Relationship Id="rId4" Type="http://schemas.openxmlformats.org/officeDocument/2006/relationships/slideLayout" Target="../slideLayouts/slideLayout231.xml"/><Relationship Id="rId3" Type="http://schemas.openxmlformats.org/officeDocument/2006/relationships/slideLayout" Target="../slideLayouts/slideLayout230.xml"/><Relationship Id="rId2" Type="http://schemas.openxmlformats.org/officeDocument/2006/relationships/slideLayout" Target="../slideLayouts/slideLayout229.xml"/><Relationship Id="rId15" Type="http://schemas.openxmlformats.org/officeDocument/2006/relationships/theme" Target="../theme/theme20.xml"/><Relationship Id="rId14" Type="http://schemas.openxmlformats.org/officeDocument/2006/relationships/image" Target="../media/image2.png"/><Relationship Id="rId13" Type="http://schemas.openxmlformats.org/officeDocument/2006/relationships/slideLayout" Target="../slideLayouts/slideLayout240.xml"/><Relationship Id="rId12" Type="http://schemas.openxmlformats.org/officeDocument/2006/relationships/slideLayout" Target="../slideLayouts/slideLayout239.xml"/><Relationship Id="rId11" Type="http://schemas.openxmlformats.org/officeDocument/2006/relationships/slideLayout" Target="../slideLayouts/slideLayout238.xml"/><Relationship Id="rId10" Type="http://schemas.openxmlformats.org/officeDocument/2006/relationships/slideLayout" Target="../slideLayouts/slideLayout237.xml"/><Relationship Id="rId1" Type="http://schemas.openxmlformats.org/officeDocument/2006/relationships/slideLayout" Target="../slideLayouts/slideLayout228.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49.xml"/><Relationship Id="rId8" Type="http://schemas.openxmlformats.org/officeDocument/2006/relationships/slideLayout" Target="../slideLayouts/slideLayout248.xml"/><Relationship Id="rId7" Type="http://schemas.openxmlformats.org/officeDocument/2006/relationships/slideLayout" Target="../slideLayouts/slideLayout247.xml"/><Relationship Id="rId6" Type="http://schemas.openxmlformats.org/officeDocument/2006/relationships/slideLayout" Target="../slideLayouts/slideLayout246.xml"/><Relationship Id="rId5" Type="http://schemas.openxmlformats.org/officeDocument/2006/relationships/slideLayout" Target="../slideLayouts/slideLayout245.xml"/><Relationship Id="rId4" Type="http://schemas.openxmlformats.org/officeDocument/2006/relationships/slideLayout" Target="../slideLayouts/slideLayout244.xml"/><Relationship Id="rId3" Type="http://schemas.openxmlformats.org/officeDocument/2006/relationships/slideLayout" Target="../slideLayouts/slideLayout243.xml"/><Relationship Id="rId2" Type="http://schemas.openxmlformats.org/officeDocument/2006/relationships/slideLayout" Target="../slideLayouts/slideLayout242.xml"/><Relationship Id="rId12" Type="http://schemas.openxmlformats.org/officeDocument/2006/relationships/theme" Target="../theme/theme21.xml"/><Relationship Id="rId11" Type="http://schemas.openxmlformats.org/officeDocument/2006/relationships/slideLayout" Target="../slideLayouts/slideLayout251.xml"/><Relationship Id="rId10" Type="http://schemas.openxmlformats.org/officeDocument/2006/relationships/slideLayout" Target="../slideLayouts/slideLayout250.xml"/><Relationship Id="rId1" Type="http://schemas.openxmlformats.org/officeDocument/2006/relationships/slideLayout" Target="../slideLayouts/slideLayout24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60.xml"/><Relationship Id="rId8" Type="http://schemas.openxmlformats.org/officeDocument/2006/relationships/slideLayout" Target="../slideLayouts/slideLayout259.xml"/><Relationship Id="rId7" Type="http://schemas.openxmlformats.org/officeDocument/2006/relationships/slideLayout" Target="../slideLayouts/slideLayout258.xml"/><Relationship Id="rId6" Type="http://schemas.openxmlformats.org/officeDocument/2006/relationships/slideLayout" Target="../slideLayouts/slideLayout257.xml"/><Relationship Id="rId5" Type="http://schemas.openxmlformats.org/officeDocument/2006/relationships/slideLayout" Target="../slideLayouts/slideLayout256.xml"/><Relationship Id="rId4" Type="http://schemas.openxmlformats.org/officeDocument/2006/relationships/slideLayout" Target="../slideLayouts/slideLayout255.xml"/><Relationship Id="rId3" Type="http://schemas.openxmlformats.org/officeDocument/2006/relationships/slideLayout" Target="../slideLayouts/slideLayout254.xml"/><Relationship Id="rId2" Type="http://schemas.openxmlformats.org/officeDocument/2006/relationships/slideLayout" Target="../slideLayouts/slideLayout253.xml"/><Relationship Id="rId14" Type="http://schemas.openxmlformats.org/officeDocument/2006/relationships/theme" Target="../theme/theme22.xml"/><Relationship Id="rId13" Type="http://schemas.openxmlformats.org/officeDocument/2006/relationships/image" Target="../media/image2.png"/><Relationship Id="rId12" Type="http://schemas.openxmlformats.org/officeDocument/2006/relationships/slideLayout" Target="../slideLayouts/slideLayout263.xml"/><Relationship Id="rId11" Type="http://schemas.openxmlformats.org/officeDocument/2006/relationships/slideLayout" Target="../slideLayouts/slideLayout262.xml"/><Relationship Id="rId10" Type="http://schemas.openxmlformats.org/officeDocument/2006/relationships/slideLayout" Target="../slideLayouts/slideLayout261.xml"/><Relationship Id="rId1" Type="http://schemas.openxmlformats.org/officeDocument/2006/relationships/slideLayout" Target="../slideLayouts/slideLayout25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72.xml"/><Relationship Id="rId8" Type="http://schemas.openxmlformats.org/officeDocument/2006/relationships/slideLayout" Target="../slideLayouts/slideLayout271.xml"/><Relationship Id="rId7" Type="http://schemas.openxmlformats.org/officeDocument/2006/relationships/slideLayout" Target="../slideLayouts/slideLayout270.xml"/><Relationship Id="rId6" Type="http://schemas.openxmlformats.org/officeDocument/2006/relationships/slideLayout" Target="../slideLayouts/slideLayout269.xml"/><Relationship Id="rId5" Type="http://schemas.openxmlformats.org/officeDocument/2006/relationships/slideLayout" Target="../slideLayouts/slideLayout268.xml"/><Relationship Id="rId4" Type="http://schemas.openxmlformats.org/officeDocument/2006/relationships/slideLayout" Target="../slideLayouts/slideLayout267.xml"/><Relationship Id="rId3" Type="http://schemas.openxmlformats.org/officeDocument/2006/relationships/slideLayout" Target="../slideLayouts/slideLayout266.xml"/><Relationship Id="rId2" Type="http://schemas.openxmlformats.org/officeDocument/2006/relationships/slideLayout" Target="../slideLayouts/slideLayout265.xml"/><Relationship Id="rId12" Type="http://schemas.openxmlformats.org/officeDocument/2006/relationships/theme" Target="../theme/theme23.xml"/><Relationship Id="rId11" Type="http://schemas.openxmlformats.org/officeDocument/2006/relationships/slideLayout" Target="../slideLayouts/slideLayout274.xml"/><Relationship Id="rId10" Type="http://schemas.openxmlformats.org/officeDocument/2006/relationships/slideLayout" Target="../slideLayouts/slideLayout273.xml"/><Relationship Id="rId1"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83.xml"/><Relationship Id="rId8" Type="http://schemas.openxmlformats.org/officeDocument/2006/relationships/slideLayout" Target="../slideLayouts/slideLayout282.xml"/><Relationship Id="rId7" Type="http://schemas.openxmlformats.org/officeDocument/2006/relationships/slideLayout" Target="../slideLayouts/slideLayout281.xml"/><Relationship Id="rId6" Type="http://schemas.openxmlformats.org/officeDocument/2006/relationships/slideLayout" Target="../slideLayouts/slideLayout280.xml"/><Relationship Id="rId5" Type="http://schemas.openxmlformats.org/officeDocument/2006/relationships/slideLayout" Target="../slideLayouts/slideLayout279.xml"/><Relationship Id="rId4" Type="http://schemas.openxmlformats.org/officeDocument/2006/relationships/slideLayout" Target="../slideLayouts/slideLayout278.xml"/><Relationship Id="rId3" Type="http://schemas.openxmlformats.org/officeDocument/2006/relationships/slideLayout" Target="../slideLayouts/slideLayout277.xml"/><Relationship Id="rId2" Type="http://schemas.openxmlformats.org/officeDocument/2006/relationships/slideLayout" Target="../slideLayouts/slideLayout276.xml"/><Relationship Id="rId14" Type="http://schemas.openxmlformats.org/officeDocument/2006/relationships/theme" Target="../theme/theme24.xml"/><Relationship Id="rId13" Type="http://schemas.openxmlformats.org/officeDocument/2006/relationships/image" Target="../media/image2.png"/><Relationship Id="rId12" Type="http://schemas.openxmlformats.org/officeDocument/2006/relationships/slideLayout" Target="../slideLayouts/slideLayout286.xml"/><Relationship Id="rId11" Type="http://schemas.openxmlformats.org/officeDocument/2006/relationships/slideLayout" Target="../slideLayouts/slideLayout285.xml"/><Relationship Id="rId10" Type="http://schemas.openxmlformats.org/officeDocument/2006/relationships/slideLayout" Target="../slideLayouts/slideLayout284.xml"/><Relationship Id="rId1" Type="http://schemas.openxmlformats.org/officeDocument/2006/relationships/slideLayout" Target="../slideLayouts/slideLayout275.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95.xml"/><Relationship Id="rId8" Type="http://schemas.openxmlformats.org/officeDocument/2006/relationships/slideLayout" Target="../slideLayouts/slideLayout294.xml"/><Relationship Id="rId7" Type="http://schemas.openxmlformats.org/officeDocument/2006/relationships/slideLayout" Target="../slideLayouts/slideLayout293.xml"/><Relationship Id="rId6" Type="http://schemas.openxmlformats.org/officeDocument/2006/relationships/slideLayout" Target="../slideLayouts/slideLayout292.xml"/><Relationship Id="rId5" Type="http://schemas.openxmlformats.org/officeDocument/2006/relationships/slideLayout" Target="../slideLayouts/slideLayout291.xml"/><Relationship Id="rId4" Type="http://schemas.openxmlformats.org/officeDocument/2006/relationships/slideLayout" Target="../slideLayouts/slideLayout290.xml"/><Relationship Id="rId3" Type="http://schemas.openxmlformats.org/officeDocument/2006/relationships/slideLayout" Target="../slideLayouts/slideLayout289.xml"/><Relationship Id="rId2" Type="http://schemas.openxmlformats.org/officeDocument/2006/relationships/slideLayout" Target="../slideLayouts/slideLayout288.xml"/><Relationship Id="rId12" Type="http://schemas.openxmlformats.org/officeDocument/2006/relationships/theme" Target="../theme/theme25.xml"/><Relationship Id="rId11" Type="http://schemas.openxmlformats.org/officeDocument/2006/relationships/slideLayout" Target="../slideLayouts/slideLayout297.xml"/><Relationship Id="rId10" Type="http://schemas.openxmlformats.org/officeDocument/2006/relationships/slideLayout" Target="../slideLayouts/slideLayout296.xml"/><Relationship Id="rId1" Type="http://schemas.openxmlformats.org/officeDocument/2006/relationships/slideLayout" Target="../slideLayouts/slideLayout287.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306.xml"/><Relationship Id="rId8" Type="http://schemas.openxmlformats.org/officeDocument/2006/relationships/slideLayout" Target="../slideLayouts/slideLayout305.xml"/><Relationship Id="rId7" Type="http://schemas.openxmlformats.org/officeDocument/2006/relationships/slideLayout" Target="../slideLayouts/slideLayout304.xml"/><Relationship Id="rId6" Type="http://schemas.openxmlformats.org/officeDocument/2006/relationships/slideLayout" Target="../slideLayouts/slideLayout303.xml"/><Relationship Id="rId5" Type="http://schemas.openxmlformats.org/officeDocument/2006/relationships/slideLayout" Target="../slideLayouts/slideLayout302.xml"/><Relationship Id="rId4" Type="http://schemas.openxmlformats.org/officeDocument/2006/relationships/slideLayout" Target="../slideLayouts/slideLayout301.xml"/><Relationship Id="rId3" Type="http://schemas.openxmlformats.org/officeDocument/2006/relationships/slideLayout" Target="../slideLayouts/slideLayout300.xml"/><Relationship Id="rId2" Type="http://schemas.openxmlformats.org/officeDocument/2006/relationships/slideLayout" Target="../slideLayouts/slideLayout299.xml"/><Relationship Id="rId13" Type="http://schemas.openxmlformats.org/officeDocument/2006/relationships/theme" Target="../theme/theme26.xml"/><Relationship Id="rId12" Type="http://schemas.openxmlformats.org/officeDocument/2006/relationships/image" Target="../media/image2.png"/><Relationship Id="rId11" Type="http://schemas.openxmlformats.org/officeDocument/2006/relationships/slideLayout" Target="../slideLayouts/slideLayout308.xml"/><Relationship Id="rId10" Type="http://schemas.openxmlformats.org/officeDocument/2006/relationships/slideLayout" Target="../slideLayouts/slideLayout307.xml"/><Relationship Id="rId1" Type="http://schemas.openxmlformats.org/officeDocument/2006/relationships/slideLayout" Target="../slideLayouts/slideLayout298.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17.xml"/><Relationship Id="rId8" Type="http://schemas.openxmlformats.org/officeDocument/2006/relationships/slideLayout" Target="../slideLayouts/slideLayout316.xml"/><Relationship Id="rId7" Type="http://schemas.openxmlformats.org/officeDocument/2006/relationships/slideLayout" Target="../slideLayouts/slideLayout315.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4" Type="http://schemas.openxmlformats.org/officeDocument/2006/relationships/slideLayout" Target="../slideLayouts/slideLayout312.xml"/><Relationship Id="rId3" Type="http://schemas.openxmlformats.org/officeDocument/2006/relationships/slideLayout" Target="../slideLayouts/slideLayout311.xml"/><Relationship Id="rId2" Type="http://schemas.openxmlformats.org/officeDocument/2006/relationships/slideLayout" Target="../slideLayouts/slideLayout310.xml"/><Relationship Id="rId12" Type="http://schemas.openxmlformats.org/officeDocument/2006/relationships/theme" Target="../theme/theme27.xml"/><Relationship Id="rId11" Type="http://schemas.openxmlformats.org/officeDocument/2006/relationships/slideLayout" Target="../slideLayouts/slideLayout319.xml"/><Relationship Id="rId10" Type="http://schemas.openxmlformats.org/officeDocument/2006/relationships/slideLayout" Target="../slideLayouts/slideLayout318.xml"/><Relationship Id="rId1" Type="http://schemas.openxmlformats.org/officeDocument/2006/relationships/slideLayout" Target="../slideLayouts/slideLayout309.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image" Target="../media/image5.jpeg"/><Relationship Id="rId1" Type="http://schemas.openxmlformats.org/officeDocument/2006/relationships/slideLayout" Target="../slideLayouts/slideLayout320.xml"/></Relationships>
</file>

<file path=ppt/slideMasters/_rels/slideMaster29.xml.rels><?xml version="1.0" encoding="UTF-8" standalone="yes"?>
<Relationships xmlns="http://schemas.openxmlformats.org/package/2006/relationships"><Relationship Id="rId9" Type="http://schemas.openxmlformats.org/officeDocument/2006/relationships/theme" Target="../theme/theme29.xml"/><Relationship Id="rId8" Type="http://schemas.openxmlformats.org/officeDocument/2006/relationships/image" Target="../media/image6.jpeg"/><Relationship Id="rId7" Type="http://schemas.openxmlformats.org/officeDocument/2006/relationships/slideLayout" Target="../slideLayouts/slideLayout327.xml"/><Relationship Id="rId6" Type="http://schemas.openxmlformats.org/officeDocument/2006/relationships/slideLayout" Target="../slideLayouts/slideLayout326.xml"/><Relationship Id="rId5" Type="http://schemas.openxmlformats.org/officeDocument/2006/relationships/slideLayout" Target="../slideLayouts/slideLayout325.xml"/><Relationship Id="rId4" Type="http://schemas.openxmlformats.org/officeDocument/2006/relationships/slideLayout" Target="../slideLayouts/slideLayout324.xml"/><Relationship Id="rId3" Type="http://schemas.openxmlformats.org/officeDocument/2006/relationships/slideLayout" Target="../slideLayouts/slideLayout323.xml"/><Relationship Id="rId2" Type="http://schemas.openxmlformats.org/officeDocument/2006/relationships/slideLayout" Target="../slideLayouts/slideLayout322.xml"/><Relationship Id="rId1" Type="http://schemas.openxmlformats.org/officeDocument/2006/relationships/slideLayout" Target="../slideLayouts/slideLayout3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2.png"/><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30.xml.rels><?xml version="1.0" encoding="UTF-8" standalone="yes"?>
<Relationships xmlns="http://schemas.openxmlformats.org/package/2006/relationships"><Relationship Id="rId9" Type="http://schemas.openxmlformats.org/officeDocument/2006/relationships/theme" Target="../theme/theme30.xml"/><Relationship Id="rId8" Type="http://schemas.openxmlformats.org/officeDocument/2006/relationships/image" Target="../media/image6.jpeg"/><Relationship Id="rId7" Type="http://schemas.openxmlformats.org/officeDocument/2006/relationships/slideLayout" Target="../slideLayouts/slideLayout334.xml"/><Relationship Id="rId6" Type="http://schemas.openxmlformats.org/officeDocument/2006/relationships/slideLayout" Target="../slideLayouts/slideLayout333.xml"/><Relationship Id="rId5" Type="http://schemas.openxmlformats.org/officeDocument/2006/relationships/slideLayout" Target="../slideLayouts/slideLayout332.xml"/><Relationship Id="rId4" Type="http://schemas.openxmlformats.org/officeDocument/2006/relationships/slideLayout" Target="../slideLayouts/slideLayout331.xml"/><Relationship Id="rId3" Type="http://schemas.openxmlformats.org/officeDocument/2006/relationships/slideLayout" Target="../slideLayouts/slideLayout330.xml"/><Relationship Id="rId2" Type="http://schemas.openxmlformats.org/officeDocument/2006/relationships/slideLayout" Target="../slideLayouts/slideLayout329.xml"/><Relationship Id="rId1"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4" Type="http://schemas.openxmlformats.org/officeDocument/2006/relationships/theme" Target="../theme/theme31.xml"/><Relationship Id="rId3" Type="http://schemas.openxmlformats.org/officeDocument/2006/relationships/image" Target="../media/image5.jpeg"/><Relationship Id="rId2" Type="http://schemas.openxmlformats.org/officeDocument/2006/relationships/slideLayout" Target="../slideLayouts/slideLayout336.xml"/><Relationship Id="rId1"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345.xml"/><Relationship Id="rId8" Type="http://schemas.openxmlformats.org/officeDocument/2006/relationships/slideLayout" Target="../slideLayouts/slideLayout344.xml"/><Relationship Id="rId7" Type="http://schemas.openxmlformats.org/officeDocument/2006/relationships/slideLayout" Target="../slideLayouts/slideLayout343.xml"/><Relationship Id="rId6" Type="http://schemas.openxmlformats.org/officeDocument/2006/relationships/slideLayout" Target="../slideLayouts/slideLayout342.xml"/><Relationship Id="rId5" Type="http://schemas.openxmlformats.org/officeDocument/2006/relationships/slideLayout" Target="../slideLayouts/slideLayout341.xml"/><Relationship Id="rId4" Type="http://schemas.openxmlformats.org/officeDocument/2006/relationships/slideLayout" Target="../slideLayouts/slideLayout340.xml"/><Relationship Id="rId3" Type="http://schemas.openxmlformats.org/officeDocument/2006/relationships/slideLayout" Target="../slideLayouts/slideLayout339.xml"/><Relationship Id="rId2" Type="http://schemas.openxmlformats.org/officeDocument/2006/relationships/slideLayout" Target="../slideLayouts/slideLayout338.xml"/><Relationship Id="rId12" Type="http://schemas.openxmlformats.org/officeDocument/2006/relationships/theme" Target="../theme/theme32.xml"/><Relationship Id="rId11" Type="http://schemas.openxmlformats.org/officeDocument/2006/relationships/slideLayout" Target="../slideLayouts/slideLayout347.xml"/><Relationship Id="rId10" Type="http://schemas.openxmlformats.org/officeDocument/2006/relationships/slideLayout" Target="../slideLayouts/slideLayout346.xml"/><Relationship Id="rId1" Type="http://schemas.openxmlformats.org/officeDocument/2006/relationships/slideLayout" Target="../slideLayouts/slideLayout33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56.xml"/><Relationship Id="rId8" Type="http://schemas.openxmlformats.org/officeDocument/2006/relationships/slideLayout" Target="../slideLayouts/slideLayout355.xml"/><Relationship Id="rId7" Type="http://schemas.openxmlformats.org/officeDocument/2006/relationships/slideLayout" Target="../slideLayouts/slideLayout354.xml"/><Relationship Id="rId6" Type="http://schemas.openxmlformats.org/officeDocument/2006/relationships/slideLayout" Target="../slideLayouts/slideLayout353.xml"/><Relationship Id="rId5" Type="http://schemas.openxmlformats.org/officeDocument/2006/relationships/slideLayout" Target="../slideLayouts/slideLayout352.xml"/><Relationship Id="rId4" Type="http://schemas.openxmlformats.org/officeDocument/2006/relationships/slideLayout" Target="../slideLayouts/slideLayout351.xml"/><Relationship Id="rId3" Type="http://schemas.openxmlformats.org/officeDocument/2006/relationships/slideLayout" Target="../slideLayouts/slideLayout350.xml"/><Relationship Id="rId2" Type="http://schemas.openxmlformats.org/officeDocument/2006/relationships/slideLayout" Target="../slideLayouts/slideLayout349.xml"/><Relationship Id="rId12" Type="http://schemas.openxmlformats.org/officeDocument/2006/relationships/theme" Target="../theme/theme33.xml"/><Relationship Id="rId11" Type="http://schemas.openxmlformats.org/officeDocument/2006/relationships/slideLayout" Target="../slideLayouts/slideLayout358.xml"/><Relationship Id="rId10" Type="http://schemas.openxmlformats.org/officeDocument/2006/relationships/slideLayout" Target="../slideLayouts/slideLayout357.xml"/><Relationship Id="rId1" Type="http://schemas.openxmlformats.org/officeDocument/2006/relationships/slideLayout" Target="../slideLayouts/slideLayout34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2" Type="http://schemas.openxmlformats.org/officeDocument/2006/relationships/theme" Target="../theme/theme4.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5" Type="http://schemas.openxmlformats.org/officeDocument/2006/relationships/theme" Target="../theme/theme5.xml"/><Relationship Id="rId14" Type="http://schemas.openxmlformats.org/officeDocument/2006/relationships/image" Target="../media/image2.png"/><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3" Type="http://schemas.openxmlformats.org/officeDocument/2006/relationships/theme" Target="../theme/theme6.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5" Type="http://schemas.openxmlformats.org/officeDocument/2006/relationships/theme" Target="../theme/theme7.xml"/><Relationship Id="rId14" Type="http://schemas.openxmlformats.org/officeDocument/2006/relationships/image" Target="../media/image2.png"/><Relationship Id="rId13" Type="http://schemas.openxmlformats.org/officeDocument/2006/relationships/slideLayout" Target="../slideLayouts/slideLayout85.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4.xml"/><Relationship Id="rId8" Type="http://schemas.openxmlformats.org/officeDocument/2006/relationships/slideLayout" Target="../slideLayouts/slideLayout93.xml"/><Relationship Id="rId7" Type="http://schemas.openxmlformats.org/officeDocument/2006/relationships/slideLayout" Target="../slideLayouts/slideLayout92.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 Id="rId3" Type="http://schemas.openxmlformats.org/officeDocument/2006/relationships/slideLayout" Target="../slideLayouts/slideLayout88.xml"/><Relationship Id="rId2" Type="http://schemas.openxmlformats.org/officeDocument/2006/relationships/slideLayout" Target="../slideLayouts/slideLayout87.xml"/><Relationship Id="rId12" Type="http://schemas.openxmlformats.org/officeDocument/2006/relationships/theme" Target="../theme/theme8.xml"/><Relationship Id="rId11" Type="http://schemas.openxmlformats.org/officeDocument/2006/relationships/slideLayout" Target="../slideLayouts/slideLayout96.xml"/><Relationship Id="rId10" Type="http://schemas.openxmlformats.org/officeDocument/2006/relationships/slideLayout" Target="../slideLayouts/slideLayout95.xml"/><Relationship Id="rId1"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5.xml"/><Relationship Id="rId8" Type="http://schemas.openxmlformats.org/officeDocument/2006/relationships/slideLayout" Target="../slideLayouts/slideLayout104.xml"/><Relationship Id="rId7" Type="http://schemas.openxmlformats.org/officeDocument/2006/relationships/slideLayout" Target="../slideLayouts/slideLayout103.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3" Type="http://schemas.openxmlformats.org/officeDocument/2006/relationships/slideLayout" Target="../slideLayouts/slideLayout99.xml"/><Relationship Id="rId2" Type="http://schemas.openxmlformats.org/officeDocument/2006/relationships/slideLayout" Target="../slideLayouts/slideLayout98.xml"/><Relationship Id="rId15" Type="http://schemas.openxmlformats.org/officeDocument/2006/relationships/theme" Target="../theme/theme9.xml"/><Relationship Id="rId14" Type="http://schemas.openxmlformats.org/officeDocument/2006/relationships/image" Target="../media/image2.png"/><Relationship Id="rId13" Type="http://schemas.openxmlformats.org/officeDocument/2006/relationships/slideLayout" Target="../slideLayouts/slideLayout109.xml"/><Relationship Id="rId12" Type="http://schemas.openxmlformats.org/officeDocument/2006/relationships/slideLayout" Target="../slideLayouts/slideLayout108.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Tree>
  </p:cSld>
  <p:clrMap bg1="lt1" tx1="dk1" bg2="lt2" tx2="dk2" accent1="accent1" accent2="accent2" accent3="accent3" accent4="accent4" accent5="accent5" accent6="accent6" hlink="hlink" folHlink="folHlink"/>
  <p:sldLayoutIdLst>
    <p:sldLayoutId id="2147483995" r:id="rId1"/>
  </p:sldLayoutIdLst>
  <p:txStyles>
    <p:titleStyle>
      <a:lvl1pPr algn="ctr" rtl="0" eaLnBrk="1" fontAlgn="base" hangingPunct="1">
        <a:lnSpc>
          <a:spcPct val="90000"/>
        </a:lnSpc>
        <a:spcBef>
          <a:spcPct val="0"/>
        </a:spcBef>
        <a:spcAft>
          <a:spcPct val="0"/>
        </a:spcAft>
        <a:defRPr sz="4400" kern="1200">
          <a:solidFill>
            <a:schemeClr val="tx1"/>
          </a:solidFill>
          <a:latin typeface="+mj-lt"/>
          <a:ea typeface="+mj-ea"/>
          <a:cs typeface="+mj-cs"/>
        </a:defRPr>
      </a:lvl1pPr>
      <a:lvl2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2pPr>
      <a:lvl3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3pPr>
      <a:lvl4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4pPr>
      <a:lvl5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Lst>
  <p:txStyles>
    <p:titleStyle>
      <a:lvl1pPr algn="ctr" rtl="0" eaLnBrk="1" fontAlgn="base" hangingPunct="1">
        <a:lnSpc>
          <a:spcPct val="90000"/>
        </a:lnSpc>
        <a:spcBef>
          <a:spcPct val="0"/>
        </a:spcBef>
        <a:spcAft>
          <a:spcPct val="0"/>
        </a:spcAft>
        <a:defRPr sz="4400" kern="1200">
          <a:solidFill>
            <a:schemeClr val="tx1"/>
          </a:solidFill>
          <a:latin typeface="+mj-lt"/>
          <a:ea typeface="+mj-ea"/>
          <a:cs typeface="+mj-cs"/>
        </a:defRPr>
      </a:lvl1pPr>
      <a:lvl2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2pPr>
      <a:lvl3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3pPr>
      <a:lvl4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4pPr>
      <a:lvl5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DB60-EEE9-496A-BD0E-A43CB924C860}"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06D65-617E-437C-B74B-87B75AE74DC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0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5.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5.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5.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38.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1.xml"/><Relationship Id="rId2" Type="http://schemas.openxmlformats.org/officeDocument/2006/relationships/image" Target="../media/image21.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41.xml"/><Relationship Id="rId2" Type="http://schemas.openxmlformats.org/officeDocument/2006/relationships/image" Target="../media/image23.jpe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55.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1.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41.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99.xml"/><Relationship Id="rId1" Type="http://schemas.openxmlformats.org/officeDocument/2006/relationships/hyperlink" Target="&#13;&#10;https:/www.eventbrite.com/e/health-coaching-bootcamp-tickets-3462274957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01.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5.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 y="1951355"/>
            <a:ext cx="2867241" cy="1429435"/>
          </a:xfrm>
          <a:prstGeom prst="rect">
            <a:avLst/>
          </a:prstGeom>
        </p:spPr>
      </p:pic>
      <p:sp>
        <p:nvSpPr>
          <p:cNvPr id="9" name="Rectangle 8"/>
          <p:cNvSpPr/>
          <p:nvPr/>
        </p:nvSpPr>
        <p:spPr bwMode="auto">
          <a:xfrm>
            <a:off x="-1" y="1447800"/>
            <a:ext cx="9144000"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1" name="TextBox 10"/>
          <p:cNvSpPr txBox="1"/>
          <p:nvPr/>
        </p:nvSpPr>
        <p:spPr>
          <a:xfrm>
            <a:off x="190499" y="3381425"/>
            <a:ext cx="8763000" cy="3139440"/>
          </a:xfrm>
          <a:prstGeom prst="rect">
            <a:avLst/>
          </a:prstGeom>
          <a:noFill/>
        </p:spPr>
        <p:txBody>
          <a:bodyPr wrap="square" rtlCol="0">
            <a:spAutoFit/>
          </a:bodyPr>
          <a:lstStyle/>
          <a:p>
            <a:pPr algn="ctr"/>
            <a:endParaRPr lang="en-US" sz="2400" b="1" dirty="0" smtClean="0">
              <a:latin typeface="Times New Roman" panose="02020603050405020304" charset="0"/>
              <a:cs typeface="Calibri" panose="020F0502020204030204" pitchFamily="34" charset="0"/>
            </a:endParaRPr>
          </a:p>
          <a:p>
            <a:pPr algn="ctr"/>
            <a:r>
              <a:rPr lang="en-US" sz="2400" b="1" dirty="0" smtClean="0">
                <a:latin typeface="Times New Roman" panose="02020603050405020304" charset="0"/>
                <a:cs typeface="Calibri" panose="020F0502020204030204" pitchFamily="34" charset="0"/>
              </a:rPr>
              <a:t>Center for Practice Transformation</a:t>
            </a:r>
            <a:endParaRPr lang="en-US" sz="2400" b="1" dirty="0" smtClean="0">
              <a:latin typeface="Times New Roman" panose="02020603050405020304" charset="0"/>
              <a:cs typeface="Calibri" panose="020F0502020204030204" pitchFamily="34" charset="0"/>
            </a:endParaRPr>
          </a:p>
          <a:p>
            <a:pPr algn="ctr"/>
            <a:r>
              <a:rPr lang="en-US" sz="2400" b="1" dirty="0" smtClean="0">
                <a:latin typeface="Times New Roman" panose="02020603050405020304" charset="0"/>
                <a:cs typeface="Calibri" panose="020F0502020204030204" pitchFamily="34" charset="0"/>
              </a:rPr>
              <a:t> Rural Training Series</a:t>
            </a:r>
            <a:endParaRPr lang="en-US" sz="2400" b="1" dirty="0" smtClean="0">
              <a:latin typeface="Times New Roman" panose="02020603050405020304" charset="0"/>
              <a:cs typeface="Calibri" panose="020F0502020204030204" pitchFamily="34" charset="0"/>
            </a:endParaRPr>
          </a:p>
          <a:p>
            <a:pPr algn="ctr"/>
            <a:r>
              <a:rPr lang="en-US" sz="2400" b="1" i="1" dirty="0" smtClean="0">
                <a:latin typeface="Times New Roman" panose="02020603050405020304" charset="0"/>
                <a:cs typeface="Calibri" panose="020F0502020204030204" pitchFamily="34" charset="0"/>
              </a:rPr>
              <a:t> “Planning Best Chance Network and WISEWOMAN Screening Events: Tips for Success”</a:t>
            </a:r>
            <a:endParaRPr lang="en-US" sz="2400" b="1" i="1" dirty="0" smtClean="0">
              <a:latin typeface="Times New Roman" panose="02020603050405020304" charset="0"/>
              <a:cs typeface="Calibri" panose="020F0502020204030204" pitchFamily="34" charset="0"/>
            </a:endParaRPr>
          </a:p>
          <a:p>
            <a:pPr algn="ctr"/>
            <a:endParaRPr lang="en-US" sz="2000" b="1" dirty="0" smtClean="0">
              <a:latin typeface="Times New Roman" panose="02020603050405020304" charset="0"/>
              <a:cs typeface="Calibri" panose="020F0502020204030204" pitchFamily="34" charset="0"/>
              <a:sym typeface="+mn-ea"/>
            </a:endParaRPr>
          </a:p>
          <a:p>
            <a:pPr algn="ctr"/>
            <a:r>
              <a:rPr lang="en-US" sz="2000" b="1" dirty="0" smtClean="0">
                <a:latin typeface="Times New Roman" panose="02020603050405020304" charset="0"/>
                <a:cs typeface="Calibri" panose="020F0502020204030204" pitchFamily="34" charset="0"/>
                <a:sym typeface="+mn-ea"/>
              </a:rPr>
              <a:t>Guest Presenter: Denitra Bovian, Data Analyst, Singleton Health Center</a:t>
            </a:r>
            <a:endParaRPr lang="en-US" sz="2000" b="1" dirty="0" smtClean="0">
              <a:latin typeface="Times New Roman" panose="02020603050405020304" charset="0"/>
              <a:cs typeface="Calibri" panose="020F0502020204030204" pitchFamily="34" charset="0"/>
            </a:endParaRPr>
          </a:p>
          <a:p>
            <a:pPr algn="ctr"/>
            <a:r>
              <a:rPr lang="en-US" sz="2000" b="1" dirty="0" smtClean="0">
                <a:latin typeface="Times New Roman" panose="02020603050405020304" charset="0"/>
                <a:cs typeface="Calibri" panose="020F0502020204030204" pitchFamily="34" charset="0"/>
              </a:rPr>
              <a:t>Tiffany Simpson-Crumpley, MHA, Education &amp; Training </a:t>
            </a:r>
            <a:r>
              <a:rPr lang="en-US" sz="2000" b="1" dirty="0">
                <a:latin typeface="Times New Roman" panose="02020603050405020304" charset="0"/>
                <a:cs typeface="Calibri" panose="020F0502020204030204" pitchFamily="34" charset="0"/>
              </a:rPr>
              <a:t>Consultant</a:t>
            </a:r>
            <a:endParaRPr lang="en-US" sz="2000" b="1" dirty="0" smtClean="0">
              <a:latin typeface="Times New Roman" panose="02020603050405020304" charset="0"/>
              <a:cs typeface="Calibri" panose="020F0502020204030204" pitchFamily="34" charset="0"/>
            </a:endParaRPr>
          </a:p>
          <a:p>
            <a:pPr algn="ctr"/>
            <a:endParaRPr lang="en-US" sz="2000" b="1" dirty="0" smtClean="0">
              <a:latin typeface="Times New Roman" panose="0202060305040502030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9" y="0"/>
            <a:ext cx="2286000" cy="182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86000" cy="18288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1" y="-18822"/>
            <a:ext cx="2285998" cy="18476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9" y="0"/>
            <a:ext cx="2286001" cy="1828800"/>
          </a:xfrm>
          <a:prstGeom prst="rect">
            <a:avLst/>
          </a:prstGeom>
        </p:spPr>
      </p:pic>
      <p:pic>
        <p:nvPicPr>
          <p:cNvPr id="5" name="Content Placeholder 4"/>
          <p:cNvPicPr>
            <a:picLocks noGrp="1" noChangeAspect="1"/>
          </p:cNvPicPr>
          <p:nvPr>
            <p:ph sz="half" idx="2"/>
          </p:nvPr>
        </p:nvPicPr>
        <p:blipFill>
          <a:blip r:embed="rId6"/>
          <a:stretch>
            <a:fillRect/>
          </a:stretch>
        </p:blipFill>
        <p:spPr>
          <a:xfrm>
            <a:off x="7101205" y="1951990"/>
            <a:ext cx="1648460" cy="1534795"/>
          </a:xfrm>
          <a:prstGeom prst="rect">
            <a:avLst/>
          </a:prstGeom>
        </p:spPr>
      </p:pic>
      <p:pic>
        <p:nvPicPr>
          <p:cNvPr id="7" name="Content Placeholder 6"/>
          <p:cNvPicPr>
            <a:picLocks noGrp="1" noChangeAspect="1"/>
          </p:cNvPicPr>
          <p:nvPr>
            <p:ph sz="quarter" idx="13"/>
          </p:nvPr>
        </p:nvPicPr>
        <p:blipFill>
          <a:blip r:embed="rId7"/>
          <a:stretch>
            <a:fillRect/>
          </a:stretch>
        </p:blipFill>
        <p:spPr>
          <a:xfrm>
            <a:off x="3636010" y="1828800"/>
            <a:ext cx="2404745" cy="1564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515"/>
    </mc:Choice>
    <mc:Fallback>
      <p:transition spd="slow" advTm="325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Considerations For </a:t>
            </a:r>
            <a:r>
              <a:rPr lang="en-US" dirty="0"/>
              <a:t>Your Event</a:t>
            </a:r>
            <a:br>
              <a:rPr lang="en-US" dirty="0"/>
            </a:br>
            <a:endParaRPr lang="en-US" dirty="0"/>
          </a:p>
        </p:txBody>
      </p:sp>
      <p:pic>
        <p:nvPicPr>
          <p:cNvPr id="5" name="Content Placeholder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28600" y="1295400"/>
            <a:ext cx="5111750" cy="4852168"/>
          </a:xfrm>
        </p:spPr>
      </p:pic>
      <p:sp>
        <p:nvSpPr>
          <p:cNvPr id="4" name="Text Placeholder 3"/>
          <p:cNvSpPr>
            <a:spLocks noGrp="1"/>
          </p:cNvSpPr>
          <p:nvPr>
            <p:ph type="body" sz="half" idx="2"/>
          </p:nvPr>
        </p:nvSpPr>
        <p:spPr>
          <a:xfrm>
            <a:off x="5791200" y="1066800"/>
            <a:ext cx="3008313" cy="4691063"/>
          </a:xfrm>
        </p:spPr>
        <p:txBody>
          <a:bodyPr>
            <a:normAutofit/>
          </a:bodyPr>
          <a:lstStyle/>
          <a:p>
            <a:pPr marL="285750" indent="-285750">
              <a:buFont typeface="Wingdings" panose="05000000000000000000" pitchFamily="2" charset="2"/>
              <a:buChar char="§"/>
            </a:pPr>
            <a:r>
              <a:rPr lang="en-US" sz="1800" dirty="0" smtClean="0"/>
              <a:t>Consider: partnership(s) – what organization/agency do you want to assist with your event &amp; why</a:t>
            </a:r>
            <a:endParaRPr lang="en-US" sz="1800" dirty="0" smtClean="0"/>
          </a:p>
          <a:p>
            <a:pPr marL="285750" indent="-285750">
              <a:buFont typeface="Wingdings" panose="05000000000000000000" pitchFamily="2" charset="2"/>
              <a:buChar char="§"/>
            </a:pPr>
            <a:r>
              <a:rPr lang="en-US" sz="1800" dirty="0" smtClean="0"/>
              <a:t>Consider: motivation -why are you creating the event and what’s your desired impact</a:t>
            </a:r>
            <a:endParaRPr lang="en-US" sz="1800" dirty="0" smtClean="0"/>
          </a:p>
          <a:p>
            <a:pPr marL="285750" indent="-285750">
              <a:buFont typeface="Wingdings" panose="05000000000000000000" pitchFamily="2" charset="2"/>
              <a:buChar char="§"/>
            </a:pPr>
            <a:r>
              <a:rPr lang="en-US" sz="1800" dirty="0" smtClean="0"/>
              <a:t>Consider: frequency – how often do you want the event to occur</a:t>
            </a:r>
            <a:endParaRPr lang="en-US" sz="1800" dirty="0" smtClean="0"/>
          </a:p>
          <a:p>
            <a:pPr marL="285750" indent="-285750">
              <a:buFont typeface="Wingdings" panose="05000000000000000000" pitchFamily="2" charset="2"/>
              <a:buChar char="§"/>
            </a:pPr>
            <a:r>
              <a:rPr lang="en-US" sz="1800" dirty="0" smtClean="0"/>
              <a:t>Consider: date and time – when are patients most likely to come to your event</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Event Planning </a:t>
            </a:r>
            <a:br>
              <a:rPr lang="en-US" dirty="0"/>
            </a:br>
            <a:br>
              <a:rPr lang="en-US" dirty="0"/>
            </a:br>
            <a:endParaRPr lang="en-US"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702174" y="914400"/>
            <a:ext cx="3984625" cy="4191000"/>
          </a:xfrm>
        </p:spPr>
      </p:pic>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
            </a:pPr>
            <a:r>
              <a:rPr lang="en-US" sz="2000" dirty="0"/>
              <a:t>Choose a date. </a:t>
            </a:r>
            <a:endParaRPr lang="en-US" sz="2000" dirty="0" smtClean="0"/>
          </a:p>
          <a:p>
            <a:pPr marL="285750" indent="-285750">
              <a:buFont typeface="Wingdings" panose="05000000000000000000" pitchFamily="2" charset="2"/>
              <a:buChar char="§"/>
            </a:pPr>
            <a:r>
              <a:rPr lang="en-US" sz="2000" dirty="0"/>
              <a:t>Location, location, location. </a:t>
            </a:r>
            <a:endParaRPr lang="en-US" sz="2000" dirty="0" smtClean="0"/>
          </a:p>
          <a:p>
            <a:pPr marL="285750" indent="-285750">
              <a:buFont typeface="Wingdings" panose="05000000000000000000" pitchFamily="2" charset="2"/>
              <a:buChar char="§"/>
            </a:pPr>
            <a:r>
              <a:rPr lang="en-US" sz="2000" dirty="0"/>
              <a:t>Research and decide who to partner with. </a:t>
            </a:r>
            <a:endParaRPr lang="en-US" sz="2000" dirty="0" smtClean="0"/>
          </a:p>
          <a:p>
            <a:pPr marL="285750" indent="-285750">
              <a:buFont typeface="Wingdings" panose="05000000000000000000" pitchFamily="2" charset="2"/>
              <a:buChar char="§"/>
            </a:pPr>
            <a:r>
              <a:rPr lang="en-US" sz="2000" dirty="0"/>
              <a:t>Get your practice excited about the event. </a:t>
            </a:r>
            <a:endParaRPr lang="en-US" sz="2000" dirty="0" smtClean="0"/>
          </a:p>
          <a:p>
            <a:pPr marL="285750" indent="-285750">
              <a:buFont typeface="Wingdings" panose="05000000000000000000" pitchFamily="2" charset="2"/>
              <a:buChar char="§"/>
            </a:pPr>
            <a:r>
              <a:rPr lang="en-US" sz="2000" dirty="0"/>
              <a:t>Allocate time during your day for planning the event. </a:t>
            </a:r>
            <a:endParaRPr lang="en-US" sz="2000" dirty="0" smtClean="0"/>
          </a:p>
          <a:p>
            <a:pPr marL="285750" indent="-285750">
              <a:buFont typeface="Wingdings" panose="05000000000000000000" pitchFamily="2" charset="2"/>
              <a:buChar char="§"/>
            </a:pPr>
            <a:r>
              <a:rPr lang="en-US" sz="2000" dirty="0"/>
              <a:t>Promote your event.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Associated Cost &amp; Beneficial Value </a:t>
            </a:r>
            <a:br>
              <a:rPr lang="en-US" dirty="0"/>
            </a:br>
            <a:endParaRPr lang="en-US"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81000" y="1752600"/>
            <a:ext cx="4876800" cy="3781425"/>
          </a:xfrm>
        </p:spPr>
      </p:pic>
      <p:sp>
        <p:nvSpPr>
          <p:cNvPr id="4" name="Text Placeholder 3"/>
          <p:cNvSpPr>
            <a:spLocks noGrp="1"/>
          </p:cNvSpPr>
          <p:nvPr>
            <p:ph type="body" sz="half" idx="2"/>
          </p:nvPr>
        </p:nvSpPr>
        <p:spPr>
          <a:xfrm>
            <a:off x="5715000" y="1143000"/>
            <a:ext cx="3008313" cy="5118100"/>
          </a:xfrm>
        </p:spPr>
        <p:txBody>
          <a:bodyPr>
            <a:noAutofit/>
          </a:bodyPr>
          <a:lstStyle/>
          <a:p>
            <a:pPr marL="285750" indent="-285750">
              <a:buFont typeface="Wingdings" panose="05000000000000000000" pitchFamily="2" charset="2"/>
              <a:buChar char="§"/>
            </a:pPr>
            <a:r>
              <a:rPr lang="en-US" sz="3200" dirty="0" smtClean="0"/>
              <a:t>Cost: Budget determination by event planner.  It will cost as much or as little as YOU prefer!</a:t>
            </a:r>
            <a:endParaRPr lang="en-US" sz="3200" dirty="0" smtClean="0"/>
          </a:p>
          <a:p>
            <a:pPr marL="285750" indent="-285750">
              <a:buFont typeface="Wingdings" panose="05000000000000000000" pitchFamily="2" charset="2"/>
              <a:buChar char="§"/>
            </a:pPr>
            <a:r>
              <a:rPr lang="en-US" sz="3200" dirty="0" smtClean="0"/>
              <a:t>Beneficial Value: </a:t>
            </a:r>
            <a:r>
              <a:rPr lang="en-US" sz="3200" dirty="0"/>
              <a:t>cannot be quantified</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924800" cy="1358900"/>
          </a:xfrm>
        </p:spPr>
        <p:txBody>
          <a:bodyPr>
            <a:normAutofit fontScale="90000"/>
          </a:bodyPr>
          <a:lstStyle/>
          <a:p>
            <a:pPr algn="ctr"/>
            <a:r>
              <a:rPr lang="en-US" sz="4000" dirty="0"/>
              <a:t>Strategy For Identifying Women Internally</a:t>
            </a:r>
            <a:br>
              <a:rPr lang="en-US" dirty="0"/>
            </a:br>
            <a:endParaRPr lang="en-US" dirty="0"/>
          </a:p>
        </p:txBody>
      </p:sp>
      <p:sp>
        <p:nvSpPr>
          <p:cNvPr id="4" name="Text Placeholder 3"/>
          <p:cNvSpPr>
            <a:spLocks noGrp="1"/>
          </p:cNvSpPr>
          <p:nvPr>
            <p:ph type="body" sz="half" idx="2"/>
          </p:nvPr>
        </p:nvSpPr>
        <p:spPr>
          <a:xfrm>
            <a:off x="457200" y="1435100"/>
            <a:ext cx="6934200" cy="4691063"/>
          </a:xfrm>
        </p:spPr>
        <p:txBody>
          <a:bodyPr>
            <a:normAutofit/>
          </a:bodyPr>
          <a:lstStyle/>
          <a:p>
            <a:pPr marL="285750" indent="-285750">
              <a:buFont typeface="Wingdings" panose="05000000000000000000" pitchFamily="2" charset="2"/>
              <a:buChar char="§"/>
            </a:pPr>
            <a:r>
              <a:rPr lang="en-US" sz="4400" dirty="0" smtClean="0"/>
              <a:t>Internal </a:t>
            </a:r>
            <a:r>
              <a:rPr lang="en-US" sz="4400" dirty="0"/>
              <a:t>care gap </a:t>
            </a:r>
            <a:r>
              <a:rPr lang="en-US" sz="4400" dirty="0" smtClean="0"/>
              <a:t>report/registry report thru EHR</a:t>
            </a:r>
            <a:endParaRPr lang="en-US" sz="4400" dirty="0" smtClean="0"/>
          </a:p>
          <a:p>
            <a:pPr marL="285750" indent="-285750">
              <a:buFont typeface="Wingdings" panose="05000000000000000000" pitchFamily="2" charset="2"/>
              <a:buChar char="§"/>
            </a:pPr>
            <a:r>
              <a:rPr lang="en-US" sz="4400" dirty="0" smtClean="0"/>
              <a:t>Verbal and/or electronic notification from healthcare providers </a:t>
            </a: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1" cstate="print">
            <a:extLst>
              <a:ext uri="{28A0092B-C50C-407E-A947-70E740481C1C}">
                <a14:useLocalDpi xmlns:a14="http://schemas.microsoft.com/office/drawing/2010/main" val="0"/>
              </a:ext>
            </a:extLst>
          </a:blip>
          <a:stretch>
            <a:fillRect/>
          </a:stretch>
        </p:blipFill>
        <p:spPr>
          <a:xfrm>
            <a:off x="914400" y="1219200"/>
            <a:ext cx="7543800" cy="5638800"/>
          </a:xfrm>
        </p:spPr>
      </p:pic>
      <p:sp>
        <p:nvSpPr>
          <p:cNvPr id="5" name="Title 1"/>
          <p:cNvSpPr txBox="1"/>
          <p:nvPr/>
        </p:nvSpPr>
        <p:spPr>
          <a:xfrm>
            <a:off x="1600200" y="76200"/>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smtClean="0">
                <a:solidFill>
                  <a:srgbClr val="FF0066"/>
                </a:solidFill>
              </a:rPr>
              <a:t>Mammogram Reminder </a:t>
            </a:r>
            <a:r>
              <a:rPr lang="en-US" sz="3200" dirty="0">
                <a:solidFill>
                  <a:srgbClr val="FF0066"/>
                </a:solidFill>
              </a:rPr>
              <a:t>-</a:t>
            </a:r>
            <a:r>
              <a:rPr lang="en-US" sz="3200" dirty="0" smtClean="0">
                <a:solidFill>
                  <a:srgbClr val="FF0066"/>
                </a:solidFill>
              </a:rPr>
              <a:t> </a:t>
            </a:r>
            <a:br>
              <a:rPr lang="en-US" sz="3200" dirty="0" smtClean="0">
                <a:solidFill>
                  <a:srgbClr val="FF0066"/>
                </a:solidFill>
              </a:rPr>
            </a:br>
            <a:r>
              <a:rPr lang="en-US" sz="3200" dirty="0" smtClean="0">
                <a:solidFill>
                  <a:srgbClr val="FF0066"/>
                </a:solidFill>
              </a:rPr>
              <a:t>Patient Portal Inbox</a:t>
            </a:r>
            <a:endParaRPr lang="en-US" sz="3200" dirty="0">
              <a:solidFill>
                <a:srgbClr val="FF0066"/>
              </a:solidFill>
            </a:endParaRPr>
          </a:p>
        </p:txBody>
      </p:sp>
      <p:sp>
        <p:nvSpPr>
          <p:cNvPr id="2" name="TextBox 1"/>
          <p:cNvSpPr txBox="1"/>
          <p:nvPr/>
        </p:nvSpPr>
        <p:spPr>
          <a:xfrm>
            <a:off x="2971800" y="2895600"/>
            <a:ext cx="6096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402179" y="152400"/>
            <a:ext cx="6383538" cy="1143000"/>
          </a:xfrm>
        </p:spPr>
        <p:txBody>
          <a:bodyPr/>
          <a:lstStyle/>
          <a:p>
            <a:pPr algn="ctr"/>
            <a:r>
              <a:rPr lang="en-US" sz="3200" dirty="0" smtClean="0">
                <a:solidFill>
                  <a:srgbClr val="FF0066"/>
                </a:solidFill>
              </a:rPr>
              <a:t>CREATING A PATIENT LIST</a:t>
            </a:r>
            <a:endParaRPr lang="en-US" sz="3200" dirty="0">
              <a:solidFill>
                <a:srgbClr val="FF0066"/>
              </a:solidFill>
            </a:endParaRPr>
          </a:p>
        </p:txBody>
      </p:sp>
      <p:pic>
        <p:nvPicPr>
          <p:cNvPr id="4" name="Content Placeholder 3"/>
          <p:cNvPicPr>
            <a:picLocks noGrp="1" noChangeAspect="1"/>
          </p:cNvPicPr>
          <p:nvPr>
            <p:ph sz="half" idx="2"/>
          </p:nvPr>
        </p:nvPicPr>
        <p:blipFill rotWithShape="1">
          <a:blip r:embed="rId1" cstate="print">
            <a:extLst>
              <a:ext uri="{28A0092B-C50C-407E-A947-70E740481C1C}">
                <a14:useLocalDpi xmlns:a14="http://schemas.microsoft.com/office/drawing/2010/main" val="0"/>
              </a:ext>
            </a:extLst>
          </a:blip>
          <a:srcRect b="3943"/>
          <a:stretch>
            <a:fillRect/>
          </a:stretch>
        </p:blipFill>
        <p:spPr>
          <a:xfrm>
            <a:off x="381000" y="1447800"/>
            <a:ext cx="4198938" cy="4615649"/>
          </a:xfrm>
        </p:spPr>
      </p:pic>
      <p:pic>
        <p:nvPicPr>
          <p:cNvPr id="6" name="Content Placeholder 5"/>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b="4380"/>
          <a:stretch>
            <a:fillRect/>
          </a:stretch>
        </p:blipFill>
        <p:spPr>
          <a:xfrm>
            <a:off x="4953000" y="1459706"/>
            <a:ext cx="3962400" cy="4506088"/>
          </a:xfrm>
        </p:spPr>
      </p:pic>
      <p:sp>
        <p:nvSpPr>
          <p:cNvPr id="8" name="TextBox 7"/>
          <p:cNvSpPr txBox="1"/>
          <p:nvPr/>
        </p:nvSpPr>
        <p:spPr>
          <a:xfrm>
            <a:off x="1219200" y="3429000"/>
            <a:ext cx="1143000" cy="1015663"/>
          </a:xfrm>
          <a:prstGeom prst="rect">
            <a:avLst/>
          </a:prstGeom>
          <a:noFill/>
        </p:spPr>
        <p:txBody>
          <a:bodyPr wrap="square" rtlCol="0">
            <a:spAutoFit/>
          </a:bodyPr>
          <a:lstStyle/>
          <a:p>
            <a:pPr lvl="0"/>
            <a:r>
              <a:rPr lang="en-US" sz="1200" dirty="0" smtClean="0">
                <a:solidFill>
                  <a:srgbClr val="FF0066"/>
                </a:solidFill>
              </a:rPr>
              <a:t>Step 1:</a:t>
            </a:r>
            <a:r>
              <a:rPr lang="en-US" sz="1200" dirty="0">
                <a:solidFill>
                  <a:srgbClr val="FF0066"/>
                </a:solidFill>
              </a:rPr>
              <a:t>Select the Registry band on the left side of the screen</a:t>
            </a:r>
            <a:r>
              <a:rPr lang="en-US" sz="1200" dirty="0" smtClean="0">
                <a:solidFill>
                  <a:srgbClr val="FF0066"/>
                </a:solidFill>
              </a:rPr>
              <a:t>. </a:t>
            </a:r>
            <a:endParaRPr lang="en-US" dirty="0">
              <a:solidFill>
                <a:srgbClr val="FF0066"/>
              </a:solidFill>
            </a:endParaRPr>
          </a:p>
        </p:txBody>
      </p:sp>
      <p:cxnSp>
        <p:nvCxnSpPr>
          <p:cNvPr id="10" name="Straight Arrow Connector 9"/>
          <p:cNvCxnSpPr/>
          <p:nvPr/>
        </p:nvCxnSpPr>
        <p:spPr>
          <a:xfrm flipH="1" flipV="1">
            <a:off x="6286500" y="2362200"/>
            <a:ext cx="876300" cy="12192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2971800" y="3429000"/>
            <a:ext cx="1143000" cy="1938992"/>
          </a:xfrm>
          <a:prstGeom prst="rect">
            <a:avLst/>
          </a:prstGeom>
          <a:noFill/>
        </p:spPr>
        <p:txBody>
          <a:bodyPr wrap="square" rtlCol="0">
            <a:spAutoFit/>
          </a:bodyPr>
          <a:lstStyle/>
          <a:p>
            <a:pPr lvl="0"/>
            <a:r>
              <a:rPr lang="en-US" sz="1200" dirty="0" smtClean="0">
                <a:solidFill>
                  <a:srgbClr val="FF0066"/>
                </a:solidFill>
              </a:rPr>
              <a:t>Step 2: On the </a:t>
            </a:r>
            <a:r>
              <a:rPr lang="en-US" sz="1000" dirty="0" smtClean="0">
                <a:solidFill>
                  <a:srgbClr val="FF0066"/>
                </a:solidFill>
              </a:rPr>
              <a:t>“Demographics” </a:t>
            </a:r>
            <a:r>
              <a:rPr lang="en-US" sz="1200" dirty="0" smtClean="0">
                <a:solidFill>
                  <a:srgbClr val="FF0066"/>
                </a:solidFill>
              </a:rPr>
              <a:t>tap, enter the age parameters and select “female” in the Gender box.” </a:t>
            </a:r>
            <a:endParaRPr lang="en-US" dirty="0">
              <a:solidFill>
                <a:srgbClr val="FF0066"/>
              </a:solidFill>
            </a:endParaRPr>
          </a:p>
        </p:txBody>
      </p:sp>
      <p:sp>
        <p:nvSpPr>
          <p:cNvPr id="9" name="TextBox 8"/>
          <p:cNvSpPr txBox="1"/>
          <p:nvPr/>
        </p:nvSpPr>
        <p:spPr>
          <a:xfrm>
            <a:off x="7010400" y="3581400"/>
            <a:ext cx="1143000" cy="830997"/>
          </a:xfrm>
          <a:prstGeom prst="rect">
            <a:avLst/>
          </a:prstGeom>
          <a:noFill/>
        </p:spPr>
        <p:txBody>
          <a:bodyPr wrap="square" rtlCol="0">
            <a:spAutoFit/>
          </a:bodyPr>
          <a:lstStyle/>
          <a:p>
            <a:pPr lvl="0"/>
            <a:r>
              <a:rPr lang="en-US" sz="1200" dirty="0" smtClean="0">
                <a:solidFill>
                  <a:srgbClr val="FF0066"/>
                </a:solidFill>
              </a:rPr>
              <a:t>Step 4: Enter </a:t>
            </a:r>
            <a:r>
              <a:rPr lang="en-US" sz="1200" dirty="0">
                <a:solidFill>
                  <a:srgbClr val="FF0066"/>
                </a:solidFill>
              </a:rPr>
              <a:t>the date range for your report. </a:t>
            </a:r>
            <a:endParaRPr lang="en-US" dirty="0">
              <a:solidFill>
                <a:srgbClr val="FF0066"/>
              </a:solidFill>
            </a:endParaRPr>
          </a:p>
        </p:txBody>
      </p:sp>
      <p:sp>
        <p:nvSpPr>
          <p:cNvPr id="11" name="TextBox 10"/>
          <p:cNvSpPr txBox="1"/>
          <p:nvPr/>
        </p:nvSpPr>
        <p:spPr>
          <a:xfrm>
            <a:off x="5715000" y="3581400"/>
            <a:ext cx="1143000" cy="830997"/>
          </a:xfrm>
          <a:prstGeom prst="rect">
            <a:avLst/>
          </a:prstGeom>
          <a:noFill/>
        </p:spPr>
        <p:txBody>
          <a:bodyPr wrap="square" rtlCol="0">
            <a:spAutoFit/>
          </a:bodyPr>
          <a:lstStyle/>
          <a:p>
            <a:pPr lvl="0"/>
            <a:r>
              <a:rPr lang="en-US" sz="1200" dirty="0" smtClean="0">
                <a:solidFill>
                  <a:srgbClr val="FF0066"/>
                </a:solidFill>
              </a:rPr>
              <a:t>Step 3:Click on the “Encounters” tab.</a:t>
            </a:r>
            <a:endParaRPr lang="en-US" dirty="0">
              <a:solidFill>
                <a:srgbClr val="FF0066"/>
              </a:solidFill>
            </a:endParaRPr>
          </a:p>
        </p:txBody>
      </p:sp>
      <p:cxnSp>
        <p:nvCxnSpPr>
          <p:cNvPr id="12" name="Straight Arrow Connector 11"/>
          <p:cNvCxnSpPr/>
          <p:nvPr/>
        </p:nvCxnSpPr>
        <p:spPr>
          <a:xfrm flipH="1" flipV="1">
            <a:off x="1524000" y="2286000"/>
            <a:ext cx="1524000" cy="12954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5867400" y="2209800"/>
            <a:ext cx="0" cy="13716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flipH="1" flipV="1">
            <a:off x="1562100" y="2438400"/>
            <a:ext cx="1485900" cy="22860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402179" y="152400"/>
            <a:ext cx="6383538" cy="1143000"/>
          </a:xfrm>
        </p:spPr>
        <p:txBody>
          <a:bodyPr/>
          <a:lstStyle/>
          <a:p>
            <a:pPr algn="ctr"/>
            <a:r>
              <a:rPr lang="en-US" sz="3200" dirty="0" smtClean="0">
                <a:solidFill>
                  <a:srgbClr val="FF0066"/>
                </a:solidFill>
              </a:rPr>
              <a:t>CREATING A PATIENT LIST</a:t>
            </a:r>
            <a:endParaRPr lang="en-US" sz="3200" dirty="0">
              <a:solidFill>
                <a:srgbClr val="FF0066"/>
              </a:solidFill>
            </a:endParaRPr>
          </a:p>
        </p:txBody>
      </p:sp>
      <p:cxnSp>
        <p:nvCxnSpPr>
          <p:cNvPr id="10" name="Straight Arrow Connector 9"/>
          <p:cNvCxnSpPr/>
          <p:nvPr/>
        </p:nvCxnSpPr>
        <p:spPr>
          <a:xfrm flipH="1" flipV="1">
            <a:off x="6286500" y="2362200"/>
            <a:ext cx="876300" cy="12192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5867400" y="2209800"/>
            <a:ext cx="0" cy="13716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pic>
        <p:nvPicPr>
          <p:cNvPr id="33" name="Content Placeholder 32"/>
          <p:cNvPicPr>
            <a:picLocks noGrp="1" noChangeAspect="1"/>
          </p:cNvPicPr>
          <p:nvPr>
            <p:ph sz="half" idx="2"/>
          </p:nvPr>
        </p:nvPicPr>
        <p:blipFill>
          <a:blip r:embed="rId1" cstate="print">
            <a:extLst>
              <a:ext uri="{28A0092B-C50C-407E-A947-70E740481C1C}">
                <a14:useLocalDpi xmlns:a14="http://schemas.microsoft.com/office/drawing/2010/main" val="0"/>
              </a:ext>
            </a:extLst>
          </a:blip>
          <a:stretch>
            <a:fillRect/>
          </a:stretch>
        </p:blipFill>
        <p:spPr>
          <a:xfrm>
            <a:off x="381000" y="1447800"/>
            <a:ext cx="4191000" cy="4800600"/>
          </a:xfrm>
        </p:spPr>
      </p:pic>
      <p:pic>
        <p:nvPicPr>
          <p:cNvPr id="35" name="Content Placeholder 3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4" y="1447800"/>
            <a:ext cx="4194175" cy="4800600"/>
          </a:xfrm>
        </p:spPr>
      </p:pic>
      <p:sp>
        <p:nvSpPr>
          <p:cNvPr id="39" name="TextBox 38"/>
          <p:cNvSpPr txBox="1"/>
          <p:nvPr/>
        </p:nvSpPr>
        <p:spPr>
          <a:xfrm>
            <a:off x="3352800" y="3111052"/>
            <a:ext cx="1143000" cy="1661993"/>
          </a:xfrm>
          <a:prstGeom prst="rect">
            <a:avLst/>
          </a:prstGeom>
          <a:noFill/>
        </p:spPr>
        <p:txBody>
          <a:bodyPr wrap="square" rtlCol="0">
            <a:spAutoFit/>
          </a:bodyPr>
          <a:lstStyle/>
          <a:p>
            <a:r>
              <a:rPr lang="en-US" sz="1200" dirty="0" smtClean="0">
                <a:solidFill>
                  <a:srgbClr val="FF0066"/>
                </a:solidFill>
              </a:rPr>
              <a:t>Step 5:Click </a:t>
            </a:r>
            <a:r>
              <a:rPr lang="en-US" sz="1200" dirty="0">
                <a:solidFill>
                  <a:srgbClr val="FF0066"/>
                </a:solidFill>
              </a:rPr>
              <a:t>on the </a:t>
            </a:r>
            <a:r>
              <a:rPr lang="en-US" sz="1200" dirty="0" smtClean="0">
                <a:solidFill>
                  <a:srgbClr val="FF0066"/>
                </a:solidFill>
              </a:rPr>
              <a:t>“ICD” </a:t>
            </a:r>
            <a:r>
              <a:rPr lang="en-US" sz="1200" dirty="0">
                <a:solidFill>
                  <a:srgbClr val="FF0066"/>
                </a:solidFill>
              </a:rPr>
              <a:t>tab</a:t>
            </a:r>
            <a:r>
              <a:rPr lang="en-US" sz="1200" dirty="0" smtClean="0">
                <a:solidFill>
                  <a:srgbClr val="FF0066"/>
                </a:solidFill>
              </a:rPr>
              <a:t>.  Click “</a:t>
            </a:r>
            <a:r>
              <a:rPr lang="en-US" sz="1200" dirty="0" err="1" smtClean="0">
                <a:solidFill>
                  <a:srgbClr val="FF0066"/>
                </a:solidFill>
              </a:rPr>
              <a:t>Sel</a:t>
            </a:r>
            <a:r>
              <a:rPr lang="en-US" sz="1200" dirty="0" smtClean="0">
                <a:solidFill>
                  <a:srgbClr val="FF0066"/>
                </a:solidFill>
              </a:rPr>
              <a:t>” to search for the appropriate ICD 10 code.</a:t>
            </a:r>
            <a:endParaRPr lang="en-US" sz="1200" dirty="0">
              <a:solidFill>
                <a:srgbClr val="FF0066"/>
              </a:solidFill>
            </a:endParaRPr>
          </a:p>
          <a:p>
            <a:pPr lvl="0"/>
            <a:endParaRPr lang="en-US" dirty="0">
              <a:solidFill>
                <a:srgbClr val="FF0066"/>
              </a:solidFill>
            </a:endParaRPr>
          </a:p>
        </p:txBody>
      </p:sp>
      <p:cxnSp>
        <p:nvCxnSpPr>
          <p:cNvPr id="40" name="Straight Arrow Connector 39"/>
          <p:cNvCxnSpPr/>
          <p:nvPr/>
        </p:nvCxnSpPr>
        <p:spPr>
          <a:xfrm flipH="1" flipV="1">
            <a:off x="2514600" y="2286000"/>
            <a:ext cx="914400" cy="914400"/>
          </a:xfrm>
          <a:prstGeom prst="straightConnector1">
            <a:avLst/>
          </a:prstGeom>
          <a:ln>
            <a:solidFill>
              <a:srgbClr val="FF0066"/>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flipH="1" flipV="1">
            <a:off x="2057400" y="2472431"/>
            <a:ext cx="1371600" cy="1295400"/>
          </a:xfrm>
          <a:prstGeom prst="straightConnector1">
            <a:avLst/>
          </a:prstGeom>
          <a:ln>
            <a:solidFill>
              <a:srgbClr val="FF0066"/>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45" name="TextBox 44"/>
          <p:cNvSpPr txBox="1"/>
          <p:nvPr/>
        </p:nvSpPr>
        <p:spPr>
          <a:xfrm>
            <a:off x="6343095" y="3111052"/>
            <a:ext cx="1143000" cy="1015663"/>
          </a:xfrm>
          <a:prstGeom prst="rect">
            <a:avLst/>
          </a:prstGeom>
          <a:noFill/>
        </p:spPr>
        <p:txBody>
          <a:bodyPr wrap="square" rtlCol="0">
            <a:spAutoFit/>
          </a:bodyPr>
          <a:lstStyle/>
          <a:p>
            <a:r>
              <a:rPr lang="en-US" sz="1200" dirty="0" smtClean="0">
                <a:solidFill>
                  <a:srgbClr val="FF0066"/>
                </a:solidFill>
              </a:rPr>
              <a:t>Step </a:t>
            </a:r>
            <a:r>
              <a:rPr lang="en-US" sz="1200" dirty="0">
                <a:solidFill>
                  <a:srgbClr val="FF0066"/>
                </a:solidFill>
              </a:rPr>
              <a:t>6</a:t>
            </a:r>
            <a:r>
              <a:rPr lang="en-US" sz="1200" dirty="0" smtClean="0">
                <a:solidFill>
                  <a:srgbClr val="FF0066"/>
                </a:solidFill>
              </a:rPr>
              <a:t>:Click </a:t>
            </a:r>
            <a:r>
              <a:rPr lang="en-US" sz="1200" dirty="0">
                <a:solidFill>
                  <a:srgbClr val="FF0066"/>
                </a:solidFill>
              </a:rPr>
              <a:t>on the </a:t>
            </a:r>
            <a:r>
              <a:rPr lang="en-US" sz="1200" dirty="0" smtClean="0">
                <a:solidFill>
                  <a:srgbClr val="FF0066"/>
                </a:solidFill>
              </a:rPr>
              <a:t>“Run Subset (NOT)” </a:t>
            </a:r>
            <a:r>
              <a:rPr lang="en-US" sz="1200" dirty="0">
                <a:solidFill>
                  <a:srgbClr val="FF0066"/>
                </a:solidFill>
              </a:rPr>
              <a:t>tab</a:t>
            </a:r>
            <a:r>
              <a:rPr lang="en-US" sz="1200" dirty="0" smtClean="0">
                <a:solidFill>
                  <a:srgbClr val="FF0066"/>
                </a:solidFill>
              </a:rPr>
              <a:t>.</a:t>
            </a:r>
            <a:endParaRPr lang="en-US" sz="1200" dirty="0" smtClean="0">
              <a:solidFill>
                <a:srgbClr val="FF0066"/>
              </a:solidFill>
            </a:endParaRPr>
          </a:p>
          <a:p>
            <a:endParaRPr lang="en-US" sz="1200" dirty="0">
              <a:solidFill>
                <a:srgbClr val="FF0066"/>
              </a:solidFill>
            </a:endParaRPr>
          </a:p>
        </p:txBody>
      </p:sp>
      <p:cxnSp>
        <p:nvCxnSpPr>
          <p:cNvPr id="46" name="Straight Arrow Connector 45"/>
          <p:cNvCxnSpPr/>
          <p:nvPr/>
        </p:nvCxnSpPr>
        <p:spPr>
          <a:xfrm flipV="1">
            <a:off x="7315200" y="2895600"/>
            <a:ext cx="609600" cy="685800"/>
          </a:xfrm>
          <a:prstGeom prst="straightConnector1">
            <a:avLst/>
          </a:prstGeom>
          <a:ln>
            <a:solidFill>
              <a:srgbClr val="FF0066"/>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a:off x="2438400" y="762000"/>
            <a:ext cx="4572000" cy="646331"/>
          </a:xfrm>
          <a:prstGeom prst="rect">
            <a:avLst/>
          </a:prstGeom>
        </p:spPr>
        <p:txBody>
          <a:bodyPr>
            <a:spAutoFit/>
          </a:bodyPr>
          <a:lstStyle/>
          <a:p>
            <a:r>
              <a:rPr lang="en-US" dirty="0">
                <a:solidFill>
                  <a:srgbClr val="FF0066"/>
                </a:solidFill>
              </a:rPr>
              <a:t>**Ensure the date range on this tab is the same as the date range used previously.</a:t>
            </a:r>
            <a:endParaRPr lang="en-US" dirty="0">
              <a:solidFill>
                <a:srgbClr val="FF00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Women Served </a:t>
            </a:r>
            <a:br>
              <a:rPr lang="en-US" dirty="0"/>
            </a:br>
            <a:endParaRPr lang="en-US"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105400" y="457200"/>
            <a:ext cx="3292376" cy="4343400"/>
          </a:xfrm>
        </p:spPr>
      </p:pic>
      <p:sp>
        <p:nvSpPr>
          <p:cNvPr id="4" name="Text Placeholder 3"/>
          <p:cNvSpPr>
            <a:spLocks noGrp="1"/>
          </p:cNvSpPr>
          <p:nvPr>
            <p:ph type="body" sz="half" idx="2"/>
          </p:nvPr>
        </p:nvSpPr>
        <p:spPr>
          <a:xfrm>
            <a:off x="457200" y="1143000"/>
            <a:ext cx="3008313" cy="4953000"/>
          </a:xfrm>
        </p:spPr>
        <p:txBody>
          <a:bodyPr>
            <a:noAutofit/>
          </a:bodyPr>
          <a:lstStyle/>
          <a:p>
            <a:pPr marL="285750" indent="-285750">
              <a:buFont typeface="Wingdings" panose="05000000000000000000" pitchFamily="2" charset="2"/>
              <a:buChar char="§"/>
            </a:pPr>
            <a:r>
              <a:rPr lang="en-US" dirty="0" smtClean="0"/>
              <a:t>3 mobile mammogram events</a:t>
            </a:r>
            <a:endParaRPr lang="en-US" dirty="0" smtClean="0"/>
          </a:p>
          <a:p>
            <a:pPr marL="685800" lvl="1" indent="-228600">
              <a:buFont typeface="+mj-lt"/>
              <a:buAutoNum type="arabicPeriod"/>
            </a:pPr>
            <a:r>
              <a:rPr lang="en-US" sz="1400" dirty="0" smtClean="0"/>
              <a:t> October 28, 2016</a:t>
            </a:r>
            <a:endParaRPr lang="en-US" sz="1400" dirty="0" smtClean="0"/>
          </a:p>
          <a:p>
            <a:pPr marL="685800" lvl="1" indent="-228600">
              <a:buFont typeface="+mj-lt"/>
              <a:buAutoNum type="arabicPeriod"/>
            </a:pPr>
            <a:r>
              <a:rPr lang="en-US" sz="1400" dirty="0" smtClean="0"/>
              <a:t>February 15, 2017</a:t>
            </a:r>
            <a:endParaRPr lang="en-US" sz="1400" dirty="0" smtClean="0"/>
          </a:p>
          <a:p>
            <a:pPr marL="685800" lvl="1" indent="-228600">
              <a:buFont typeface="+mj-lt"/>
              <a:buAutoNum type="arabicPeriod"/>
            </a:pPr>
            <a:r>
              <a:rPr lang="en-US" sz="1400" dirty="0" smtClean="0"/>
              <a:t>May 31, 2017</a:t>
            </a:r>
            <a:endParaRPr lang="en-US" sz="1400" dirty="0" smtClean="0"/>
          </a:p>
          <a:p>
            <a:pPr marL="285750" indent="-285750">
              <a:buFont typeface="Wingdings" panose="05000000000000000000" pitchFamily="2" charset="2"/>
              <a:buChar char="§"/>
            </a:pPr>
            <a:r>
              <a:rPr lang="en-US" dirty="0" smtClean="0"/>
              <a:t>Last mobile event for 2017</a:t>
            </a:r>
            <a:endParaRPr lang="en-US" dirty="0" smtClean="0"/>
          </a:p>
          <a:p>
            <a:pPr marL="742950" lvl="1" indent="-285750">
              <a:buFont typeface="+mj-lt"/>
              <a:buAutoNum type="arabicPeriod"/>
            </a:pPr>
            <a:r>
              <a:rPr lang="en-US" sz="1400" dirty="0" smtClean="0"/>
              <a:t>October 30, 2017</a:t>
            </a:r>
            <a:endParaRPr lang="en-US" sz="1400" dirty="0" smtClean="0"/>
          </a:p>
          <a:p>
            <a:pPr marL="1200150" lvl="2" indent="-285750">
              <a:buFont typeface="+mj-lt"/>
              <a:buAutoNum type="alphaLcParenR"/>
            </a:pPr>
            <a:r>
              <a:rPr lang="en-US" sz="1400" dirty="0" smtClean="0"/>
              <a:t>Ensures mammogram is scheduled at least 1 year after previous mammogram</a:t>
            </a:r>
            <a:endParaRPr lang="en-US" sz="1400" dirty="0" smtClean="0"/>
          </a:p>
          <a:p>
            <a:pPr marL="285750" indent="-285750">
              <a:buFont typeface="Wingdings" panose="05000000000000000000" pitchFamily="2" charset="2"/>
              <a:buChar char="§"/>
            </a:pPr>
            <a:r>
              <a:rPr lang="en-US" dirty="0" smtClean="0"/>
              <a:t>Total completion rate</a:t>
            </a:r>
            <a:endParaRPr lang="en-US" dirty="0" smtClean="0"/>
          </a:p>
          <a:p>
            <a:pPr marL="742950" lvl="1" indent="-285750">
              <a:buFont typeface="+mj-lt"/>
              <a:buAutoNum type="arabicPeriod"/>
            </a:pPr>
            <a:r>
              <a:rPr lang="en-US" sz="1400" dirty="0" smtClean="0"/>
              <a:t>63% for combined mobile mammogram events</a:t>
            </a:r>
            <a:endParaRPr lang="en-US" sz="1400" dirty="0" smtClean="0"/>
          </a:p>
          <a:p>
            <a:pPr marL="285750" indent="-285750">
              <a:buFont typeface="Wingdings" panose="05000000000000000000" pitchFamily="2" charset="2"/>
              <a:buChar char="§"/>
            </a:pPr>
            <a:r>
              <a:rPr lang="en-US" dirty="0" smtClean="0"/>
              <a:t>Educational materials</a:t>
            </a:r>
            <a:endParaRPr lang="en-US" dirty="0" smtClean="0"/>
          </a:p>
          <a:p>
            <a:pPr marL="742950" lvl="1" indent="-285750">
              <a:buFont typeface="+mj-lt"/>
              <a:buAutoNum type="arabicPeriod"/>
            </a:pPr>
            <a:r>
              <a:rPr lang="en-US" sz="1400" dirty="0" smtClean="0"/>
              <a:t>Best Chance Network information </a:t>
            </a:r>
            <a:endParaRPr lang="en-US" sz="1400" dirty="0" smtClean="0"/>
          </a:p>
          <a:p>
            <a:pPr marL="742950" lvl="1" indent="-285750">
              <a:buFont typeface="+mj-lt"/>
              <a:buAutoNum type="arabicPeriod"/>
            </a:pPr>
            <a:r>
              <a:rPr lang="en-US" sz="1400" dirty="0" smtClean="0"/>
              <a:t>Breast Boutique information </a:t>
            </a:r>
            <a:endParaRPr lang="en-US" sz="1400" dirty="0" smtClean="0"/>
          </a:p>
          <a:p>
            <a:pPr marL="742950" lvl="1" indent="-285750">
              <a:buFont typeface="+mj-lt"/>
              <a:buAutoNum type="arabicPeriod"/>
            </a:pPr>
            <a:r>
              <a:rPr lang="en-US" sz="1400" dirty="0" smtClean="0"/>
              <a:t>Preventive screening information </a:t>
            </a:r>
            <a:endParaRPr lang="en-US" sz="1400" dirty="0" smtClean="0"/>
          </a:p>
          <a:p>
            <a:pPr marL="742950" lvl="1" indent="-285750">
              <a:buFont typeface="+mj-lt"/>
              <a:buAutoNum type="arabicPeriod"/>
            </a:pPr>
            <a:r>
              <a:rPr lang="en-US" sz="1400" dirty="0" smtClean="0"/>
              <a:t>Community resources list</a:t>
            </a:r>
            <a:endParaRPr lang="en-US" sz="1400" dirty="0" smtClean="0"/>
          </a:p>
        </p:txBody>
      </p:sp>
      <p:sp>
        <p:nvSpPr>
          <p:cNvPr id="6" name="TextBox 5"/>
          <p:cNvSpPr txBox="1"/>
          <p:nvPr/>
        </p:nvSpPr>
        <p:spPr>
          <a:xfrm>
            <a:off x="5334000" y="4876800"/>
            <a:ext cx="2895600" cy="1384995"/>
          </a:xfrm>
          <a:prstGeom prst="rect">
            <a:avLst/>
          </a:prstGeom>
          <a:noFill/>
        </p:spPr>
        <p:txBody>
          <a:bodyPr wrap="square" rtlCol="0">
            <a:spAutoFit/>
          </a:bodyPr>
          <a:lstStyle/>
          <a:p>
            <a:r>
              <a:rPr lang="en-US" sz="1200" dirty="0" smtClean="0"/>
              <a:t>October 28, 2016 Singleton Health Center’s First Annual Breast Cancer Awareness Day</a:t>
            </a:r>
            <a:endParaRPr lang="en-US" sz="1200" dirty="0" smtClean="0"/>
          </a:p>
          <a:p>
            <a:r>
              <a:rPr lang="en-US" sz="1200" dirty="0" smtClean="0"/>
              <a:t>Pictured: Denitra Bovian, event planner &amp; Joyce Hudson, Best Chance Network consultant</a:t>
            </a:r>
            <a:endParaRPr lang="en-US" sz="1200" dirty="0" smtClean="0"/>
          </a:p>
          <a:p>
            <a:endParaRPr lang="en-US" sz="1200" dirty="0"/>
          </a:p>
          <a:p>
            <a:r>
              <a:rPr lang="en-US" sz="1200" dirty="0" smtClean="0"/>
              <a:t>“Swag bags” on the table for patients</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WISEWOMAN Program Interview: Clemson University- Joseph </a:t>
            </a:r>
            <a:r>
              <a:rPr lang="en-US" sz="2400" b="1" dirty="0" smtClean="0"/>
              <a:t>F. </a:t>
            </a:r>
            <a:r>
              <a:rPr lang="en-US" sz="2400" b="1" dirty="0"/>
              <a:t>Sullivan Center (Mobile Free Clinic Model)</a:t>
            </a:r>
            <a:endParaRPr lang="en-US" sz="2400" b="1" dirty="0"/>
          </a:p>
        </p:txBody>
      </p:sp>
      <p:sp>
        <p:nvSpPr>
          <p:cNvPr id="3" name="Content Placeholder 2"/>
          <p:cNvSpPr>
            <a:spLocks noGrp="1"/>
          </p:cNvSpPr>
          <p:nvPr>
            <p:ph sz="half" idx="2"/>
          </p:nvPr>
        </p:nvSpPr>
        <p:spPr>
          <a:xfrm>
            <a:off x="4648200" y="1600200"/>
            <a:ext cx="4387850" cy="4526280"/>
          </a:xfrm>
        </p:spPr>
        <p:txBody>
          <a:bodyPr>
            <a:normAutofit fontScale="85000" lnSpcReduction="20000"/>
          </a:bodyPr>
          <a:lstStyle/>
          <a:p>
            <a:pPr marL="0" indent="0">
              <a:buNone/>
            </a:pPr>
            <a:r>
              <a:rPr lang="en-US" b="1" dirty="0">
                <a:solidFill>
                  <a:schemeClr val="tx1"/>
                </a:solidFill>
                <a:latin typeface="Times New Roman" panose="02020603050405020304" charset="0"/>
              </a:rPr>
              <a:t>Tips for Success</a:t>
            </a:r>
            <a:endParaRPr lang="en-US" b="1" dirty="0">
              <a:solidFill>
                <a:schemeClr val="tx1"/>
              </a:solidFill>
              <a:latin typeface="Times New Roman" panose="02020603050405020304" charset="0"/>
            </a:endParaRPr>
          </a:p>
          <a:p>
            <a:pPr>
              <a:buFont typeface="Wingdings" panose="05000000000000000000" charset="0"/>
              <a:buChar char="ü"/>
            </a:pPr>
            <a:r>
              <a:rPr lang="en-US" dirty="0">
                <a:solidFill>
                  <a:schemeClr val="tx1"/>
                </a:solidFill>
                <a:latin typeface="Times New Roman" panose="02020603050405020304" charset="0"/>
              </a:rPr>
              <a:t>Pre-qualify patients via phone call </a:t>
            </a:r>
            <a:r>
              <a:rPr lang="en-US" dirty="0" smtClean="0">
                <a:solidFill>
                  <a:schemeClr val="tx1"/>
                </a:solidFill>
                <a:latin typeface="Times New Roman" panose="02020603050405020304" charset="0"/>
              </a:rPr>
              <a:t>prior </a:t>
            </a:r>
            <a:r>
              <a:rPr lang="en-US" dirty="0">
                <a:solidFill>
                  <a:schemeClr val="tx1"/>
                </a:solidFill>
                <a:latin typeface="Times New Roman" panose="02020603050405020304" charset="0"/>
              </a:rPr>
              <a:t>to mobile screening events/initial appointment</a:t>
            </a:r>
            <a:endParaRPr lang="en-US" dirty="0">
              <a:solidFill>
                <a:schemeClr val="tx1"/>
              </a:solidFill>
              <a:latin typeface="Times New Roman" panose="02020603050405020304" charset="0"/>
            </a:endParaRPr>
          </a:p>
          <a:p>
            <a:pPr marL="0" indent="0">
              <a:buFont typeface="Wingdings" panose="05000000000000000000" charset="0"/>
              <a:buNone/>
            </a:pPr>
            <a:endParaRPr lang="en-US" dirty="0">
              <a:solidFill>
                <a:schemeClr val="tx1"/>
              </a:solidFill>
              <a:latin typeface="Times New Roman" panose="02020603050405020304" charset="0"/>
            </a:endParaRPr>
          </a:p>
          <a:p>
            <a:pPr>
              <a:buFont typeface="Wingdings" panose="05000000000000000000" charset="0"/>
              <a:buChar char="ü"/>
            </a:pPr>
            <a:r>
              <a:rPr lang="en-US" dirty="0">
                <a:solidFill>
                  <a:schemeClr val="tx1"/>
                </a:solidFill>
                <a:latin typeface="Times New Roman" panose="02020603050405020304" charset="0"/>
              </a:rPr>
              <a:t>Create 2-3 hour appointment </a:t>
            </a:r>
            <a:r>
              <a:rPr lang="en-US" dirty="0">
                <a:solidFill>
                  <a:schemeClr val="tx1"/>
                </a:solidFill>
                <a:latin typeface="Times New Roman" panose="02020603050405020304" charset="0"/>
                <a:sym typeface="+mn-ea"/>
              </a:rPr>
              <a:t>slots to provide all BCN/WW services in one day</a:t>
            </a:r>
            <a:endParaRPr lang="en-US" dirty="0">
              <a:solidFill>
                <a:schemeClr val="tx1"/>
              </a:solidFill>
              <a:latin typeface="Times New Roman" panose="02020603050405020304" charset="0"/>
              <a:sym typeface="+mn-ea"/>
            </a:endParaRPr>
          </a:p>
          <a:p>
            <a:pPr marL="0" indent="0">
              <a:buFont typeface="Wingdings" panose="05000000000000000000" charset="0"/>
              <a:buNone/>
            </a:pPr>
            <a:endParaRPr lang="en-US" dirty="0">
              <a:solidFill>
                <a:schemeClr val="tx1"/>
              </a:solidFill>
              <a:latin typeface="Times New Roman" panose="02020603050405020304" charset="0"/>
              <a:sym typeface="+mn-ea"/>
            </a:endParaRPr>
          </a:p>
          <a:p>
            <a:pPr>
              <a:buFont typeface="Wingdings" panose="05000000000000000000" charset="0"/>
              <a:buChar char="ü"/>
            </a:pPr>
            <a:r>
              <a:rPr lang="en-US" dirty="0">
                <a:solidFill>
                  <a:schemeClr val="tx1"/>
                </a:solidFill>
                <a:latin typeface="Times New Roman" panose="02020603050405020304" charset="0"/>
                <a:sym typeface="+mn-ea"/>
              </a:rPr>
              <a:t>Integrate WW forms into EHR system</a:t>
            </a:r>
            <a:endParaRPr lang="en-US" dirty="0">
              <a:solidFill>
                <a:schemeClr val="tx1"/>
              </a:solidFill>
              <a:latin typeface="Times New Roman" panose="02020603050405020304" charset="0"/>
              <a:sym typeface="+mn-ea"/>
            </a:endParaRPr>
          </a:p>
          <a:p>
            <a:pPr marL="0" indent="0">
              <a:buFont typeface="Wingdings" panose="05000000000000000000" charset="0"/>
              <a:buNone/>
            </a:pPr>
            <a:endParaRPr lang="en-US" dirty="0">
              <a:solidFill>
                <a:schemeClr val="tx1"/>
              </a:solidFill>
              <a:latin typeface="Times New Roman" panose="02020603050405020304" charset="0"/>
              <a:sym typeface="+mn-ea"/>
            </a:endParaRPr>
          </a:p>
          <a:p>
            <a:pPr>
              <a:buFont typeface="Wingdings" panose="05000000000000000000" charset="0"/>
              <a:buChar char="ü"/>
            </a:pPr>
            <a:r>
              <a:rPr lang="en-US" dirty="0">
                <a:solidFill>
                  <a:schemeClr val="tx1"/>
                </a:solidFill>
                <a:latin typeface="Times New Roman" panose="02020603050405020304" charset="0"/>
                <a:sym typeface="+mn-ea"/>
              </a:rPr>
              <a:t>Consider using nursing and allied health students to support </a:t>
            </a:r>
            <a:r>
              <a:rPr lang="en-US" dirty="0" smtClean="0">
                <a:solidFill>
                  <a:schemeClr val="tx1"/>
                </a:solidFill>
                <a:latin typeface="Times New Roman" panose="02020603050405020304" charset="0"/>
                <a:sym typeface="+mn-ea"/>
              </a:rPr>
              <a:t>your </a:t>
            </a:r>
            <a:r>
              <a:rPr lang="en-US" dirty="0">
                <a:solidFill>
                  <a:schemeClr val="tx1"/>
                </a:solidFill>
                <a:latin typeface="Times New Roman" panose="02020603050405020304" charset="0"/>
                <a:sym typeface="+mn-ea"/>
              </a:rPr>
              <a:t>BCN/WW screening event</a:t>
            </a:r>
            <a:endParaRPr lang="en-US" dirty="0">
              <a:solidFill>
                <a:schemeClr val="tx1"/>
              </a:solidFill>
              <a:latin typeface="Times New Roman" panose="02020603050405020304" charset="0"/>
              <a:sym typeface="+mn-ea"/>
            </a:endParaRPr>
          </a:p>
          <a:p>
            <a:pPr>
              <a:buFont typeface="Wingdings" panose="05000000000000000000" charset="0"/>
              <a:buChar char="ü"/>
            </a:pPr>
            <a:endParaRPr lang="en-US" dirty="0">
              <a:solidFill>
                <a:schemeClr val="tx1"/>
              </a:solidFill>
              <a:latin typeface="Times New Roman" panose="02020603050405020304" charset="0"/>
            </a:endParaRPr>
          </a:p>
          <a:p>
            <a:pPr marL="0" indent="0">
              <a:buNone/>
            </a:pPr>
            <a:endParaRPr lang="en-US" dirty="0">
              <a:solidFill>
                <a:schemeClr val="tx1"/>
              </a:solidFill>
              <a:latin typeface="Times New Roman" panose="02020603050405020304" charset="0"/>
            </a:endParaRPr>
          </a:p>
          <a:p>
            <a:pPr marL="0" indent="0">
              <a:buNone/>
            </a:pPr>
            <a:endParaRPr lang="en-US" dirty="0">
              <a:latin typeface="Times New Roman" panose="02020603050405020304" charset="0"/>
            </a:endParaRPr>
          </a:p>
        </p:txBody>
      </p:sp>
      <p:pic>
        <p:nvPicPr>
          <p:cNvPr id="7" name="Content Placeholder 6"/>
          <p:cNvPicPr>
            <a:picLocks noGrp="1" noChangeAspect="1"/>
          </p:cNvPicPr>
          <p:nvPr>
            <p:ph sz="quarter" idx="13"/>
          </p:nvPr>
        </p:nvPicPr>
        <p:blipFill>
          <a:blip r:embed="rId1"/>
          <a:stretch>
            <a:fillRect/>
          </a:stretch>
        </p:blipFill>
        <p:spPr>
          <a:xfrm>
            <a:off x="873125" y="1600200"/>
            <a:ext cx="3484880" cy="4526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402179" y="152400"/>
            <a:ext cx="6383538" cy="1143000"/>
          </a:xfrm>
        </p:spPr>
        <p:txBody>
          <a:bodyPr/>
          <a:lstStyle/>
          <a:p>
            <a:pPr algn="ctr"/>
            <a:r>
              <a:rPr lang="en-US" sz="3200" dirty="0" smtClean="0">
                <a:solidFill>
                  <a:srgbClr val="FF0066"/>
                </a:solidFill>
              </a:rPr>
              <a:t>CREATING A PATIENT LIST</a:t>
            </a:r>
            <a:endParaRPr lang="en-US" sz="3200" dirty="0">
              <a:solidFill>
                <a:srgbClr val="FF0066"/>
              </a:solidFill>
            </a:endParaRPr>
          </a:p>
        </p:txBody>
      </p:sp>
      <p:cxnSp>
        <p:nvCxnSpPr>
          <p:cNvPr id="10" name="Straight Arrow Connector 9"/>
          <p:cNvCxnSpPr/>
          <p:nvPr/>
        </p:nvCxnSpPr>
        <p:spPr>
          <a:xfrm flipH="1" flipV="1">
            <a:off x="6286500" y="2362200"/>
            <a:ext cx="876300" cy="12192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5867400" y="2209800"/>
            <a:ext cx="0" cy="1371600"/>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H="1" flipV="1">
            <a:off x="2514600" y="2286000"/>
            <a:ext cx="914400" cy="914400"/>
          </a:xfrm>
          <a:prstGeom prst="straightConnector1">
            <a:avLst/>
          </a:prstGeom>
          <a:ln>
            <a:solidFill>
              <a:srgbClr val="FF0066"/>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flipH="1" flipV="1">
            <a:off x="2057400" y="2472431"/>
            <a:ext cx="1371600" cy="1295400"/>
          </a:xfrm>
          <a:prstGeom prst="straightConnector1">
            <a:avLst/>
          </a:prstGeom>
          <a:ln>
            <a:solidFill>
              <a:srgbClr val="FF0066"/>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flipV="1">
            <a:off x="7315200" y="2895600"/>
            <a:ext cx="609600" cy="685800"/>
          </a:xfrm>
          <a:prstGeom prst="straightConnector1">
            <a:avLst/>
          </a:prstGeom>
          <a:ln>
            <a:solidFill>
              <a:srgbClr val="FF0066"/>
            </a:solidFill>
            <a:headEnd type="arrow"/>
            <a:tailEnd type="arrow"/>
          </a:ln>
        </p:spPr>
        <p:style>
          <a:lnRef idx="3">
            <a:schemeClr val="accent1"/>
          </a:lnRef>
          <a:fillRef idx="0">
            <a:schemeClr val="accent1"/>
          </a:fillRef>
          <a:effectRef idx="2">
            <a:schemeClr val="accent1"/>
          </a:effectRef>
          <a:fontRef idx="minor">
            <a:schemeClr val="tx1"/>
          </a:fontRef>
        </p:style>
      </p:cxnSp>
      <p:pic>
        <p:nvPicPr>
          <p:cNvPr id="2050" name="Picture 2"/>
          <p:cNvPicPr>
            <a:picLocks noGrp="1" noChangeAspect="1" noChangeArrowheads="1"/>
          </p:cNvPicPr>
          <p:nvPr>
            <p:ph sz="half" idx="2"/>
          </p:nvPr>
        </p:nvPicPr>
        <p:blipFill rotWithShape="1">
          <a:blip r:embed="rId1">
            <a:extLst>
              <a:ext uri="{28A0092B-C50C-407E-A947-70E740481C1C}">
                <a14:useLocalDpi xmlns:a14="http://schemas.microsoft.com/office/drawing/2010/main" val="0"/>
              </a:ext>
            </a:extLst>
          </a:blip>
          <a:srcRect b="4332"/>
          <a:stretch>
            <a:fillRect/>
          </a:stretch>
        </p:blipFill>
        <p:spPr bwMode="auto">
          <a:xfrm>
            <a:off x="457200" y="1432560"/>
            <a:ext cx="4046538" cy="428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b="3920"/>
          <a:stretch>
            <a:fillRect/>
          </a:stretch>
        </p:blipFill>
        <p:spPr bwMode="auto">
          <a:xfrm>
            <a:off x="4645024" y="1431608"/>
            <a:ext cx="4041775" cy="428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667000" y="3048000"/>
            <a:ext cx="1143000" cy="2139047"/>
          </a:xfrm>
          <a:prstGeom prst="rect">
            <a:avLst/>
          </a:prstGeom>
          <a:noFill/>
        </p:spPr>
        <p:txBody>
          <a:bodyPr wrap="square" rtlCol="0">
            <a:spAutoFit/>
          </a:bodyPr>
          <a:lstStyle/>
          <a:p>
            <a:r>
              <a:rPr lang="en-US" sz="1100" dirty="0" smtClean="0">
                <a:solidFill>
                  <a:srgbClr val="FF0066"/>
                </a:solidFill>
              </a:rPr>
              <a:t>Step 7a:Click </a:t>
            </a:r>
            <a:r>
              <a:rPr lang="en-US" sz="1100" dirty="0">
                <a:solidFill>
                  <a:srgbClr val="FF0066"/>
                </a:solidFill>
              </a:rPr>
              <a:t>on the </a:t>
            </a:r>
            <a:r>
              <a:rPr lang="en-US" sz="1100" dirty="0" smtClean="0">
                <a:solidFill>
                  <a:srgbClr val="FF0066"/>
                </a:solidFill>
              </a:rPr>
              <a:t>“Reports” </a:t>
            </a:r>
            <a:r>
              <a:rPr lang="en-US" sz="1100" dirty="0">
                <a:solidFill>
                  <a:srgbClr val="FF0066"/>
                </a:solidFill>
              </a:rPr>
              <a:t>tab</a:t>
            </a:r>
            <a:r>
              <a:rPr lang="en-US" sz="1100" dirty="0" smtClean="0">
                <a:solidFill>
                  <a:srgbClr val="FF0066"/>
                </a:solidFill>
              </a:rPr>
              <a:t>.  Click the “Report Name” box to determine the information you want included in your report.</a:t>
            </a:r>
            <a:endParaRPr lang="en-US" sz="1100" dirty="0" smtClean="0">
              <a:solidFill>
                <a:srgbClr val="FF0066"/>
              </a:solidFill>
            </a:endParaRPr>
          </a:p>
          <a:p>
            <a:endParaRPr lang="en-US" sz="1200" dirty="0">
              <a:solidFill>
                <a:srgbClr val="FF0066"/>
              </a:solidFill>
            </a:endParaRPr>
          </a:p>
        </p:txBody>
      </p:sp>
      <p:sp>
        <p:nvSpPr>
          <p:cNvPr id="4" name="TextBox 3"/>
          <p:cNvSpPr txBox="1"/>
          <p:nvPr/>
        </p:nvSpPr>
        <p:spPr>
          <a:xfrm>
            <a:off x="2362200" y="685800"/>
            <a:ext cx="4800600" cy="923330"/>
          </a:xfrm>
          <a:prstGeom prst="rect">
            <a:avLst/>
          </a:prstGeom>
          <a:noFill/>
        </p:spPr>
        <p:txBody>
          <a:bodyPr wrap="square" rtlCol="0">
            <a:spAutoFit/>
          </a:bodyPr>
          <a:lstStyle/>
          <a:p>
            <a:r>
              <a:rPr lang="en-US" dirty="0">
                <a:solidFill>
                  <a:srgbClr val="FF0066"/>
                </a:solidFill>
              </a:rPr>
              <a:t>**Ensure the date range on this tab is the same as the date range used previously</a:t>
            </a:r>
            <a:r>
              <a:rPr lang="en-US" dirty="0" smtClean="0">
                <a:solidFill>
                  <a:srgbClr val="FF0066"/>
                </a:solidFill>
              </a:rPr>
              <a:t>.**</a:t>
            </a:r>
            <a:endParaRPr lang="en-US" dirty="0">
              <a:solidFill>
                <a:srgbClr val="FF0066"/>
              </a:solidFill>
            </a:endParaRPr>
          </a:p>
          <a:p>
            <a:endParaRPr lang="en-US" dirty="0"/>
          </a:p>
        </p:txBody>
      </p:sp>
      <p:sp>
        <p:nvSpPr>
          <p:cNvPr id="19" name="TextBox 18"/>
          <p:cNvSpPr txBox="1"/>
          <p:nvPr/>
        </p:nvSpPr>
        <p:spPr>
          <a:xfrm>
            <a:off x="6161103" y="3194333"/>
            <a:ext cx="1143000" cy="1384995"/>
          </a:xfrm>
          <a:prstGeom prst="rect">
            <a:avLst/>
          </a:prstGeom>
          <a:noFill/>
        </p:spPr>
        <p:txBody>
          <a:bodyPr wrap="square" rtlCol="0">
            <a:spAutoFit/>
          </a:bodyPr>
          <a:lstStyle/>
          <a:p>
            <a:r>
              <a:rPr lang="en-US" sz="1200" dirty="0" smtClean="0">
                <a:solidFill>
                  <a:srgbClr val="FF0066"/>
                </a:solidFill>
              </a:rPr>
              <a:t>Step 7b: Click the “Report Name” box to select the report format.</a:t>
            </a:r>
            <a:endParaRPr lang="en-US" sz="1200" dirty="0" smtClean="0">
              <a:solidFill>
                <a:srgbClr val="FF0066"/>
              </a:solidFill>
            </a:endParaRPr>
          </a:p>
          <a:p>
            <a:endParaRPr lang="en-US" sz="1200" dirty="0">
              <a:solidFill>
                <a:srgbClr val="FF00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9218"/>
            <a:ext cx="8229600" cy="813987"/>
          </a:xfrm>
        </p:spPr>
        <p:txBody>
          <a:bodyPr/>
          <a:lstStyle/>
          <a:p>
            <a:pPr algn="ctr"/>
            <a:r>
              <a:rPr lang="en-US" sz="4000" b="1" dirty="0" smtClean="0"/>
              <a:t>Presentation Objectives</a:t>
            </a:r>
            <a:endParaRPr lang="en-US" sz="4000" b="1" dirty="0" smtClean="0"/>
          </a:p>
        </p:txBody>
      </p:sp>
      <p:sp>
        <p:nvSpPr>
          <p:cNvPr id="4" name="Content Placeholder 3"/>
          <p:cNvSpPr>
            <a:spLocks noGrp="1"/>
          </p:cNvSpPr>
          <p:nvPr>
            <p:ph idx="1"/>
          </p:nvPr>
        </p:nvSpPr>
        <p:spPr/>
        <p:txBody>
          <a:bodyPr>
            <a:normAutofit/>
          </a:bodyPr>
          <a:lstStyle/>
          <a:p>
            <a:pPr marL="0" indent="0">
              <a:buNone/>
            </a:pPr>
            <a:r>
              <a:rPr lang="en-US" b="1" dirty="0">
                <a:solidFill>
                  <a:schemeClr val="tx1"/>
                </a:solidFill>
                <a:latin typeface="Times New Roman" panose="02020603050405020304" charset="0"/>
              </a:rPr>
              <a:t>By the end of this webinar, participants </a:t>
            </a:r>
            <a:r>
              <a:rPr lang="en-US" b="1" dirty="0" smtClean="0">
                <a:solidFill>
                  <a:schemeClr val="tx1"/>
                </a:solidFill>
                <a:latin typeface="Times New Roman" panose="02020603050405020304" charset="0"/>
              </a:rPr>
              <a:t>will learn about:</a:t>
            </a:r>
            <a:endParaRPr lang="en-US" b="1" dirty="0" smtClean="0">
              <a:solidFill>
                <a:schemeClr val="tx1"/>
              </a:solidFill>
              <a:latin typeface="Times New Roman" panose="02020603050405020304" charset="0"/>
            </a:endParaRPr>
          </a:p>
          <a:p>
            <a:pPr marL="0" indent="0">
              <a:buNone/>
            </a:pPr>
            <a:endParaRPr lang="en-US" b="1"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Steps to plan a successful community screening event</a:t>
            </a:r>
            <a:endParaRPr lang="en-US" dirty="0">
              <a:solidFill>
                <a:schemeClr val="tx1"/>
              </a:solidFill>
              <a:latin typeface="Times New Roman" panose="02020603050405020304" charset="0"/>
            </a:endParaRPr>
          </a:p>
          <a:p>
            <a:pPr>
              <a:buFont typeface="Wingdings" panose="05000000000000000000" charset="0"/>
              <a:buChar char="Ø"/>
            </a:pPr>
            <a:endParaRPr lang="en-US" dirty="0">
              <a:solidFill>
                <a:schemeClr val="tx1"/>
              </a:solidFill>
              <a:latin typeface="Times New Roman" panose="02020603050405020304" charset="0"/>
            </a:endParaRPr>
          </a:p>
          <a:p>
            <a:pPr>
              <a:buFont typeface="Wingdings" panose="05000000000000000000" charset="0"/>
              <a:buChar char="Ø"/>
            </a:pPr>
            <a:r>
              <a:rPr lang="en-US" sz="2400" dirty="0">
                <a:solidFill>
                  <a:schemeClr val="tx1"/>
                </a:solidFill>
                <a:latin typeface="Times New Roman" panose="02020603050405020304" charset="0"/>
              </a:rPr>
              <a:t>Review of Activating EHR patient screening reminders</a:t>
            </a:r>
            <a:endParaRPr lang="en-US" sz="2400" dirty="0">
              <a:solidFill>
                <a:schemeClr val="tx1"/>
              </a:solidFill>
              <a:latin typeface="Times New Roman" panose="02020603050405020304" charset="0"/>
            </a:endParaRPr>
          </a:p>
          <a:p>
            <a:pPr>
              <a:buFont typeface="Wingdings" panose="05000000000000000000" charset="0"/>
              <a:buChar char="Ø"/>
            </a:pPr>
            <a:endParaRPr lang="en-US" sz="2400" dirty="0">
              <a:solidFill>
                <a:schemeClr val="tx1"/>
              </a:solidFill>
              <a:latin typeface="Times New Roman" panose="02020603050405020304" charset="0"/>
            </a:endParaRPr>
          </a:p>
          <a:p>
            <a:pPr marL="0" indent="0">
              <a:buFont typeface="Wingdings" panose="05000000000000000000" charset="0"/>
              <a:buNone/>
            </a:pPr>
            <a:endParaRPr lang="en-US" sz="2400" dirty="0">
              <a:solidFill>
                <a:schemeClr val="tx1"/>
              </a:solidFill>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2468">
        <p:fade thruBlk="1"/>
      </p:transition>
    </mc:Choice>
    <mc:Fallback>
      <p:transition spd="slow" advTm="42468">
        <p:fade thruBlk="1"/>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95" y="177165"/>
            <a:ext cx="8422005" cy="1282700"/>
          </a:xfrm>
        </p:spPr>
        <p:txBody>
          <a:bodyPr/>
          <a:lstStyle/>
          <a:p>
            <a:r>
              <a:rPr lang="en-US" sz="4000" b="1" dirty="0"/>
              <a:t>Benefits </a:t>
            </a:r>
            <a:r>
              <a:rPr lang="en-US" sz="4000" b="1" dirty="0" smtClean="0"/>
              <a:t>of</a:t>
            </a:r>
            <a:br>
              <a:rPr lang="en-US" sz="4000" b="1" dirty="0"/>
            </a:br>
            <a:r>
              <a:rPr lang="en-US" sz="4000" b="1" dirty="0"/>
              <a:t>Becoming a </a:t>
            </a:r>
            <a:r>
              <a:rPr lang="en-US" sz="4000" b="1" dirty="0" smtClean="0"/>
              <a:t>Rural WW Provider</a:t>
            </a:r>
            <a:endParaRPr lang="en-US" sz="4000" b="1" dirty="0"/>
          </a:p>
        </p:txBody>
      </p:sp>
      <p:sp>
        <p:nvSpPr>
          <p:cNvPr id="5" name="Content Placeholder 4"/>
          <p:cNvSpPr>
            <a:spLocks noGrp="1"/>
          </p:cNvSpPr>
          <p:nvPr>
            <p:ph idx="1"/>
          </p:nvPr>
        </p:nvSpPr>
        <p:spPr>
          <a:xfrm>
            <a:off x="457200" y="1459865"/>
            <a:ext cx="8229600" cy="4666615"/>
          </a:xfrm>
        </p:spPr>
        <p:txBody>
          <a:bodyPr>
            <a:noAutofit/>
          </a:bodyPr>
          <a:lstStyle/>
          <a:p>
            <a:pPr>
              <a:buFont typeface="Wingdings" panose="05000000000000000000" charset="0"/>
              <a:buChar char="Ø"/>
            </a:pPr>
            <a:r>
              <a:rPr lang="en-US" dirty="0">
                <a:solidFill>
                  <a:schemeClr val="tx1"/>
                </a:solidFill>
                <a:latin typeface="Times New Roman" panose="02020603050405020304" charset="0"/>
              </a:rPr>
              <a:t>Increased revenue from initial screening </a:t>
            </a:r>
            <a:r>
              <a:rPr lang="en-US" dirty="0" smtClean="0">
                <a:solidFill>
                  <a:schemeClr val="tx1"/>
                </a:solidFill>
                <a:latin typeface="Times New Roman" panose="02020603050405020304" charset="0"/>
              </a:rPr>
              <a:t>and </a:t>
            </a:r>
            <a:r>
              <a:rPr lang="en-US" dirty="0">
                <a:solidFill>
                  <a:schemeClr val="tx1"/>
                </a:solidFill>
                <a:latin typeface="Times New Roman" panose="02020603050405020304" charset="0"/>
              </a:rPr>
              <a:t>follow-up appointments for BCN and WW programs. </a:t>
            </a:r>
            <a:endParaRPr lang="en-US" dirty="0">
              <a:solidFill>
                <a:schemeClr val="tx1"/>
              </a:solidFill>
              <a:latin typeface="Times New Roman" panose="02020603050405020304" charset="0"/>
            </a:endParaRPr>
          </a:p>
          <a:p>
            <a:pPr marL="0" indent="0">
              <a:buFont typeface="Wingdings" panose="05000000000000000000" charset="0"/>
              <a:buNone/>
            </a:pP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For WISEWOMAN, patients can receive free diabetes prevention education and lifestyle coaching to promote healthy eating and physical activity</a:t>
            </a:r>
            <a:endParaRPr lang="en-US" dirty="0">
              <a:solidFill>
                <a:schemeClr val="tx1"/>
              </a:solidFill>
              <a:latin typeface="Times New Roman" panose="02020603050405020304" charset="0"/>
            </a:endParaRPr>
          </a:p>
          <a:p>
            <a:pPr marL="0" indent="0">
              <a:buFont typeface="Wingdings" panose="05000000000000000000" charset="0"/>
              <a:buNone/>
            </a:pP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Screening, </a:t>
            </a:r>
            <a:r>
              <a:rPr lang="en-US" dirty="0" smtClean="0">
                <a:solidFill>
                  <a:schemeClr val="tx1"/>
                </a:solidFill>
                <a:latin typeface="Times New Roman" panose="02020603050405020304" charset="0"/>
              </a:rPr>
              <a:t>intervention </a:t>
            </a:r>
            <a:r>
              <a:rPr lang="en-US" dirty="0">
                <a:solidFill>
                  <a:schemeClr val="tx1"/>
                </a:solidFill>
                <a:latin typeface="Times New Roman" panose="02020603050405020304" charset="0"/>
              </a:rPr>
              <a:t>and health coaching aligns with other practice  improvement measures and  PCMH, HEDIS, PQRS and the Medicare Merit-Based Incentive Program (MIPS)</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6700"/>
            <a:ext cx="8534400" cy="4589780"/>
          </a:xfrm>
        </p:spPr>
        <p:txBody>
          <a:bodyPr>
            <a:noAutofit/>
          </a:bodyPr>
          <a:lstStyle/>
          <a:p>
            <a:pPr>
              <a:buFont typeface="Wingdings" panose="05000000000000000000" charset="0"/>
              <a:buChar char="Ø"/>
            </a:pPr>
            <a:r>
              <a:rPr lang="en-US" dirty="0">
                <a:solidFill>
                  <a:schemeClr val="tx1"/>
                </a:solidFill>
                <a:latin typeface="Times New Roman" panose="02020603050405020304" charset="0"/>
              </a:rPr>
              <a:t>Current contract as Best Chance Network provider</a:t>
            </a:r>
            <a:endParaRPr lang="en-US" dirty="0">
              <a:solidFill>
                <a:schemeClr val="tx1"/>
              </a:solidFill>
              <a:latin typeface="Times New Roman" panose="02020603050405020304" charset="0"/>
            </a:endParaRPr>
          </a:p>
          <a:p>
            <a:pPr marL="0" indent="0">
              <a:buFont typeface="Wingdings" panose="05000000000000000000" charset="0"/>
              <a:buNone/>
            </a:pPr>
            <a:r>
              <a:rPr lang="en-US" b="1" i="1" dirty="0">
                <a:solidFill>
                  <a:srgbClr val="FF0000"/>
                </a:solidFill>
                <a:latin typeface="Times New Roman" panose="02020603050405020304" charset="0"/>
              </a:rPr>
              <a:t>	NOTE:</a:t>
            </a:r>
            <a:r>
              <a:rPr lang="en-US" dirty="0">
                <a:solidFill>
                  <a:schemeClr val="tx1"/>
                </a:solidFill>
                <a:latin typeface="Times New Roman" panose="02020603050405020304" charset="0"/>
              </a:rPr>
              <a:t>WISEWOMAN can be added as an additional 	service for your contract renewals with SC DHEC.</a:t>
            </a:r>
            <a:endParaRPr lang="en-US" dirty="0">
              <a:solidFill>
                <a:schemeClr val="tx1"/>
              </a:solidFill>
              <a:latin typeface="Times New Roman" panose="02020603050405020304" charset="0"/>
            </a:endParaRPr>
          </a:p>
          <a:p>
            <a:pPr marL="0" indent="0">
              <a:buFont typeface="Wingdings" panose="05000000000000000000" charset="0"/>
              <a:buNone/>
            </a:pP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 Not a BCN Provider? Sign up for both BCN and WW!</a:t>
            </a:r>
            <a:endParaRPr lang="en-US" dirty="0">
              <a:solidFill>
                <a:schemeClr val="tx1"/>
              </a:solidFill>
              <a:latin typeface="Times New Roman" panose="02020603050405020304" charset="0"/>
            </a:endParaRPr>
          </a:p>
          <a:p>
            <a:pPr>
              <a:buFont typeface="Wingdings" panose="05000000000000000000" charset="0"/>
              <a:buChar char="Ø"/>
            </a:pP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Designate a member of your staff to become a Health Coach</a:t>
            </a:r>
            <a:endParaRPr lang="en-US" dirty="0">
              <a:solidFill>
                <a:schemeClr val="tx1"/>
              </a:solidFill>
              <a:latin typeface="Times New Roman" panose="02020603050405020304" charset="0"/>
            </a:endParaRPr>
          </a:p>
          <a:p>
            <a:pPr>
              <a:buFont typeface="Wingdings" panose="05000000000000000000" charset="0"/>
              <a:buChar char="Ø"/>
            </a:pPr>
            <a:endParaRPr lang="en-US" dirty="0">
              <a:solidFill>
                <a:schemeClr val="tx1"/>
              </a:solidFill>
              <a:latin typeface="Times New Roman" panose="02020603050405020304" charset="0"/>
            </a:endParaRPr>
          </a:p>
          <a:p>
            <a:pPr>
              <a:buFont typeface="Wingdings" panose="05000000000000000000" charset="0"/>
              <a:buChar char="Ø"/>
            </a:pPr>
            <a:r>
              <a:rPr lang="en-US" b="1" i="1" dirty="0">
                <a:solidFill>
                  <a:schemeClr val="tx1"/>
                </a:solidFill>
                <a:latin typeface="Times New Roman" panose="02020603050405020304" charset="0"/>
              </a:rPr>
              <a:t>Attend SCORH Health Coaching Boot Camp</a:t>
            </a:r>
            <a:r>
              <a:rPr lang="en-US" dirty="0">
                <a:solidFill>
                  <a:schemeClr val="tx1"/>
                </a:solidFill>
                <a:latin typeface="Times New Roman" panose="02020603050405020304" charset="0"/>
              </a:rPr>
              <a:t> - Monday, June 26th from 9am-3pm</a:t>
            </a:r>
            <a:endParaRPr lang="en-US" dirty="0">
              <a:solidFill>
                <a:schemeClr val="tx1"/>
              </a:solidFill>
              <a:latin typeface="Times New Roman" panose="02020603050405020304" charset="0"/>
            </a:endParaRPr>
          </a:p>
          <a:p>
            <a:pPr>
              <a:buFont typeface="Wingdings" panose="05000000000000000000" charset="0"/>
              <a:buChar char="Ø"/>
            </a:pPr>
            <a:endParaRPr lang="en-US" dirty="0">
              <a:solidFill>
                <a:schemeClr val="tx1"/>
              </a:solidFill>
              <a:latin typeface="Times New Roman" panose="02020603050405020304" charset="0"/>
            </a:endParaRPr>
          </a:p>
        </p:txBody>
      </p:sp>
      <p:sp>
        <p:nvSpPr>
          <p:cNvPr id="4" name="Title 1"/>
          <p:cNvSpPr>
            <a:spLocks noGrp="1"/>
          </p:cNvSpPr>
          <p:nvPr>
            <p:ph type="title"/>
          </p:nvPr>
        </p:nvSpPr>
        <p:spPr>
          <a:xfrm>
            <a:off x="457200" y="80010"/>
            <a:ext cx="8229600" cy="1456690"/>
          </a:xfrm>
        </p:spPr>
        <p:txBody>
          <a:bodyPr/>
          <a:lstStyle/>
          <a:p>
            <a:r>
              <a:rPr lang="en-US" sz="4000" b="1" dirty="0"/>
              <a:t>C</a:t>
            </a:r>
            <a:r>
              <a:rPr lang="en-US" sz="4000" b="1" dirty="0">
                <a:latin typeface="Times New Roman" panose="02020603050405020304" charset="0"/>
              </a:rPr>
              <a:t>all to Action: </a:t>
            </a:r>
            <a:br>
              <a:rPr lang="en-US" sz="4000" b="1" dirty="0">
                <a:latin typeface="Times New Roman" panose="02020603050405020304" charset="0"/>
              </a:rPr>
            </a:br>
            <a:r>
              <a:rPr lang="en-US" sz="4000" b="1" dirty="0">
                <a:latin typeface="Times New Roman" panose="02020603050405020304" charset="0"/>
              </a:rPr>
              <a:t>Become a WISEWOMAN Provider</a:t>
            </a:r>
            <a:endParaRPr lang="en-US" sz="4000" b="1" dirty="0">
              <a:latin typeface="Times New Roman" panose="020206030504050203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11300" y="2142490"/>
            <a:ext cx="6400800" cy="2272665"/>
          </a:xfrm>
        </p:spPr>
        <p:txBody>
          <a:bodyPr>
            <a:noAutofit/>
          </a:bodyPr>
          <a:lstStyle/>
          <a:p>
            <a:r>
              <a:rPr lang="en-US" sz="5400" b="1">
                <a:solidFill>
                  <a:schemeClr val="tx2"/>
                </a:solidFill>
                <a:effectLst>
                  <a:outerShdw blurRad="38100" dist="25400" dir="5400000" algn="ctr" rotWithShape="0">
                    <a:srgbClr val="6E747A">
                      <a:alpha val="43000"/>
                    </a:srgbClr>
                  </a:outerShdw>
                </a:effectLst>
                <a:latin typeface="Times New Roman" panose="02020603050405020304" charset="0"/>
              </a:rPr>
              <a:t>QUESTION &amp; ANSWER SESSION</a:t>
            </a:r>
            <a:endParaRPr lang="en-US" sz="5400" b="1">
              <a:solidFill>
                <a:schemeClr val="tx2"/>
              </a:solidFill>
              <a:effectLst>
                <a:outerShdw blurRad="38100" dist="25400" dir="5400000" algn="ctr" rotWithShape="0">
                  <a:srgbClr val="6E747A">
                    <a:alpha val="43000"/>
                  </a:srgbClr>
                </a:outerShdw>
              </a:effectLst>
              <a:latin typeface="Times New Roman" panose="0202060305040502030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610"/>
            <a:ext cx="8229600" cy="1291590"/>
          </a:xfrm>
        </p:spPr>
        <p:txBody>
          <a:bodyPr/>
          <a:lstStyle/>
          <a:p>
            <a:r>
              <a:rPr lang="en-US" sz="4800"/>
              <a:t>Health Coaching Boot Camp</a:t>
            </a:r>
            <a:endParaRPr lang="en-US" sz="4800"/>
          </a:p>
        </p:txBody>
      </p:sp>
      <p:sp>
        <p:nvSpPr>
          <p:cNvPr id="3" name="Content Placeholder 2"/>
          <p:cNvSpPr>
            <a:spLocks noGrp="1"/>
          </p:cNvSpPr>
          <p:nvPr>
            <p:ph idx="1"/>
          </p:nvPr>
        </p:nvSpPr>
        <p:spPr/>
        <p:txBody>
          <a:bodyPr/>
          <a:lstStyle/>
          <a:p>
            <a:r>
              <a:rPr lang="en-US" sz="4000" b="1">
                <a:solidFill>
                  <a:schemeClr val="tx1"/>
                </a:solidFill>
                <a:latin typeface="Times New Roman" panose="02020603050405020304" charset="0"/>
              </a:rPr>
              <a:t>Monday, June 26th ~ 9am-3pm</a:t>
            </a:r>
            <a:endParaRPr lang="en-US" sz="4000" b="1">
              <a:solidFill>
                <a:schemeClr val="tx1"/>
              </a:solidFill>
              <a:latin typeface="Times New Roman" panose="02020603050405020304" charset="0"/>
            </a:endParaRPr>
          </a:p>
          <a:p>
            <a:r>
              <a:rPr lang="en-US" sz="4000" b="1">
                <a:solidFill>
                  <a:schemeClr val="tx1"/>
                </a:solidFill>
                <a:latin typeface="Times New Roman" panose="02020603050405020304" charset="0"/>
              </a:rPr>
              <a:t>Wingate by Wyndham, Lexington</a:t>
            </a:r>
            <a:endParaRPr lang="en-US" sz="4000" b="1">
              <a:solidFill>
                <a:schemeClr val="tx1"/>
              </a:solidFill>
              <a:latin typeface="Times New Roman" panose="02020603050405020304" charset="0"/>
            </a:endParaRPr>
          </a:p>
          <a:p>
            <a:r>
              <a:rPr lang="en-US" sz="4000" b="1">
                <a:solidFill>
                  <a:schemeClr val="tx1"/>
                </a:solidFill>
                <a:latin typeface="Times New Roman" panose="02020603050405020304" charset="0"/>
              </a:rPr>
              <a:t>Register at: </a:t>
            </a:r>
            <a:endParaRPr lang="en-US" sz="4000" b="1">
              <a:solidFill>
                <a:schemeClr val="tx1"/>
              </a:solidFill>
              <a:latin typeface="Times New Roman" panose="02020603050405020304" charset="0"/>
              <a:hlinkClick r:id="rId1" action="ppaction://hlinkfile"/>
            </a:endParaRPr>
          </a:p>
          <a:p>
            <a:r>
              <a:rPr lang="en-US" sz="4000">
                <a:latin typeface="Times New Roman" panose="02020603050405020304" charset="0"/>
                <a:hlinkClick r:id="rId1" action="ppaction://hlinkfile"/>
              </a:rPr>
              <a:t>https://www.eventbrite.com/e/health-coaching-bootcamp-tickets-34622749576</a:t>
            </a:r>
            <a:endParaRPr lang="en-US" sz="4000">
              <a:latin typeface="Times New Roman" panose="02020603050405020304" charset="0"/>
            </a:endParaRPr>
          </a:p>
          <a:p>
            <a:endParaRPr lang="en-US" sz="4000">
              <a:latin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286"/>
            <a:ext cx="8229600" cy="925082"/>
          </a:xfrm>
        </p:spPr>
        <p:txBody>
          <a:bodyPr/>
          <a:lstStyle/>
          <a:p>
            <a:r>
              <a:rPr lang="en-US" b="1" dirty="0"/>
              <a:t>We are here to help!</a:t>
            </a:r>
            <a:endParaRPr lang="en-US" b="1" dirty="0"/>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b="1" dirty="0">
                <a:solidFill>
                  <a:schemeClr val="tx1"/>
                </a:solidFill>
                <a:latin typeface="Times New Roman" panose="02020603050405020304" charset="0"/>
              </a:rPr>
              <a:t>The South Carolina Office of Rural Health has staff who are available to provide on-site support for transforming your practice to improve the health of patients you serve and increase your capacity to be reimbursed for providing high quality care. Examples of technical assistance include:</a:t>
            </a:r>
            <a:endParaRPr lang="en-US" b="1" dirty="0">
              <a:solidFill>
                <a:schemeClr val="tx1"/>
              </a:solidFill>
              <a:latin typeface="Times New Roman" panose="02020603050405020304" charset="0"/>
            </a:endParaRPr>
          </a:p>
          <a:p>
            <a:pPr marL="0" indent="0">
              <a:buNone/>
            </a:pPr>
            <a:endParaRPr lang="en-US" b="1"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Patient-Centered Medical Home Accreditation</a:t>
            </a: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Best Chance Network and </a:t>
            </a:r>
            <a:r>
              <a:rPr lang="en-US" dirty="0" smtClean="0">
                <a:solidFill>
                  <a:schemeClr val="tx1"/>
                </a:solidFill>
                <a:latin typeface="Times New Roman" panose="02020603050405020304" charset="0"/>
              </a:rPr>
              <a:t>WISEWOMAN </a:t>
            </a:r>
            <a:r>
              <a:rPr lang="en-US" dirty="0">
                <a:solidFill>
                  <a:schemeClr val="tx1"/>
                </a:solidFill>
                <a:latin typeface="Times New Roman" panose="02020603050405020304" charset="0"/>
              </a:rPr>
              <a:t>Program TA</a:t>
            </a: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MACRA Technical Assistance</a:t>
            </a:r>
            <a:endParaRPr lang="en-US" dirty="0">
              <a:solidFill>
                <a:schemeClr val="tx1"/>
              </a:solidFill>
              <a:latin typeface="Times New Roman" panose="02020603050405020304" charset="0"/>
            </a:endParaRPr>
          </a:p>
          <a:p>
            <a:pPr>
              <a:buFont typeface="Wingdings" panose="05000000000000000000" charset="0"/>
              <a:buChar char="Ø"/>
            </a:pPr>
            <a:r>
              <a:rPr lang="en-US" dirty="0">
                <a:solidFill>
                  <a:schemeClr val="tx1"/>
                </a:solidFill>
                <a:latin typeface="Times New Roman" panose="02020603050405020304" charset="0"/>
              </a:rPr>
              <a:t>RHC Regulatory Compliance, Coding and Billing Advice</a:t>
            </a:r>
            <a:endParaRPr lang="en-US" dirty="0">
              <a:solidFill>
                <a:schemeClr val="tx1"/>
              </a:solidFill>
              <a:latin typeface="Times New Roman" panose="0202060305040502030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800100"/>
          </a:xfrm>
        </p:spPr>
        <p:txBody>
          <a:bodyPr/>
          <a:lstStyle/>
          <a:p>
            <a:r>
              <a:rPr lang="en-US" sz="4000" b="1" dirty="0"/>
              <a:t>Key Contacts</a:t>
            </a:r>
            <a:endParaRPr lang="en-US" sz="4000" b="1" dirty="0"/>
          </a:p>
        </p:txBody>
      </p:sp>
      <p:sp>
        <p:nvSpPr>
          <p:cNvPr id="3" name="Content Placeholder 2"/>
          <p:cNvSpPr>
            <a:spLocks noGrp="1"/>
          </p:cNvSpPr>
          <p:nvPr>
            <p:ph sz="half" idx="2"/>
          </p:nvPr>
        </p:nvSpPr>
        <p:spPr/>
        <p:txBody>
          <a:bodyPr>
            <a:normAutofit fontScale="87500" lnSpcReduction="20000"/>
          </a:bodyPr>
          <a:lstStyle/>
          <a:p>
            <a:pPr marL="0" indent="0">
              <a:buFont typeface="Wingdings" panose="05000000000000000000" charset="0"/>
              <a:buNone/>
            </a:pPr>
            <a:r>
              <a:rPr lang="en-US" b="1"/>
              <a:t>Tiffany Simpson-Crumpley</a:t>
            </a:r>
            <a:endParaRPr lang="en-US" b="1"/>
          </a:p>
          <a:p>
            <a:pPr marL="0" indent="0">
              <a:buNone/>
            </a:pPr>
            <a:r>
              <a:rPr lang="en-US">
                <a:sym typeface="+mn-ea"/>
              </a:rPr>
              <a:t>Education &amp; Training Consultant</a:t>
            </a:r>
            <a:endParaRPr lang="en-US">
              <a:sym typeface="+mn-ea"/>
            </a:endParaRPr>
          </a:p>
          <a:p>
            <a:pPr marL="0" indent="0">
              <a:buNone/>
            </a:pPr>
            <a:r>
              <a:rPr lang="en-US"/>
              <a:t>South Carolina Office of Rural Health</a:t>
            </a:r>
            <a:endParaRPr lang="en-US"/>
          </a:p>
          <a:p>
            <a:pPr marL="0" indent="0">
              <a:buNone/>
            </a:pPr>
            <a:r>
              <a:rPr lang="en-US"/>
              <a:t>tcrumpley@scorh.net</a:t>
            </a:r>
            <a:endParaRPr lang="en-US"/>
          </a:p>
          <a:p>
            <a:pPr marL="0" indent="0">
              <a:buNone/>
            </a:pPr>
            <a:r>
              <a:rPr lang="en-US"/>
              <a:t>803-692-1692 </a:t>
            </a:r>
            <a:endParaRPr lang="en-US"/>
          </a:p>
          <a:p>
            <a:pPr marL="0" indent="0">
              <a:buNone/>
            </a:pPr>
            <a:endParaRPr lang="en-US" b="1"/>
          </a:p>
          <a:p>
            <a:pPr marL="0" indent="0">
              <a:buNone/>
            </a:pPr>
            <a:r>
              <a:rPr lang="en-US" b="1"/>
              <a:t>LaShandal Pettaway-Brown</a:t>
            </a:r>
            <a:endParaRPr lang="en-US" b="1"/>
          </a:p>
          <a:p>
            <a:pPr marL="0" indent="0">
              <a:buFont typeface="Wingdings" panose="05000000000000000000" charset="0"/>
              <a:buNone/>
            </a:pPr>
            <a:r>
              <a:rPr lang="en-US"/>
              <a:t>Quality Improvement Coach</a:t>
            </a:r>
            <a:endParaRPr lang="en-US"/>
          </a:p>
          <a:p>
            <a:pPr marL="0" indent="0">
              <a:buFont typeface="Wingdings" panose="05000000000000000000" charset="0"/>
              <a:buNone/>
            </a:pPr>
            <a:r>
              <a:rPr lang="en-US"/>
              <a:t>South Carolina Office of Rural Health</a:t>
            </a:r>
            <a:endParaRPr lang="en-US"/>
          </a:p>
          <a:p>
            <a:pPr marL="0" indent="0">
              <a:buFont typeface="Wingdings" panose="05000000000000000000" charset="0"/>
              <a:buNone/>
            </a:pPr>
            <a:r>
              <a:rPr lang="en-US"/>
              <a:t>lpbrown@scorh.net</a:t>
            </a:r>
            <a:endParaRPr lang="en-US"/>
          </a:p>
          <a:p>
            <a:pPr marL="0" indent="0">
              <a:buFont typeface="Wingdings" panose="05000000000000000000" charset="0"/>
              <a:buNone/>
            </a:pPr>
            <a:r>
              <a:rPr lang="en-US"/>
              <a:t>803-454-3850</a:t>
            </a:r>
            <a:endParaRPr lang="en-US"/>
          </a:p>
          <a:p>
            <a:pPr marL="0" indent="0">
              <a:buFont typeface="Wingdings" panose="05000000000000000000" charset="0"/>
              <a:buNone/>
            </a:pPr>
            <a:endParaRPr lang="en-US"/>
          </a:p>
          <a:p>
            <a:pPr marL="0" indent="0">
              <a:buNone/>
            </a:pPr>
            <a:endParaRPr lang="en-US"/>
          </a:p>
          <a:p>
            <a:pPr>
              <a:buFont typeface="Wingdings" panose="05000000000000000000" charset="0"/>
              <a:buChar char="Ø"/>
            </a:pPr>
            <a:endParaRPr lang="en-US"/>
          </a:p>
        </p:txBody>
      </p:sp>
      <p:sp>
        <p:nvSpPr>
          <p:cNvPr id="4" name="Content Placeholder 3"/>
          <p:cNvSpPr>
            <a:spLocks noGrp="1"/>
          </p:cNvSpPr>
          <p:nvPr>
            <p:ph sz="quarter" idx="13"/>
          </p:nvPr>
        </p:nvSpPr>
        <p:spPr/>
        <p:txBody>
          <a:bodyPr>
            <a:normAutofit lnSpcReduction="10000"/>
          </a:bodyPr>
          <a:lstStyle/>
          <a:p>
            <a:pPr marL="0" indent="0">
              <a:buNone/>
            </a:pPr>
            <a:r>
              <a:rPr lang="en-US" b="1"/>
              <a:t>Trenessa K. Jones, DSL</a:t>
            </a:r>
            <a:endParaRPr lang="en-US" b="1"/>
          </a:p>
          <a:p>
            <a:pPr marL="0" indent="0">
              <a:buNone/>
            </a:pPr>
            <a:r>
              <a:rPr lang="en-US"/>
              <a:t>Best Chance Network Director</a:t>
            </a:r>
            <a:endParaRPr lang="en-US"/>
          </a:p>
          <a:p>
            <a:pPr marL="0" indent="0">
              <a:buNone/>
            </a:pPr>
            <a:r>
              <a:rPr lang="en-US"/>
              <a:t>Jonestk@dhec.sc.gov</a:t>
            </a:r>
            <a:endParaRPr lang="en-US"/>
          </a:p>
          <a:p>
            <a:pPr marL="0" indent="0">
              <a:buNone/>
            </a:pPr>
            <a:r>
              <a:rPr lang="en-US"/>
              <a:t>803-898-1613</a:t>
            </a:r>
            <a:endParaRPr lang="en-US"/>
          </a:p>
          <a:p>
            <a:pPr marL="0" indent="0">
              <a:buNone/>
            </a:pPr>
            <a:endParaRPr lang="en-US" b="1"/>
          </a:p>
          <a:p>
            <a:pPr marL="0" indent="0">
              <a:buNone/>
            </a:pPr>
            <a:r>
              <a:rPr lang="en-US" b="1"/>
              <a:t>Linda Pekuri, MPH, RD, LD</a:t>
            </a:r>
            <a:endParaRPr lang="en-US" b="1"/>
          </a:p>
          <a:p>
            <a:pPr marL="0" indent="0">
              <a:buNone/>
            </a:pPr>
            <a:r>
              <a:rPr lang="en-US"/>
              <a:t>WISEWOMAN Program Manager</a:t>
            </a:r>
            <a:endParaRPr lang="en-US"/>
          </a:p>
          <a:p>
            <a:pPr marL="0" indent="0">
              <a:buNone/>
            </a:pPr>
            <a:r>
              <a:rPr lang="en-US"/>
              <a:t>pekurilm@dhec.sc.gov</a:t>
            </a:r>
            <a:endParaRPr lang="en-US"/>
          </a:p>
          <a:p>
            <a:pPr marL="0" indent="0">
              <a:buNone/>
            </a:pPr>
            <a:r>
              <a:rPr lang="en-US"/>
              <a:t>Office: (803) 898-1614</a:t>
            </a: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21"/>
            <a:ext cx="8229600" cy="1291590"/>
          </a:xfrm>
        </p:spPr>
        <p:txBody>
          <a:bodyPr/>
          <a:lstStyle/>
          <a:p>
            <a:r>
              <a:rPr lang="en-US"/>
              <a:t>Quick Review</a:t>
            </a:r>
            <a:endParaRPr lang="en-US"/>
          </a:p>
        </p:txBody>
      </p:sp>
      <p:sp>
        <p:nvSpPr>
          <p:cNvPr id="5" name="Content Placeholder 4"/>
          <p:cNvSpPr>
            <a:spLocks noGrp="1"/>
          </p:cNvSpPr>
          <p:nvPr>
            <p:ph idx="1"/>
          </p:nvPr>
        </p:nvSpPr>
        <p:spPr>
          <a:xfrm>
            <a:off x="457200" y="1101090"/>
            <a:ext cx="8229600" cy="4827905"/>
          </a:xfrm>
        </p:spPr>
        <p:txBody>
          <a:bodyPr>
            <a:normAutofit fontScale="55000" lnSpcReduction="20000"/>
          </a:bodyPr>
          <a:lstStyle/>
          <a:p>
            <a:pPr>
              <a:buFont typeface="Wingdings" panose="05000000000000000000" charset="0"/>
              <a:buChar char="Ø"/>
            </a:pPr>
            <a:endParaRPr lang="en-US" b="1" dirty="0">
              <a:solidFill>
                <a:schemeClr val="tx1"/>
              </a:solidFill>
              <a:latin typeface="Times New Roman" panose="02020603050405020304" charset="0"/>
            </a:endParaRPr>
          </a:p>
          <a:p>
            <a:pPr>
              <a:buFont typeface="Wingdings" panose="05000000000000000000" pitchFamily="2" charset="2"/>
              <a:buChar char="Ø"/>
            </a:pPr>
            <a:endParaRPr lang="en-US" b="1" dirty="0" smtClean="0">
              <a:solidFill>
                <a:schemeClr val="tx1"/>
              </a:solidFill>
              <a:latin typeface="Times New Roman" panose="02020603050405020304" charset="0"/>
            </a:endParaRPr>
          </a:p>
          <a:p>
            <a:pPr>
              <a:buFont typeface="Wingdings" panose="05000000000000000000" charset="0"/>
              <a:buChar char="Ø"/>
            </a:pPr>
            <a:r>
              <a:rPr lang="en-US" b="1" dirty="0">
                <a:solidFill>
                  <a:schemeClr val="tx1"/>
                </a:solidFill>
                <a:uFillTx/>
                <a:latin typeface="Times New Roman" panose="02020603050405020304" charset="0"/>
                <a:sym typeface="+mn-ea"/>
              </a:rPr>
              <a:t>The Nuts and Bolts of Implementing an Effective Best Chance Network Program</a:t>
            </a:r>
            <a:endParaRPr lang="en-US" b="1" dirty="0">
              <a:solidFill>
                <a:schemeClr val="tx1"/>
              </a:solidFill>
              <a:uFillTx/>
              <a:latin typeface="Times New Roman" panose="02020603050405020304" charset="0"/>
              <a:sym typeface="+mn-ea"/>
            </a:endParaRPr>
          </a:p>
          <a:p>
            <a:pPr>
              <a:buFont typeface="Wingdings" panose="05000000000000000000" charset="0"/>
              <a:buChar char="Ø"/>
            </a:pPr>
            <a:endParaRPr lang="en-US" b="1" dirty="0">
              <a:solidFill>
                <a:schemeClr val="tx1"/>
              </a:solidFill>
              <a:uFillTx/>
              <a:latin typeface="Times New Roman" panose="02020603050405020304" charset="0"/>
              <a:sym typeface="+mn-ea"/>
            </a:endParaRPr>
          </a:p>
          <a:p>
            <a:pPr>
              <a:buFont typeface="Wingdings" panose="05000000000000000000" charset="0"/>
              <a:buChar char="Ø"/>
            </a:pPr>
            <a:r>
              <a:rPr lang="en-US" b="1" dirty="0">
                <a:solidFill>
                  <a:schemeClr val="tx1"/>
                </a:solidFill>
                <a:uFillTx/>
                <a:latin typeface="Times New Roman" panose="02020603050405020304" charset="0"/>
                <a:sym typeface="+mn-ea"/>
              </a:rPr>
              <a:t>Got Patient Reminders?: Using Your EHR to Engage Patients in Your BCN/WW Programs</a:t>
            </a:r>
            <a:endParaRPr lang="en-US" b="1" dirty="0">
              <a:solidFill>
                <a:schemeClr val="tx1"/>
              </a:solidFill>
              <a:uFillTx/>
              <a:latin typeface="Times New Roman" panose="02020603050405020304" charset="0"/>
              <a:sym typeface="+mn-ea"/>
            </a:endParaRPr>
          </a:p>
          <a:p>
            <a:pPr>
              <a:buFont typeface="Wingdings" panose="05000000000000000000" charset="0"/>
              <a:buChar char="Ø"/>
            </a:pPr>
            <a:endParaRPr lang="en-US" b="1" dirty="0">
              <a:solidFill>
                <a:schemeClr val="tx1"/>
              </a:solidFill>
              <a:uFillTx/>
              <a:latin typeface="Times New Roman" panose="02020603050405020304" charset="0"/>
              <a:sym typeface="+mn-ea"/>
            </a:endParaRPr>
          </a:p>
          <a:p>
            <a:pPr>
              <a:buFont typeface="Wingdings" panose="05000000000000000000" charset="0"/>
              <a:buChar char="Ø"/>
            </a:pPr>
            <a:r>
              <a:rPr lang="en-US" b="1" dirty="0">
                <a:solidFill>
                  <a:schemeClr val="tx1"/>
                </a:solidFill>
                <a:uFillTx/>
                <a:latin typeface="Times New Roman" panose="02020603050405020304" charset="0"/>
                <a:sym typeface="+mn-ea"/>
              </a:rPr>
              <a:t>Billing for </a:t>
            </a:r>
            <a:r>
              <a:rPr lang="en-US" b="1" dirty="0" smtClean="0">
                <a:solidFill>
                  <a:schemeClr val="tx1"/>
                </a:solidFill>
                <a:uFillTx/>
                <a:latin typeface="Times New Roman" panose="02020603050405020304" charset="0"/>
                <a:sym typeface="+mn-ea"/>
              </a:rPr>
              <a:t>Success</a:t>
            </a:r>
            <a:r>
              <a:rPr lang="en-US" b="1" dirty="0">
                <a:solidFill>
                  <a:schemeClr val="tx1"/>
                </a:solidFill>
                <a:uFillTx/>
                <a:latin typeface="Times New Roman" panose="02020603050405020304" charset="0"/>
                <a:sym typeface="+mn-ea"/>
              </a:rPr>
              <a:t>: Effective Strategies for Generating Revenue from the BCN/WW Programs</a:t>
            </a:r>
            <a:endParaRPr lang="en-US" b="1" dirty="0">
              <a:solidFill>
                <a:schemeClr val="tx1"/>
              </a:solidFill>
              <a:uFillTx/>
              <a:latin typeface="Times New Roman" panose="02020603050405020304" charset="0"/>
              <a:sym typeface="+mn-ea"/>
            </a:endParaRPr>
          </a:p>
          <a:p>
            <a:pPr marL="0" indent="0">
              <a:buFont typeface="Wingdings" panose="05000000000000000000" charset="0"/>
              <a:buNone/>
            </a:pPr>
            <a:endParaRPr lang="en-US" b="1" dirty="0">
              <a:solidFill>
                <a:schemeClr val="tx1"/>
              </a:solidFill>
              <a:uFillTx/>
              <a:latin typeface="Times New Roman" panose="02020603050405020304" charset="0"/>
              <a:sym typeface="+mn-ea"/>
            </a:endParaRPr>
          </a:p>
          <a:p>
            <a:pPr>
              <a:buFont typeface="Wingdings" panose="05000000000000000000" charset="0"/>
              <a:buChar char="Ø"/>
            </a:pPr>
            <a:r>
              <a:rPr lang="en-US" b="1" dirty="0">
                <a:solidFill>
                  <a:schemeClr val="tx1"/>
                </a:solidFill>
                <a:uFillTx/>
                <a:latin typeface="Times New Roman" panose="02020603050405020304" charset="0"/>
                <a:sym typeface="+mn-ea"/>
              </a:rPr>
              <a:t>The Front Desk: The Gateway for Effective Patient Engagement for Best Chance Network and WISEWOMAN </a:t>
            </a:r>
            <a:r>
              <a:rPr lang="en-US" b="1" dirty="0" smtClean="0">
                <a:solidFill>
                  <a:schemeClr val="tx1"/>
                </a:solidFill>
                <a:uFillTx/>
                <a:latin typeface="Times New Roman" panose="02020603050405020304" charset="0"/>
                <a:sym typeface="+mn-ea"/>
              </a:rPr>
              <a:t>Programs</a:t>
            </a:r>
            <a:endParaRPr lang="en-US" b="1" dirty="0" smtClean="0">
              <a:solidFill>
                <a:schemeClr val="tx1"/>
              </a:solidFill>
              <a:uFillTx/>
              <a:latin typeface="Times New Roman" panose="02020603050405020304" charset="0"/>
              <a:sym typeface="+mn-ea"/>
            </a:endParaRPr>
          </a:p>
          <a:p>
            <a:pPr marL="0" indent="0">
              <a:buNone/>
            </a:pPr>
            <a:endParaRPr lang="en-US" b="1" dirty="0" smtClean="0">
              <a:solidFill>
                <a:schemeClr val="tx1"/>
              </a:solidFill>
              <a:uFillTx/>
              <a:latin typeface="Times New Roman" panose="02020603050405020304" charset="0"/>
              <a:sym typeface="+mn-ea"/>
            </a:endParaRPr>
          </a:p>
          <a:p>
            <a:pPr>
              <a:buFont typeface="Wingdings" panose="05000000000000000000" pitchFamily="2" charset="2"/>
              <a:buChar char="Ø"/>
            </a:pPr>
            <a:r>
              <a:rPr lang="en-US" b="1" dirty="0" smtClean="0">
                <a:solidFill>
                  <a:schemeClr val="tx1"/>
                </a:solidFill>
                <a:uFillTx/>
                <a:latin typeface="Times New Roman" panose="02020603050405020304" charset="0"/>
                <a:sym typeface="+mn-ea"/>
              </a:rPr>
              <a:t>What is WISEWOMAN?: A Program Overview</a:t>
            </a:r>
            <a:endParaRPr lang="en-US" b="1" dirty="0" smtClean="0">
              <a:solidFill>
                <a:schemeClr val="tx1"/>
              </a:solidFill>
              <a:uFillTx/>
              <a:latin typeface="Times New Roman" panose="02020603050405020304" charset="0"/>
              <a:sym typeface="+mn-ea"/>
            </a:endParaRPr>
          </a:p>
          <a:p>
            <a:pPr>
              <a:buFont typeface="Wingdings" panose="05000000000000000000" pitchFamily="2" charset="2"/>
              <a:buChar char="Ø"/>
            </a:pPr>
            <a:endParaRPr lang="en-US" b="1" dirty="0" smtClean="0">
              <a:solidFill>
                <a:schemeClr val="tx1"/>
              </a:solidFill>
              <a:uFillTx/>
              <a:latin typeface="Times New Roman" panose="02020603050405020304" charset="0"/>
              <a:sym typeface="+mn-ea"/>
            </a:endParaRPr>
          </a:p>
          <a:p>
            <a:pPr>
              <a:buFont typeface="Wingdings" panose="05000000000000000000" pitchFamily="2" charset="2"/>
              <a:buChar char="Ø"/>
            </a:pPr>
            <a:endParaRPr lang="en-US" b="1" dirty="0" smtClean="0">
              <a:solidFill>
                <a:schemeClr val="tx1"/>
              </a:solidFill>
              <a:uFillTx/>
              <a:latin typeface="Times New Roman" panose="02020603050405020304" charset="0"/>
              <a:sym typeface="+mn-ea"/>
            </a:endParaRPr>
          </a:p>
          <a:p>
            <a:pPr>
              <a:buFont typeface="Wingdings" panose="05000000000000000000" pitchFamily="2" charset="2"/>
              <a:buChar char="Ø"/>
            </a:pPr>
            <a:r>
              <a:rPr lang="en-US" b="1" dirty="0" smtClean="0">
                <a:solidFill>
                  <a:schemeClr val="tx1"/>
                </a:solidFill>
                <a:uFillTx/>
                <a:latin typeface="Times New Roman" panose="02020603050405020304" charset="0"/>
                <a:sym typeface="+mn-ea"/>
              </a:rPr>
              <a:t>Making the Case for WISEWOMAN</a:t>
            </a:r>
            <a:endParaRPr lang="en-US" b="1" dirty="0" smtClean="0">
              <a:solidFill>
                <a:schemeClr val="tx1"/>
              </a:solidFill>
              <a:uFillTx/>
              <a:latin typeface="Times New Roman" panose="02020603050405020304" charset="0"/>
              <a:sym typeface="+mn-ea"/>
            </a:endParaRPr>
          </a:p>
          <a:p>
            <a:pPr>
              <a:buFont typeface="Wingdings" panose="05000000000000000000" pitchFamily="2" charset="2"/>
              <a:buChar char="Ø"/>
            </a:pPr>
            <a:endParaRPr lang="en-US" b="1" dirty="0" smtClean="0">
              <a:solidFill>
                <a:schemeClr val="tx1"/>
              </a:solidFill>
              <a:uFillTx/>
              <a:latin typeface="Times New Roman" panose="02020603050405020304" charset="0"/>
              <a:sym typeface="+mn-ea"/>
            </a:endParaRPr>
          </a:p>
          <a:p>
            <a:pPr marL="0" indent="0">
              <a:buFont typeface="Wingdings" panose="05000000000000000000" charset="0"/>
              <a:buNone/>
            </a:pPr>
            <a:endParaRPr lang="en-US" b="1" dirty="0" smtClean="0">
              <a:solidFill>
                <a:schemeClr val="tx1"/>
              </a:solidFill>
              <a:uFillTx/>
              <a:latin typeface="Times New Roman" panose="02020603050405020304" charset="0"/>
              <a:sym typeface="+mn-ea"/>
            </a:endParaRPr>
          </a:p>
          <a:p>
            <a:pPr marL="285750" indent="-285750">
              <a:buFont typeface="Wingdings" panose="05000000000000000000" charset="0"/>
              <a:buChar char="Ø"/>
            </a:pPr>
            <a:r>
              <a:rPr lang="en-US" b="1" dirty="0">
                <a:solidFill>
                  <a:schemeClr val="tx1"/>
                </a:solidFill>
                <a:uFillTx/>
                <a:latin typeface="Times New Roman" panose="02020603050405020304" charset="0"/>
              </a:rPr>
              <a:t>WISEWOMAN: The Win-Win Solution</a:t>
            </a:r>
            <a:endParaRPr lang="en-US" b="1" dirty="0">
              <a:solidFill>
                <a:schemeClr val="tx1"/>
              </a:solidFill>
              <a:uFillTx/>
              <a:latin typeface="Times New Roman" panose="02020603050405020304" charset="0"/>
            </a:endParaRPr>
          </a:p>
          <a:p>
            <a:pPr marL="285750" indent="-285750">
              <a:buFont typeface="Wingdings" panose="05000000000000000000" charset="0"/>
              <a:buChar char="Ø"/>
            </a:pPr>
            <a:endParaRPr lang="en-US" b="1" dirty="0">
              <a:solidFill>
                <a:schemeClr val="tx1"/>
              </a:solidFill>
              <a:uFillTx/>
              <a:latin typeface="Times New Roman" panose="02020603050405020304" charset="0"/>
            </a:endParaRPr>
          </a:p>
          <a:p>
            <a:pPr marL="285750" indent="-285750">
              <a:buFont typeface="Wingdings" panose="05000000000000000000" charset="0"/>
              <a:buChar char="Ø"/>
            </a:pPr>
            <a:endParaRPr lang="en-US" b="1" dirty="0">
              <a:solidFill>
                <a:schemeClr val="tx1"/>
              </a:solidFill>
              <a:uFillTx/>
              <a:latin typeface="Times New Roman" panose="02020603050405020304" charset="0"/>
            </a:endParaRPr>
          </a:p>
          <a:p>
            <a:pPr marL="285750" indent="-285750">
              <a:buFont typeface="Wingdings" panose="05000000000000000000" charset="0"/>
              <a:buChar char="Ø"/>
            </a:pPr>
            <a:r>
              <a:rPr lang="en-US" b="1" dirty="0">
                <a:solidFill>
                  <a:schemeClr val="tx1"/>
                </a:solidFill>
                <a:uFillTx/>
                <a:latin typeface="Times New Roman" panose="02020603050405020304" charset="0"/>
              </a:rPr>
              <a:t>Billing for Success: Effective Strategies for Generating Revenue with WISEWOMAN</a:t>
            </a:r>
            <a:endParaRPr lang="en-US" b="1" dirty="0">
              <a:solidFill>
                <a:schemeClr val="tx1"/>
              </a:solidFill>
              <a:uFillTx/>
              <a:latin typeface="Times New Roman" panose="02020603050405020304" charset="0"/>
            </a:endParaRPr>
          </a:p>
          <a:p>
            <a:pPr marL="0" indent="0">
              <a:buFont typeface="Wingdings" panose="05000000000000000000" charset="0"/>
              <a:buNone/>
            </a:pPr>
            <a:endParaRPr lang="en-US" b="1" dirty="0">
              <a:solidFill>
                <a:schemeClr val="tx1"/>
              </a:solidFill>
              <a:uFillTx/>
              <a:latin typeface="Times New Roman" panose="02020603050405020304" charset="0"/>
            </a:endParaRPr>
          </a:p>
          <a:p>
            <a:pPr marL="0" indent="0">
              <a:buFont typeface="Wingdings" panose="05000000000000000000" charset="0"/>
              <a:buNone/>
            </a:pPr>
            <a:r>
              <a:rPr lang="en-US" b="1" dirty="0">
                <a:solidFill>
                  <a:schemeClr val="tx1"/>
                </a:solidFill>
                <a:uFillTx/>
                <a:latin typeface="Times New Roman" panose="02020603050405020304" charset="0"/>
              </a:rPr>
              <a:t> </a:t>
            </a:r>
            <a:endParaRPr lang="en-US" b="1" dirty="0">
              <a:solidFill>
                <a:schemeClr val="tx1"/>
              </a:solidFill>
              <a:uFillTx/>
              <a:latin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014"/>
            <a:ext cx="8229600" cy="888763"/>
          </a:xfrm>
        </p:spPr>
        <p:txBody>
          <a:bodyPr/>
          <a:lstStyle/>
          <a:p>
            <a:r>
              <a:rPr lang="en-US" sz="4000" b="1" dirty="0" smtClean="0">
                <a:latin typeface="Times New Roman" panose="02020603050405020304" charset="0"/>
              </a:rPr>
              <a:t>What is the Best Chance Network?</a:t>
            </a:r>
            <a:endParaRPr lang="en-US" sz="4000" b="1" dirty="0">
              <a:latin typeface="Times New Roman" panose="02020603050405020304" charset="0"/>
            </a:endParaRPr>
          </a:p>
        </p:txBody>
      </p:sp>
      <p:sp>
        <p:nvSpPr>
          <p:cNvPr id="3" name="Content Placeholder 2"/>
          <p:cNvSpPr>
            <a:spLocks noGrp="1"/>
          </p:cNvSpPr>
          <p:nvPr>
            <p:ph idx="1"/>
          </p:nvPr>
        </p:nvSpPr>
        <p:spPr>
          <a:xfrm>
            <a:off x="457200" y="1030591"/>
            <a:ext cx="8229600" cy="4754562"/>
          </a:xfrm>
        </p:spPr>
        <p:txBody>
          <a:bodyPr>
            <a:normAutofit fontScale="90000" lnSpcReduction="10000"/>
          </a:bodyPr>
          <a:lstStyle/>
          <a:p>
            <a:pPr>
              <a:spcBef>
                <a:spcPts val="1800"/>
              </a:spcBef>
              <a:buNone/>
            </a:pPr>
            <a:r>
              <a:rPr lang="en-US" dirty="0" smtClean="0">
                <a:cs typeface="Arial" panose="020B0604020202020204" pitchFamily="34" charset="0"/>
              </a:rPr>
              <a:t>    </a:t>
            </a:r>
            <a:endParaRPr lang="en-US" dirty="0" smtClean="0">
              <a:cs typeface="Arial" panose="020B0604020202020204" pitchFamily="34" charset="0"/>
            </a:endParaRPr>
          </a:p>
          <a:p>
            <a:pPr marL="0" indent="0">
              <a:lnSpc>
                <a:spcPct val="150000"/>
              </a:lnSpc>
              <a:spcBef>
                <a:spcPts val="3600"/>
              </a:spcBef>
              <a:buNone/>
            </a:pPr>
            <a:r>
              <a:rPr lang="en-US" sz="2800" b="1" dirty="0" smtClean="0">
                <a:solidFill>
                  <a:schemeClr val="tx1"/>
                </a:solidFill>
                <a:latin typeface="Cambria" panose="02040503050406030204" charset="0"/>
                <a:cs typeface="Arial" panose="020B0604020202020204" pitchFamily="34" charset="0"/>
              </a:rPr>
              <a:t>Since 1991, The Best Chance Network has been South Carolina’s program for National Breast and Cervical Cancer Early Detection Program. It provides comprehensive screening and diagnostic services for low-income, uninsured and underinsured women across the state. It is commonly referred to as the “free mammogram” program the community</a:t>
            </a:r>
            <a:endParaRPr lang="en-US" sz="2800" b="1" dirty="0" smtClean="0">
              <a:solidFill>
                <a:schemeClr val="tx1"/>
              </a:solidFill>
              <a:latin typeface="Cambria" panose="0204050305040603020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2886"/>
    </mc:Choice>
    <mc:Fallback>
      <p:transition spd="slow" advTm="4288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charset="0"/>
              <a:buChar char="ü"/>
            </a:pPr>
            <a:r>
              <a:rPr lang="en-US" sz="4000" b="1" dirty="0"/>
              <a:t>Eligibility Criteria for </a:t>
            </a:r>
            <a:br>
              <a:rPr lang="en-US" sz="4000" b="1" dirty="0"/>
            </a:br>
            <a:r>
              <a:rPr lang="en-US" sz="4000" b="1" dirty="0"/>
              <a:t>Best Chance Network Services</a:t>
            </a:r>
            <a:endParaRPr lang="en-US" sz="4000" b="1" dirty="0"/>
          </a:p>
        </p:txBody>
      </p:sp>
      <p:sp>
        <p:nvSpPr>
          <p:cNvPr id="3" name="Content Placeholder 2"/>
          <p:cNvSpPr>
            <a:spLocks noGrp="1"/>
          </p:cNvSpPr>
          <p:nvPr>
            <p:ph idx="1"/>
          </p:nvPr>
        </p:nvSpPr>
        <p:spPr>
          <a:xfrm>
            <a:off x="457200" y="1600200"/>
            <a:ext cx="8229600" cy="4525963"/>
          </a:xfrm>
        </p:spPr>
        <p:txBody>
          <a:bodyPr>
            <a:normAutofit/>
          </a:bodyPr>
          <a:lstStyle/>
          <a:p>
            <a:pPr marL="285750" indent="-285750" eaLnBrk="1" hangingPunct="1">
              <a:buFont typeface="Wingdings" panose="05000000000000000000" charset="0"/>
              <a:buChar char="ü"/>
            </a:pPr>
            <a:r>
              <a:rPr lang="en-US" altLang="en-US" sz="2000" b="1" dirty="0">
                <a:solidFill>
                  <a:schemeClr val="tx1"/>
                </a:solidFill>
                <a:latin typeface="+mn-lt"/>
                <a:sym typeface="+mn-ea"/>
              </a:rPr>
              <a:t>A woman who lives in South Carolina</a:t>
            </a:r>
            <a:endParaRPr lang="en-US" altLang="en-US" sz="2000" b="1" dirty="0">
              <a:solidFill>
                <a:schemeClr val="tx1"/>
              </a:solidFill>
              <a:latin typeface="+mn-lt"/>
              <a:sym typeface="+mn-ea"/>
            </a:endParaRPr>
          </a:p>
          <a:p>
            <a:pPr eaLnBrk="1" hangingPunct="1">
              <a:buFont typeface="Wingdings" panose="05000000000000000000" pitchFamily="2" charset="2"/>
              <a:buChar char="ü"/>
            </a:pPr>
            <a:endParaRPr lang="en-US" altLang="en-US" sz="2000" b="1" dirty="0">
              <a:solidFill>
                <a:schemeClr val="tx1"/>
              </a:solidFill>
              <a:latin typeface="+mn-lt"/>
              <a:sym typeface="+mn-ea"/>
            </a:endParaRPr>
          </a:p>
          <a:p>
            <a:pPr eaLnBrk="1" hangingPunct="1">
              <a:buFont typeface="Wingdings" panose="05000000000000000000" pitchFamily="2" charset="2"/>
              <a:buChar char="ü"/>
            </a:pPr>
            <a:r>
              <a:rPr lang="en-US" altLang="en-US" sz="2000" b="1" dirty="0">
                <a:solidFill>
                  <a:schemeClr val="tx1"/>
                </a:solidFill>
                <a:latin typeface="+mn-lt"/>
                <a:sym typeface="+mn-ea"/>
              </a:rPr>
              <a:t>30 to 64-years old</a:t>
            </a:r>
            <a:endParaRPr lang="en-US" altLang="en-US" sz="2000" b="1" dirty="0">
              <a:solidFill>
                <a:schemeClr val="tx1"/>
              </a:solidFill>
              <a:latin typeface="+mn-lt"/>
              <a:sym typeface="+mn-ea"/>
            </a:endParaRPr>
          </a:p>
          <a:p>
            <a:pPr marL="0" indent="0" eaLnBrk="1" hangingPunct="1">
              <a:buFont typeface="Wingdings" panose="05000000000000000000" pitchFamily="2" charset="2"/>
              <a:buNone/>
            </a:pPr>
            <a:endParaRPr lang="en-US" altLang="en-US" sz="2000" b="1" dirty="0">
              <a:solidFill>
                <a:schemeClr val="tx1"/>
              </a:solidFill>
              <a:latin typeface="+mn-lt"/>
              <a:sym typeface="+mn-ea"/>
            </a:endParaRPr>
          </a:p>
          <a:p>
            <a:pPr eaLnBrk="1" hangingPunct="1">
              <a:buFont typeface="Wingdings" panose="05000000000000000000" pitchFamily="2" charset="2"/>
              <a:buChar char="ü"/>
            </a:pPr>
            <a:r>
              <a:rPr lang="en-US" altLang="en-US" sz="2000" b="1" dirty="0">
                <a:solidFill>
                  <a:schemeClr val="tx1"/>
                </a:solidFill>
                <a:latin typeface="+mn-lt"/>
                <a:sym typeface="+mn-ea"/>
              </a:rPr>
              <a:t>Does not have health insurance or are underinsured (meaning the insurance only covers hospital care)</a:t>
            </a:r>
            <a:endParaRPr lang="en-US" altLang="en-US" sz="2000" b="1" dirty="0">
              <a:solidFill>
                <a:schemeClr val="tx1"/>
              </a:solidFill>
              <a:latin typeface="+mn-lt"/>
              <a:sym typeface="+mn-ea"/>
            </a:endParaRPr>
          </a:p>
          <a:p>
            <a:pPr marL="0" indent="0" eaLnBrk="1" hangingPunct="1">
              <a:buFont typeface="Wingdings" panose="05000000000000000000" pitchFamily="2" charset="2"/>
              <a:buNone/>
            </a:pPr>
            <a:endParaRPr lang="en-US" altLang="en-US" sz="2000" b="1" dirty="0">
              <a:solidFill>
                <a:schemeClr val="tx1"/>
              </a:solidFill>
              <a:latin typeface="+mn-lt"/>
              <a:sym typeface="+mn-ea"/>
            </a:endParaRPr>
          </a:p>
          <a:p>
            <a:pPr eaLnBrk="1" hangingPunct="1">
              <a:buFont typeface="Wingdings" panose="05000000000000000000" pitchFamily="2" charset="2"/>
              <a:buChar char="ü"/>
            </a:pPr>
            <a:r>
              <a:rPr lang="en-US" altLang="en-US" sz="2000" b="1" dirty="0">
                <a:solidFill>
                  <a:schemeClr val="tx1"/>
                </a:solidFill>
                <a:latin typeface="+mn-lt"/>
                <a:sym typeface="+mn-ea"/>
              </a:rPr>
              <a:t>Has deductibles of $1,000 or higher</a:t>
            </a:r>
            <a:endParaRPr lang="en-US" altLang="en-US" sz="2000" b="1" dirty="0">
              <a:solidFill>
                <a:schemeClr val="tx1"/>
              </a:solidFill>
              <a:latin typeface="+mn-lt"/>
              <a:sym typeface="+mn-ea"/>
            </a:endParaRPr>
          </a:p>
          <a:p>
            <a:pPr marL="0" indent="0" eaLnBrk="1" hangingPunct="1">
              <a:buFont typeface="Wingdings" panose="05000000000000000000" pitchFamily="2" charset="2"/>
              <a:buNone/>
            </a:pPr>
            <a:endParaRPr lang="en-US" altLang="en-US" sz="2000" b="1" dirty="0">
              <a:solidFill>
                <a:schemeClr val="tx1"/>
              </a:solidFill>
              <a:latin typeface="+mn-lt"/>
              <a:sym typeface="+mn-ea"/>
            </a:endParaRPr>
          </a:p>
          <a:p>
            <a:pPr eaLnBrk="1" hangingPunct="1">
              <a:buFont typeface="Wingdings" panose="05000000000000000000" pitchFamily="2" charset="2"/>
              <a:buChar char="ü"/>
            </a:pPr>
            <a:r>
              <a:rPr lang="en-US" altLang="en-US" sz="2000" b="1" dirty="0">
                <a:solidFill>
                  <a:schemeClr val="tx1"/>
                </a:solidFill>
                <a:latin typeface="+mn-lt"/>
                <a:sym typeface="+mn-ea"/>
              </a:rPr>
              <a:t>Those who have insurance that does not cover diagnostic services</a:t>
            </a:r>
            <a:endParaRPr lang="en-US" altLang="en-US" sz="2000" b="1" dirty="0">
              <a:solidFill>
                <a:schemeClr val="tx1"/>
              </a:solidFill>
              <a:latin typeface="+mn-lt"/>
              <a:sym typeface="+mn-ea"/>
            </a:endParaRPr>
          </a:p>
          <a:p>
            <a:pPr marL="0" indent="0" eaLnBrk="1" hangingPunct="1">
              <a:buFont typeface="Wingdings" panose="05000000000000000000" pitchFamily="2" charset="2"/>
              <a:buNone/>
            </a:pPr>
            <a:endParaRPr lang="en-US" altLang="en-US" sz="2000" b="1" dirty="0">
              <a:solidFill>
                <a:schemeClr val="tx1"/>
              </a:solidFill>
              <a:latin typeface="+mn-lt"/>
              <a:sym typeface="+mn-ea"/>
            </a:endParaRPr>
          </a:p>
          <a:p>
            <a:pPr eaLnBrk="1" hangingPunct="1">
              <a:buFont typeface="Wingdings" panose="05000000000000000000" pitchFamily="2" charset="2"/>
              <a:buChar char="ü"/>
            </a:pPr>
            <a:r>
              <a:rPr lang="en-US" altLang="en-US" sz="2000" b="1" dirty="0">
                <a:solidFill>
                  <a:schemeClr val="tx1"/>
                </a:solidFill>
                <a:latin typeface="+mn-lt"/>
                <a:sym typeface="+mn-ea"/>
              </a:rPr>
              <a:t>Meet income eligibility guidelines</a:t>
            </a:r>
            <a:endParaRPr lang="en-US" altLang="en-US" sz="2000" b="1" dirty="0">
              <a:solidFill>
                <a:schemeClr val="tx1"/>
              </a:solidFill>
              <a:latin typeface="+mn-lt"/>
              <a:sym typeface="+mn-ea"/>
            </a:endParaRPr>
          </a:p>
          <a:p>
            <a:pPr marL="0" indent="0" eaLnBrk="1" hangingPunct="1">
              <a:buFont typeface="Wingdings" panose="05000000000000000000" pitchFamily="2" charset="2"/>
              <a:buNone/>
            </a:pPr>
            <a:endParaRPr lang="en-US" altLang="en-US" sz="2000" b="1" dirty="0">
              <a:solidFill>
                <a:schemeClr val="tx1"/>
              </a:solidFill>
              <a:latin typeface="+mn-lt"/>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923"/>
            <a:ext cx="8229600" cy="807578"/>
          </a:xfrm>
        </p:spPr>
        <p:txBody>
          <a:bodyPr/>
          <a:lstStyle/>
          <a:p>
            <a:pPr>
              <a:lnSpc>
                <a:spcPct val="100000"/>
              </a:lnSpc>
            </a:pPr>
            <a:r>
              <a:rPr lang="en-US" sz="3600" b="1" dirty="0"/>
              <a:t>What is the WISEWOMAN Program?</a:t>
            </a:r>
            <a:endParaRPr lang="en-US" sz="3600" b="1" dirty="0"/>
          </a:p>
        </p:txBody>
      </p:sp>
      <p:sp>
        <p:nvSpPr>
          <p:cNvPr id="3" name="Content Placeholder 2"/>
          <p:cNvSpPr>
            <a:spLocks noGrp="1"/>
          </p:cNvSpPr>
          <p:nvPr>
            <p:ph idx="1"/>
          </p:nvPr>
        </p:nvSpPr>
        <p:spPr>
          <a:xfrm>
            <a:off x="304800" y="1524000"/>
            <a:ext cx="8610600" cy="4984751"/>
          </a:xfrm>
        </p:spPr>
        <p:txBody>
          <a:bodyPr>
            <a:normAutofit/>
          </a:bodyPr>
          <a:lstStyle/>
          <a:p>
            <a:pPr marL="800100" lvl="1" indent="-342900" algn="l">
              <a:buFont typeface="Wingdings" panose="05000000000000000000" charset="0"/>
              <a:buChar char="Ø"/>
            </a:pPr>
            <a:r>
              <a:rPr lang="en-US" sz="2400" b="1" dirty="0">
                <a:solidFill>
                  <a:schemeClr val="tx1"/>
                </a:solidFill>
                <a:latin typeface="+mn-lt"/>
                <a:ea typeface="+mj-ea"/>
              </a:rPr>
              <a:t>Since 2008, DHEC has offered The WiseWoman program, to reduce risk factors for heart disease in low-income women from 40-64 years of age. Services focus on cardiovascular disease screening, health coaching and lifestyle changes with a focus on controlling high blood pressure.</a:t>
            </a:r>
            <a:endParaRPr lang="en-US" sz="2400" b="1" dirty="0">
              <a:solidFill>
                <a:schemeClr val="tx1"/>
              </a:solidFill>
              <a:latin typeface="+mn-lt"/>
              <a:ea typeface="+mj-ea"/>
            </a:endParaRPr>
          </a:p>
          <a:p>
            <a:pPr marL="800100" lvl="1" indent="-342900" algn="l">
              <a:lnSpc>
                <a:spcPct val="150000"/>
              </a:lnSpc>
              <a:buFont typeface="Wingdings" panose="05000000000000000000" charset="0"/>
              <a:buChar char="Ø"/>
            </a:pPr>
            <a:r>
              <a:rPr lang="en-US" sz="2400" b="1" dirty="0">
                <a:solidFill>
                  <a:schemeClr val="tx1"/>
                </a:solidFill>
                <a:latin typeface="+mn-lt"/>
                <a:ea typeface="+mj-ea"/>
              </a:rPr>
              <a:t>Presented along with companion program to BCN to prevent cancer</a:t>
            </a:r>
            <a:endParaRPr lang="en-US" sz="2400" b="1" dirty="0">
              <a:solidFill>
                <a:schemeClr val="tx1"/>
              </a:solidFill>
              <a:latin typeface="+mn-lt"/>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124136"/>
    </mc:Choice>
    <mc:Fallback>
      <p:transition spd="slow" advTm="12413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latin typeface="Times New Roman" panose="02020603050405020304" charset="0"/>
              </a:rPr>
              <a:t>Building Blocks of the </a:t>
            </a:r>
            <a:br>
              <a:rPr lang="en-US" sz="3600" b="1">
                <a:latin typeface="Times New Roman" panose="02020603050405020304" charset="0"/>
              </a:rPr>
            </a:br>
            <a:r>
              <a:rPr lang="en-US" sz="3600" b="1">
                <a:latin typeface="Times New Roman" panose="02020603050405020304" charset="0"/>
              </a:rPr>
              <a:t>BCN/WISEWOMAN Programs</a:t>
            </a:r>
            <a:endParaRPr lang="en-US" sz="3600" b="1">
              <a:latin typeface="Times New Roman" panose="02020603050405020304" charset="0"/>
            </a:endParaRPr>
          </a:p>
        </p:txBody>
      </p:sp>
      <p:sp>
        <p:nvSpPr>
          <p:cNvPr id="3" name="Content Placeholder 2"/>
          <p:cNvSpPr>
            <a:spLocks noGrp="1"/>
          </p:cNvSpPr>
          <p:nvPr>
            <p:ph idx="1"/>
          </p:nvPr>
        </p:nvSpPr>
        <p:spPr/>
        <p:txBody>
          <a:bodyPr/>
          <a:lstStyle/>
          <a:p>
            <a:pPr marL="0" indent="0">
              <a:buNone/>
            </a:pPr>
            <a:endParaRPr lang="en-US"/>
          </a:p>
        </p:txBody>
      </p:sp>
      <p:sp>
        <p:nvSpPr>
          <p:cNvPr id="4" name="Flowchart: Alternate Process 3"/>
          <p:cNvSpPr/>
          <p:nvPr/>
        </p:nvSpPr>
        <p:spPr>
          <a:xfrm>
            <a:off x="681355" y="1690345"/>
            <a:ext cx="2304415" cy="164338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t>Practice Champion/</a:t>
            </a:r>
            <a:endParaRPr lang="en-US" b="1"/>
          </a:p>
          <a:p>
            <a:pPr algn="ctr"/>
            <a:r>
              <a:rPr lang="en-US" b="1"/>
              <a:t>Health Coach</a:t>
            </a:r>
            <a:endParaRPr lang="en-US" b="1"/>
          </a:p>
        </p:txBody>
      </p:sp>
      <p:sp>
        <p:nvSpPr>
          <p:cNvPr id="5" name="Flowchart: Alternate Process 4"/>
          <p:cNvSpPr/>
          <p:nvPr/>
        </p:nvSpPr>
        <p:spPr>
          <a:xfrm>
            <a:off x="5983605" y="1750695"/>
            <a:ext cx="2304415" cy="164338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Defined Team Roles and Responsibilities</a:t>
            </a:r>
            <a:endParaRPr lang="en-US" b="1"/>
          </a:p>
        </p:txBody>
      </p:sp>
      <p:sp>
        <p:nvSpPr>
          <p:cNvPr id="6" name="Flowchart: Alternate Process 5"/>
          <p:cNvSpPr/>
          <p:nvPr/>
        </p:nvSpPr>
        <p:spPr>
          <a:xfrm>
            <a:off x="713105" y="3980815"/>
            <a:ext cx="2416810" cy="16713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Activated EHR Screening Reminders &amp; Telephonic Patient Alerts</a:t>
            </a:r>
            <a:endParaRPr lang="en-US" b="1"/>
          </a:p>
        </p:txBody>
      </p:sp>
      <p:sp>
        <p:nvSpPr>
          <p:cNvPr id="7" name="Flowchart: Alternate Process 6"/>
          <p:cNvSpPr/>
          <p:nvPr/>
        </p:nvSpPr>
        <p:spPr>
          <a:xfrm>
            <a:off x="6068060" y="3980815"/>
            <a:ext cx="2304415" cy="167132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a:t>Billing &amp; Coding Knowledge for BCN/WW Programs</a:t>
            </a:r>
            <a:endParaRPr lang="en-US" b="1"/>
          </a:p>
        </p:txBody>
      </p:sp>
      <p:sp>
        <p:nvSpPr>
          <p:cNvPr id="8" name="Flowchart: Alternate Process 7"/>
          <p:cNvSpPr/>
          <p:nvPr/>
        </p:nvSpPr>
        <p:spPr>
          <a:xfrm>
            <a:off x="3384550" y="3168015"/>
            <a:ext cx="2374265" cy="139065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Patient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48"/>
            <a:ext cx="8229600" cy="719983"/>
          </a:xfrm>
        </p:spPr>
        <p:txBody>
          <a:bodyPr>
            <a:normAutofit fontScale="90000"/>
          </a:bodyPr>
          <a:lstStyle/>
          <a:p>
            <a:r>
              <a:rPr lang="en-US" sz="4000" dirty="0"/>
              <a:t>Singleton Family Health Center</a:t>
            </a:r>
            <a:endParaRPr lang="en-US" sz="4000" dirty="0"/>
          </a:p>
        </p:txBody>
      </p:sp>
      <p:sp>
        <p:nvSpPr>
          <p:cNvPr id="3" name="Content Placeholder 2"/>
          <p:cNvSpPr>
            <a:spLocks noGrp="1"/>
          </p:cNvSpPr>
          <p:nvPr>
            <p:ph sz="half" idx="2"/>
          </p:nvPr>
        </p:nvSpPr>
        <p:spPr>
          <a:xfrm>
            <a:off x="4648200" y="1355090"/>
            <a:ext cx="4038600" cy="4771390"/>
          </a:xfrm>
        </p:spPr>
        <p:txBody>
          <a:bodyPr>
            <a:noAutofit/>
          </a:bodyPr>
          <a:lstStyle/>
          <a:p>
            <a:pPr marL="0" indent="0" algn="l">
              <a:lnSpc>
                <a:spcPct val="100000"/>
              </a:lnSpc>
              <a:buFont typeface="Wingdings" panose="05000000000000000000" charset="0"/>
              <a:buNone/>
            </a:pPr>
            <a:r>
              <a:rPr lang="en-US" b="1" dirty="0" smtClean="0">
                <a:solidFill>
                  <a:schemeClr val="tx1"/>
                </a:solidFill>
                <a:latin typeface="Cambria" panose="02040503050406030204" charset="0"/>
              </a:rPr>
              <a:t>Denitra Bovian</a:t>
            </a:r>
            <a:endParaRPr lang="en-US" b="1" dirty="0" smtClean="0">
              <a:solidFill>
                <a:schemeClr val="tx1"/>
              </a:solidFill>
              <a:latin typeface="Cambria" panose="02040503050406030204" charset="0"/>
              <a:sym typeface="+mn-ea"/>
            </a:endParaRPr>
          </a:p>
          <a:p>
            <a:pPr marL="0" indent="0" algn="l">
              <a:lnSpc>
                <a:spcPct val="100000"/>
              </a:lnSpc>
              <a:buFont typeface="Wingdings" panose="05000000000000000000" charset="0"/>
              <a:buChar char="Ø"/>
            </a:pPr>
            <a:r>
              <a:rPr lang="en-US" sz="2100" b="1" dirty="0" smtClean="0">
                <a:solidFill>
                  <a:schemeClr val="tx1"/>
                </a:solidFill>
                <a:latin typeface="Cambria" panose="02040503050406030204" charset="0"/>
                <a:sym typeface="+mn-ea"/>
              </a:rPr>
              <a:t>Data Analyst and Quality Improvement Coordinator at Singleton Family Health Center</a:t>
            </a:r>
            <a:endParaRPr lang="en-US" sz="2100" b="1" dirty="0" smtClean="0">
              <a:solidFill>
                <a:schemeClr val="tx1"/>
              </a:solidFill>
              <a:latin typeface="Cambria" panose="02040503050406030204" charset="0"/>
              <a:sym typeface="+mn-ea"/>
            </a:endParaRPr>
          </a:p>
          <a:p>
            <a:pPr marL="0" indent="0" algn="l">
              <a:lnSpc>
                <a:spcPct val="100000"/>
              </a:lnSpc>
              <a:buFont typeface="Wingdings" panose="05000000000000000000" charset="0"/>
              <a:buChar char="Ø"/>
            </a:pPr>
            <a:endParaRPr lang="en-US" sz="2100" b="1" dirty="0" smtClean="0">
              <a:solidFill>
                <a:schemeClr val="tx1"/>
              </a:solidFill>
              <a:latin typeface="Cambria" panose="02040503050406030204" charset="0"/>
              <a:sym typeface="+mn-ea"/>
            </a:endParaRPr>
          </a:p>
          <a:p>
            <a:pPr marL="0" indent="0" algn="l">
              <a:lnSpc>
                <a:spcPct val="100000"/>
              </a:lnSpc>
              <a:buFont typeface="Wingdings" panose="05000000000000000000" charset="0"/>
              <a:buChar char="Ø"/>
            </a:pPr>
            <a:r>
              <a:rPr lang="en-US" sz="2100" b="1" dirty="0" smtClean="0">
                <a:solidFill>
                  <a:schemeClr val="tx1"/>
                </a:solidFill>
                <a:latin typeface="Cambria" panose="02040503050406030204" charset="0"/>
              </a:rPr>
              <a:t>Native of Orangeburg</a:t>
            </a:r>
            <a:endParaRPr lang="en-US" sz="2100" b="1" dirty="0" smtClean="0">
              <a:solidFill>
                <a:schemeClr val="tx1"/>
              </a:solidFill>
              <a:latin typeface="Cambria" panose="02040503050406030204" charset="0"/>
            </a:endParaRPr>
          </a:p>
          <a:p>
            <a:pPr marL="0" indent="0" algn="l">
              <a:lnSpc>
                <a:spcPct val="100000"/>
              </a:lnSpc>
              <a:buFont typeface="Wingdings" panose="05000000000000000000" charset="0"/>
              <a:buChar char="Ø"/>
            </a:pPr>
            <a:endParaRPr lang="en-US" sz="2100" b="1" dirty="0" smtClean="0">
              <a:solidFill>
                <a:schemeClr val="tx1"/>
              </a:solidFill>
              <a:latin typeface="Cambria" panose="02040503050406030204" charset="0"/>
            </a:endParaRPr>
          </a:p>
          <a:p>
            <a:pPr marL="0" indent="0" algn="l">
              <a:lnSpc>
                <a:spcPct val="100000"/>
              </a:lnSpc>
              <a:buFont typeface="Wingdings" panose="05000000000000000000" charset="0"/>
              <a:buChar char="Ø"/>
            </a:pPr>
            <a:r>
              <a:rPr lang="en-US" sz="2100" b="1" dirty="0" smtClean="0">
                <a:solidFill>
                  <a:schemeClr val="tx1"/>
                </a:solidFill>
                <a:latin typeface="Cambria" panose="02040503050406030204" charset="0"/>
              </a:rPr>
              <a:t>Proud veteran of the US Marine Corps</a:t>
            </a:r>
            <a:endParaRPr lang="en-US" sz="2100" b="1" dirty="0" smtClean="0">
              <a:solidFill>
                <a:schemeClr val="tx1"/>
              </a:solidFill>
              <a:latin typeface="Cambria" panose="02040503050406030204" charset="0"/>
            </a:endParaRPr>
          </a:p>
          <a:p>
            <a:pPr marL="0" indent="0" algn="l">
              <a:lnSpc>
                <a:spcPct val="100000"/>
              </a:lnSpc>
              <a:buFont typeface="Wingdings" panose="05000000000000000000" charset="0"/>
              <a:buNone/>
            </a:pPr>
            <a:endParaRPr lang="en-US" sz="2100" b="1" dirty="0" smtClean="0">
              <a:solidFill>
                <a:schemeClr val="tx1"/>
              </a:solidFill>
              <a:latin typeface="Cambria" panose="02040503050406030204" charset="0"/>
            </a:endParaRPr>
          </a:p>
          <a:p>
            <a:pPr marL="0" indent="0" algn="l">
              <a:lnSpc>
                <a:spcPct val="100000"/>
              </a:lnSpc>
              <a:buFont typeface="Wingdings" panose="05000000000000000000" charset="0"/>
              <a:buChar char="Ø"/>
            </a:pPr>
            <a:r>
              <a:rPr lang="en-US" sz="2100" b="1" dirty="0" smtClean="0">
                <a:solidFill>
                  <a:schemeClr val="tx1"/>
                </a:solidFill>
                <a:latin typeface="Cambria" panose="02040503050406030204" charset="0"/>
              </a:rPr>
              <a:t>Graduate of Claflin University</a:t>
            </a:r>
            <a:endParaRPr lang="en-US" sz="2100" b="1" dirty="0" smtClean="0">
              <a:solidFill>
                <a:schemeClr val="tx1"/>
              </a:solidFill>
              <a:latin typeface="Cambria" panose="02040503050406030204" charset="0"/>
            </a:endParaRPr>
          </a:p>
          <a:p>
            <a:pPr marL="0" indent="0" algn="l">
              <a:lnSpc>
                <a:spcPct val="100000"/>
              </a:lnSpc>
              <a:buFont typeface="Wingdings" panose="05000000000000000000" charset="0"/>
              <a:buChar char="Ø"/>
            </a:pPr>
            <a:endParaRPr lang="en-US" sz="2100" b="1" dirty="0" smtClean="0">
              <a:solidFill>
                <a:schemeClr val="tx1"/>
              </a:solidFill>
              <a:latin typeface="Cambria" panose="02040503050406030204" charset="0"/>
            </a:endParaRPr>
          </a:p>
        </p:txBody>
      </p:sp>
      <p:sp>
        <p:nvSpPr>
          <p:cNvPr id="4" name="Content Placeholder 3"/>
          <p:cNvSpPr>
            <a:spLocks noGrp="1"/>
          </p:cNvSpPr>
          <p:nvPr>
            <p:ph sz="quarter" idx="13"/>
          </p:nvPr>
        </p:nvSpPr>
        <p:spPr/>
        <p:txBody>
          <a:bodyPr/>
          <a:lstStyle/>
          <a:p>
            <a:endParaRPr lang="en-US"/>
          </a:p>
        </p:txBody>
      </p:sp>
      <p:pic>
        <p:nvPicPr>
          <p:cNvPr id="5" name="Picture 4" descr="denitra"/>
          <p:cNvPicPr>
            <a:picLocks noChangeAspect="1"/>
          </p:cNvPicPr>
          <p:nvPr/>
        </p:nvPicPr>
        <p:blipFill>
          <a:blip r:embed="rId1"/>
          <a:stretch>
            <a:fillRect/>
          </a:stretch>
        </p:blipFill>
        <p:spPr>
          <a:xfrm>
            <a:off x="598170" y="1524635"/>
            <a:ext cx="3809365" cy="4341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13"/>
    </mc:Choice>
    <mc:Fallback>
      <p:transition spd="slow" advTm="601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Inspiration For Singleton Health Center To Have A Community Event</a:t>
            </a:r>
            <a:br>
              <a:rPr lang="en-US" dirty="0"/>
            </a:br>
            <a:endParaRPr lang="en-US" dirty="0"/>
          </a:p>
        </p:txBody>
      </p:sp>
      <p:sp>
        <p:nvSpPr>
          <p:cNvPr id="6" name="Text Placeholder 5"/>
          <p:cNvSpPr>
            <a:spLocks noGrp="1"/>
          </p:cNvSpPr>
          <p:nvPr>
            <p:ph type="body" sz="half" idx="2"/>
          </p:nvPr>
        </p:nvSpPr>
        <p:spPr>
          <a:xfrm>
            <a:off x="457200" y="1435100"/>
            <a:ext cx="3008313" cy="4965700"/>
          </a:xfrm>
        </p:spPr>
        <p:txBody>
          <a:bodyPr>
            <a:noAutofit/>
          </a:bodyPr>
          <a:lstStyle/>
          <a:p>
            <a:pPr marL="285750" indent="-285750">
              <a:buFont typeface="Wingdings" panose="05000000000000000000" pitchFamily="2" charset="2"/>
              <a:buChar char="§"/>
            </a:pPr>
            <a:r>
              <a:rPr lang="en-US" sz="1600" dirty="0" smtClean="0"/>
              <a:t>Higher rates of noncompliance for specific preventive screenings like mammograms, annual wellness exams, and colonoscopies </a:t>
            </a:r>
            <a:endParaRPr lang="en-US" sz="1600" dirty="0" smtClean="0"/>
          </a:p>
          <a:p>
            <a:pPr marL="285750" indent="-285750">
              <a:buFont typeface="Wingdings" panose="05000000000000000000" pitchFamily="2" charset="2"/>
              <a:buChar char="§"/>
            </a:pPr>
            <a:r>
              <a:rPr lang="en-US" sz="1600" dirty="0" smtClean="0"/>
              <a:t>Desire to personalized preventive screenings to increase active patient participation</a:t>
            </a:r>
            <a:endParaRPr lang="en-US" sz="1600" dirty="0" smtClean="0"/>
          </a:p>
          <a:p>
            <a:pPr marL="285750" indent="-285750">
              <a:buFont typeface="Wingdings" panose="05000000000000000000" pitchFamily="2" charset="2"/>
              <a:buChar char="§"/>
            </a:pPr>
            <a:r>
              <a:rPr lang="en-US" sz="1600" dirty="0" smtClean="0"/>
              <a:t>Acknowledgement that certain diseases such as breast cancer have a more profound adverse impact on rural communities  and women of color</a:t>
            </a:r>
            <a:endParaRPr lang="en-US" sz="1600" dirty="0" smtClean="0"/>
          </a:p>
          <a:p>
            <a:pPr marL="285750" indent="-285750">
              <a:buFont typeface="Wingdings" panose="05000000000000000000" pitchFamily="2" charset="2"/>
              <a:buChar char="§"/>
            </a:pPr>
            <a:r>
              <a:rPr lang="en-US" sz="1600" dirty="0" smtClean="0"/>
              <a:t>Close as many gaps in care as possible in one day</a:t>
            </a:r>
            <a:endParaRPr lang="en-US" sz="1600" dirty="0" smtClean="0"/>
          </a:p>
          <a:p>
            <a:pPr marL="285750" indent="-285750">
              <a:buFont typeface="Wingdings" panose="05000000000000000000" pitchFamily="2" charset="2"/>
              <a:buChar char="§"/>
            </a:pPr>
            <a:r>
              <a:rPr lang="en-US" sz="1600" dirty="0" smtClean="0"/>
              <a:t>Erase the fear associated with mammograms</a:t>
            </a:r>
            <a:endParaRPr lang="en-US" sz="1600" dirty="0"/>
          </a:p>
        </p:txBody>
      </p:sp>
      <p:pic>
        <p:nvPicPr>
          <p:cNvPr id="14" name="Content Placeholder 1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114800" y="381000"/>
            <a:ext cx="4876800" cy="5410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26.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NPP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6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7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8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9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0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4_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binar1_August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5_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_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NPPA.thmx</Template>
  <TotalTime>0</TotalTime>
  <Words>7656</Words>
  <Application>WPS Presentation</Application>
  <PresentationFormat>On-screen Show (4:3)</PresentationFormat>
  <Paragraphs>266</Paragraphs>
  <Slides>25</Slides>
  <Notes>5</Notes>
  <HiddenSlides>0</HiddenSlides>
  <MMClips>0</MMClips>
  <ScaleCrop>false</ScaleCrop>
  <HeadingPairs>
    <vt:vector size="6" baseType="variant">
      <vt:variant>
        <vt:lpstr>已用的字体</vt:lpstr>
      </vt:variant>
      <vt:variant>
        <vt:i4>19</vt:i4>
      </vt:variant>
      <vt:variant>
        <vt:lpstr>主题</vt:lpstr>
      </vt:variant>
      <vt:variant>
        <vt:i4>33</vt:i4>
      </vt:variant>
      <vt:variant>
        <vt:lpstr>幻灯片标题</vt:lpstr>
      </vt:variant>
      <vt:variant>
        <vt:i4>25</vt:i4>
      </vt:variant>
    </vt:vector>
  </HeadingPairs>
  <TitlesOfParts>
    <vt:vector size="77" baseType="lpstr">
      <vt:lpstr>Arial</vt:lpstr>
      <vt:lpstr>SimSun</vt:lpstr>
      <vt:lpstr>Wingdings</vt:lpstr>
      <vt:lpstr>Century Gothic</vt:lpstr>
      <vt:lpstr>Courier New</vt:lpstr>
      <vt:lpstr>Papyrus</vt:lpstr>
      <vt:lpstr>Montserrat</vt:lpstr>
      <vt:lpstr>Georgia</vt:lpstr>
      <vt:lpstr>Times New Roman</vt:lpstr>
      <vt:lpstr>Calibri</vt:lpstr>
      <vt:lpstr>Wingdings</vt:lpstr>
      <vt:lpstr>Cambria</vt:lpstr>
      <vt:lpstr>Palatino Linotype</vt:lpstr>
      <vt:lpstr>Microsoft YaHei</vt:lpstr>
      <vt:lpstr/>
      <vt:lpstr>Arial Unicode MS</vt:lpstr>
      <vt:lpstr>Segoe Print</vt:lpstr>
      <vt:lpstr>Open Sans</vt:lpstr>
      <vt:lpstr>Trebuchet MS</vt:lpstr>
      <vt:lpstr>NPPA</vt:lpstr>
      <vt:lpstr>Custom Design</vt:lpstr>
      <vt:lpstr>Webinar1_August 2014</vt:lpstr>
      <vt:lpstr>1_Custom Design</vt:lpstr>
      <vt:lpstr>1_SCORH</vt:lpstr>
      <vt:lpstr>2_Custom Design</vt:lpstr>
      <vt:lpstr>2_SCORH</vt:lpstr>
      <vt:lpstr>3_Custom Design</vt:lpstr>
      <vt:lpstr>3_SCORH</vt:lpstr>
      <vt:lpstr>4_Custom Design</vt:lpstr>
      <vt:lpstr>4_SCORH</vt:lpstr>
      <vt:lpstr>5_Custom Design</vt:lpstr>
      <vt:lpstr>6_Custom Design</vt:lpstr>
      <vt:lpstr>5_SCORH</vt:lpstr>
      <vt:lpstr>7_Custom Design</vt:lpstr>
      <vt:lpstr>6_SCORH</vt:lpstr>
      <vt:lpstr>8_Custom Design</vt:lpstr>
      <vt:lpstr>7_SCORH</vt:lpstr>
      <vt:lpstr>9_Custom Design</vt:lpstr>
      <vt:lpstr>8_SCORH</vt:lpstr>
      <vt:lpstr>10_Custom Design</vt:lpstr>
      <vt:lpstr>SCORH</vt:lpstr>
      <vt:lpstr>11_Custom Design</vt:lpstr>
      <vt:lpstr>9_SCORH</vt:lpstr>
      <vt:lpstr>12_Custom Design</vt:lpstr>
      <vt:lpstr>10_SCORH</vt:lpstr>
      <vt:lpstr>13_Custom Design</vt:lpstr>
      <vt:lpstr>Cover (Title Slide)</vt:lpstr>
      <vt:lpstr>14_Custom Design</vt:lpstr>
      <vt:lpstr>15_Custom Design</vt:lpstr>
      <vt:lpstr>1_Cover (Title Slide)</vt:lpstr>
      <vt:lpstr>Slipstream</vt:lpstr>
      <vt:lpstr>Office Theme</vt:lpstr>
      <vt:lpstr>PowerPoint 演示文稿</vt:lpstr>
      <vt:lpstr>Presentation Objectives</vt:lpstr>
      <vt:lpstr>Quick Review</vt:lpstr>
      <vt:lpstr>What is the Best Chance Network?</vt:lpstr>
      <vt:lpstr>Eligibility Criteria for  Best Chance Network Services</vt:lpstr>
      <vt:lpstr>What is the WISEWOMAN Program?</vt:lpstr>
      <vt:lpstr>Building Blocks of the  BCN/WISEWOMAN Programs</vt:lpstr>
      <vt:lpstr>Singleton Family Health Center</vt:lpstr>
      <vt:lpstr>Inspiration For Singleton Health Center To Have A Community Event </vt:lpstr>
      <vt:lpstr>Considerations For Your Event </vt:lpstr>
      <vt:lpstr>Event Planning   </vt:lpstr>
      <vt:lpstr>Associated Cost &amp; Beneficial Value  </vt:lpstr>
      <vt:lpstr>Strategy For Identifying Women Internally </vt:lpstr>
      <vt:lpstr>PowerPoint 演示文稿</vt:lpstr>
      <vt:lpstr>CREATING A PATIENT LIST</vt:lpstr>
      <vt:lpstr>CREATING A PATIENT LIST</vt:lpstr>
      <vt:lpstr>Women Served  </vt:lpstr>
      <vt:lpstr>WISEWOMAN Program Interview: Clemson University- Joseph F. Sullivan Center (Mobile Free Clinic Model)</vt:lpstr>
      <vt:lpstr>CREATING A PATIENT LIST</vt:lpstr>
      <vt:lpstr>Benefits of Becoming a Rural WW Provider</vt:lpstr>
      <vt:lpstr>Call to Action:  Become a WISEWOMAN Provider</vt:lpstr>
      <vt:lpstr>PowerPoint 演示文稿</vt:lpstr>
      <vt:lpstr>Health Coaching Boot Camp</vt:lpstr>
      <vt:lpstr>We are here to help!</vt:lpstr>
      <vt:lpstr>Key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Patient-Centered Medical Home (PCMH) Practical Steps for Transformation      Michele Stanek, MHS Department of Family and Preventive Medicine Palmetto Health Family Medicine Center</dc:title>
  <dc:creator>Michele Stanek</dc:creator>
  <cp:lastModifiedBy>Basheer</cp:lastModifiedBy>
  <cp:revision>193</cp:revision>
  <cp:lastPrinted>2015-01-13T02:14:00Z</cp:lastPrinted>
  <dcterms:created xsi:type="dcterms:W3CDTF">2012-06-10T16:15:00Z</dcterms:created>
  <dcterms:modified xsi:type="dcterms:W3CDTF">2017-08-10T18:10:26Z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