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3"/>
    <p:sldMasterId id="2147483673" r:id="rId4"/>
    <p:sldMasterId id="2147483687" r:id="rId5"/>
    <p:sldMasterId id="2147483701" r:id="rId6"/>
    <p:sldMasterId id="2147483714" r:id="rId7"/>
    <p:sldMasterId id="2147483728" r:id="rId8"/>
    <p:sldMasterId id="2147483741" r:id="rId9"/>
    <p:sldMasterId id="2147483755" r:id="rId10"/>
    <p:sldMasterId id="2147483768" r:id="rId11"/>
  </p:sldMasterIdLst>
  <p:notesMasterIdLst>
    <p:notesMasterId r:id="rId14"/>
  </p:notesMasterIdLst>
  <p:handoutMasterIdLst>
    <p:handoutMasterId r:id="rId32"/>
  </p:handoutMasterIdLst>
  <p:sldIdLst>
    <p:sldId id="311" r:id="rId12"/>
    <p:sldId id="260" r:id="rId13"/>
    <p:sldId id="443" r:id="rId15"/>
    <p:sldId id="375" r:id="rId16"/>
    <p:sldId id="444" r:id="rId17"/>
    <p:sldId id="445" r:id="rId18"/>
    <p:sldId id="446" r:id="rId19"/>
    <p:sldId id="447" r:id="rId20"/>
    <p:sldId id="448" r:id="rId21"/>
    <p:sldId id="450" r:id="rId22"/>
    <p:sldId id="451" r:id="rId23"/>
    <p:sldId id="455" r:id="rId24"/>
    <p:sldId id="449" r:id="rId25"/>
    <p:sldId id="452" r:id="rId26"/>
    <p:sldId id="453" r:id="rId27"/>
    <p:sldId id="454" r:id="rId28"/>
    <p:sldId id="377" r:id="rId29"/>
    <p:sldId id="393" r:id="rId30"/>
    <p:sldId id="376" r:id="rId3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5401" autoAdjust="0"/>
  </p:normalViewPr>
  <p:slideViewPr>
    <p:cSldViewPr snapToGrid="0" snapToObjects="1">
      <p:cViewPr varScale="1">
        <p:scale>
          <a:sx n="86" d="100"/>
          <a:sy n="86" d="100"/>
        </p:scale>
        <p:origin x="1524" y="84"/>
      </p:cViewPr>
      <p:guideLst>
        <p:guide orient="horz" pos="217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notesMaster" Target="notesMasters/notesMaster1.xml"/><Relationship Id="rId13" Type="http://schemas.openxmlformats.org/officeDocument/2006/relationships/slide" Target="slides/slide2.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7FA11A5-9486-124E-B6B2-FF766EC0F9D0}" type="datetimeFigureOut">
              <a:rPr lang="en-US" smtClean="0"/>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08513A8-3890-B349-BF40-42A272C7B118}"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44F9496-216F-F647-B28A-904E7C84CB24}" type="datetimeFigureOut">
              <a:rPr lang="en-US" smtClean="0"/>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A7C3567-E8D7-C740-A2DA-E3BD707D4E9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7C3567-E8D7-C740-A2DA-E3BD707D4E92}"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Canceling Authorization Codes</a:t>
            </a:r>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Contact the BCN Authorization Line to cancel any authorization codes.</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Expired/In-activated Authorization Codes</a:t>
            </a:r>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Authorization codes will be inactivated if there is no indication of services in Med-IT within 30 days of the date of service assigned to the authorization code.  Indication of services includes claims for payment or clinical results.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7C3567-E8D7-C740-A2DA-E3BD707D4E9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Papyrus" panose="03070502060502030205" pitchFamily="66" charset="0"/>
              </a:rPr>
              <a:t>“Dedicated to providing access to quality health care in rural communities”</a:t>
            </a:r>
            <a:endParaRPr lang="en-US" sz="1400" dirty="0">
              <a:latin typeface="Papyrus" panose="03070502060502030205" pitchFamily="66" charset="0"/>
            </a:endParaRPr>
          </a:p>
          <a:p>
            <a:endParaRPr lang="en-US" sz="1400" dirty="0"/>
          </a:p>
        </p:txBody>
      </p:sp>
      <p:pic>
        <p:nvPicPr>
          <p:cNvPr id="5" name="Picture 4"/>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1" name="Picture 7" descr="Xsom"/>
          <p:cNvPicPr>
            <a:picLocks noChangeAspect="1" noChangeArrowheads="1"/>
          </p:cNvPicPr>
          <p:nvPr userDrawn="1"/>
        </p:nvPicPr>
        <p:blipFill>
          <a:blip r:embed="rId2" cstate="print"/>
          <a:srcRect/>
          <a:stretch>
            <a:fillRect/>
          </a:stretch>
        </p:blipFill>
        <p:spPr bwMode="auto">
          <a:xfrm>
            <a:off x="6858000" y="6172200"/>
            <a:ext cx="1998663" cy="441325"/>
          </a:xfrm>
          <a:prstGeom prst="rect">
            <a:avLst/>
          </a:prstGeom>
          <a:noFill/>
          <a:ln w="9525">
            <a:noFill/>
            <a:miter lim="800000"/>
            <a:headEnd/>
            <a:tailEnd/>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D001EE-A34F-7E47-943D-9A6AB71F572B}"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1658136" y="511226"/>
            <a:ext cx="5785834" cy="1143000"/>
          </a:xfrm>
          <a:prstGeom prst="rect">
            <a:avLst/>
          </a:prstGeom>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Papyrus" panose="03070502060502030205" pitchFamily="66" charset="0"/>
              </a:rPr>
              <a:t>“Dedicated to providing access to quality health care in rural communities”</a:t>
            </a:r>
            <a:endParaRPr lang="en-US" sz="1400" dirty="0">
              <a:latin typeface="Papyrus" panose="03070502060502030205" pitchFamily="66" charset="0"/>
            </a:endParaRPr>
          </a:p>
          <a:p>
            <a:endParaRPr lang="en-US" sz="1400"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D001EE-A34F-7E47-943D-9A6AB71F572B}"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1658136" y="511226"/>
            <a:ext cx="5785834" cy="1143000"/>
          </a:xfrm>
          <a:prstGeom prst="rect">
            <a:avLst/>
          </a:prstGeom>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Papyrus" panose="03070502060502030205" pitchFamily="66" charset="0"/>
              </a:rPr>
              <a:t>“Dedicated to providing access to quality health care in rural communities”</a:t>
            </a:r>
            <a:endParaRPr lang="en-US" sz="1400" dirty="0">
              <a:latin typeface="Papyrus" panose="03070502060502030205" pitchFamily="66" charset="0"/>
            </a:endParaRPr>
          </a:p>
          <a:p>
            <a:endParaRPr lang="en-US" sz="140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Papyrus" panose="03070502060502030205" pitchFamily="66" charset="0"/>
              </a:rPr>
              <a:t>“Dedicated to providing access to quality health care in rural communities”</a:t>
            </a:r>
            <a:endParaRPr lang="en-US" sz="1400" dirty="0">
              <a:latin typeface="Papyrus" panose="03070502060502030205" pitchFamily="66" charset="0"/>
            </a:endParaRPr>
          </a:p>
          <a:p>
            <a:endParaRPr lang="en-US" sz="1400"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D001EE-A34F-7E47-943D-9A6AB71F572B}" type="slidenum">
              <a:rPr lang="en-US" smtClean="0"/>
            </a:fld>
            <a:endParaRPr lang="en-US"/>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1658136" y="511226"/>
            <a:ext cx="5785834" cy="1143000"/>
          </a:xfrm>
          <a:prstGeom prst="rect">
            <a:avLst/>
          </a:prstGeom>
        </p:spPr>
      </p:pic>
      <p:pic>
        <p:nvPicPr>
          <p:cNvPr id="9" name="Picture 8"/>
          <p:cNvPicPr/>
          <p:nvPr userDrawn="1"/>
        </p:nvPicPr>
        <p:blipFill>
          <a:blip r:embed="rId2">
            <a:extLst>
              <a:ext uri="{28A0092B-C50C-407E-A947-70E740481C1C}">
                <a14:useLocalDpi xmlns:a14="http://schemas.microsoft.com/office/drawing/2010/main" val="0"/>
              </a:ext>
            </a:extLst>
          </a:blip>
          <a:stretch>
            <a:fillRect/>
          </a:stretch>
        </p:blipFill>
        <p:spPr>
          <a:xfrm>
            <a:off x="1658136" y="511226"/>
            <a:ext cx="5785834" cy="1143000"/>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Papyrus" panose="03070502060502030205" pitchFamily="66" charset="0"/>
              </a:rPr>
              <a:t>“Dedicated to providing access to quality health care in rural communities”</a:t>
            </a:r>
            <a:endParaRPr lang="en-US" sz="1400" dirty="0">
              <a:latin typeface="Papyrus" panose="03070502060502030205" pitchFamily="66" charset="0"/>
            </a:endParaRPr>
          </a:p>
          <a:p>
            <a:endParaRPr lang="en-US" sz="1400"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D001EE-A34F-7E47-943D-9A6AB71F572B}"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1658136" y="511226"/>
            <a:ext cx="5785834" cy="1143000"/>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7" name="Date Placeholder 6"/>
          <p:cNvSpPr>
            <a:spLocks noGrp="1"/>
          </p:cNvSpPr>
          <p:nvPr>
            <p:ph type="dt" sz="half" idx="10"/>
          </p:nvPr>
        </p:nvSpPr>
        <p:spPr>
          <a:xfrm>
            <a:off x="6363347" y="6356350"/>
            <a:ext cx="2085975"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34AD7-CCC9-4B1E-A34C-6F31F261CE6F}" type="slidenum">
              <a:rPr lang="en-US" smtClean="0"/>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Papyrus" panose="03070502060502030205" pitchFamily="66" charset="0"/>
              </a:rPr>
              <a:t>“Dedicated to providing access to quality health care in rural communities”</a:t>
            </a:r>
            <a:endParaRPr lang="en-US" sz="1400" dirty="0">
              <a:latin typeface="Papyrus" panose="03070502060502030205" pitchFamily="66" charset="0"/>
            </a:endParaRPr>
          </a:p>
          <a:p>
            <a:endParaRPr lang="en-US" sz="1400"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Papyrus" panose="03070502060502030205" pitchFamily="66" charset="0"/>
              </a:rPr>
              <a:t>“Dedicated to providing access to quality health care in rural communities”</a:t>
            </a:r>
            <a:endParaRPr lang="en-US" sz="1400" dirty="0">
              <a:latin typeface="Papyrus" panose="03070502060502030205" pitchFamily="66" charset="0"/>
            </a:endParaRPr>
          </a:p>
          <a:p>
            <a:endParaRPr lang="en-US" sz="1400"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E32E8D93-3960-4DF5-BAB9-A93EC33B0E2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FD134AD7-CCC9-4B1E-A34C-6F31F261CE6F}" type="slidenum">
              <a:rPr lang="en-US" smtClean="0"/>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sz="1400"/>
            </a:lvl1pPr>
          </a:lstStyle>
          <a:p>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anose="020B0604020202020204" pitchFamily="34" charset="0"/>
              <a:buChar char="•"/>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Footer Placeholder 8"/>
          <p:cNvSpPr txBox="1"/>
          <p:nvPr/>
        </p:nvSpPr>
        <p:spPr>
          <a:xfrm>
            <a:off x="323849" y="6400800"/>
            <a:ext cx="5817835" cy="365125"/>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Papyrus" panose="03070502060502030205" pitchFamily="66" charset="0"/>
              </a:rPr>
              <a:t>“Dedicated to providing access to quality health care in rural communities”</a:t>
            </a:r>
            <a:endParaRPr lang="en-US" sz="1400" dirty="0">
              <a:latin typeface="Papyrus" panose="03070502060502030205" pitchFamily="66" charset="0"/>
            </a:endParaRPr>
          </a:p>
          <a:p>
            <a:endParaRPr lang="en-US" sz="1400" dirty="0"/>
          </a:p>
        </p:txBody>
      </p:sp>
      <p:pic>
        <p:nvPicPr>
          <p:cNvPr id="5" name="Picture 4"/>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5" name="Footer Placeholder 4"/>
          <p:cNvSpPr>
            <a:spLocks noGrp="1"/>
          </p:cNvSpPr>
          <p:nvPr>
            <p:ph type="ftr" sz="quarter" idx="11"/>
          </p:nvPr>
        </p:nvSpPr>
        <p:spPr/>
        <p:txBody>
          <a:bodyPr/>
          <a:lstStyle>
            <a:lvl1pPr>
              <a:defRPr sz="1400"/>
            </a:lvl1pPr>
          </a:lstStyle>
          <a:p>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2"/>
          <p:cNvSpPr txBox="1"/>
          <p:nvPr/>
        </p:nvSpPr>
        <p:spPr>
          <a:xfrm>
            <a:off x="914400" y="6172200"/>
            <a:ext cx="5181600" cy="457200"/>
          </a:xfrm>
          <a:prstGeom prst="rect">
            <a:avLst/>
          </a:prstGeom>
        </p:spPr>
        <p:txBody>
          <a:bodyPr anchor="ctr" anchorCtr="0"/>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1" name="Picture 10"/>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7" name="Date Placeholder 6"/>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pic>
        <p:nvPicPr>
          <p:cNvPr id="10" name="Picture 9"/>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6" name="Picture 5"/>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5" name="Picture 4"/>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hasCustomPrompt="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lvl1pPr>
              <a:defRPr sz="1400">
                <a:solidFill>
                  <a:srgbClr val="004438"/>
                </a:solidFill>
              </a:defRPr>
            </a:lvl1pPr>
          </a:lstStyle>
          <a:p>
            <a:endParaRPr lang="en-US"/>
          </a:p>
        </p:txBody>
      </p:sp>
      <p:sp>
        <p:nvSpPr>
          <p:cNvPr id="6" name="Slide Number Placeholder 5"/>
          <p:cNvSpPr>
            <a:spLocks noGrp="1"/>
          </p:cNvSpPr>
          <p:nvPr>
            <p:ph type="sldNum" sz="quarter" idx="12"/>
          </p:nvPr>
        </p:nvSpPr>
        <p:spPr>
          <a:xfrm>
            <a:off x="8543278" y="6356350"/>
            <a:ext cx="561975" cy="365125"/>
          </a:xfrm>
          <a:prstGeom prst="rect">
            <a:avLst/>
          </a:prstGeom>
        </p:spPr>
        <p:txBody>
          <a:bodyPr/>
          <a:lstStyle/>
          <a:p>
            <a:fld id="{35D001EE-A34F-7E47-943D-9A6AB71F572B}" type="slidenum">
              <a:rPr lang="en-US" smtClean="0"/>
            </a:fld>
            <a:endParaRPr lang="en-US"/>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6638525" y="6356350"/>
            <a:ext cx="2048275" cy="411163"/>
          </a:xfrm>
          <a:prstGeom prst="rect">
            <a:avLst/>
          </a:prstGeom>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0B532A-A653-6847-BF33-C8228CA588F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5D001EE-A34F-7E47-943D-9A6AB71F572B}" type="slidenum">
              <a:rPr lang="en-US" smtClean="0"/>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1658136" y="511226"/>
            <a:ext cx="5785834" cy="1143000"/>
          </a:xfrm>
          <a:prstGeom prst="rect">
            <a:avLst/>
          </a:prstGeom>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E623F278-7984-40E0-B01C-5F874B64D79A}" type="datetimeFigureOut">
              <a:rPr lang="en-US"/>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C4C0B21-1D57-40A3-9D2A-5260F7149BAC}"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20.xml"/><Relationship Id="rId8" Type="http://schemas.openxmlformats.org/officeDocument/2006/relationships/slideLayout" Target="../slideLayouts/slideLayout119.xml"/><Relationship Id="rId7" Type="http://schemas.openxmlformats.org/officeDocument/2006/relationships/slideLayout" Target="../slideLayouts/slideLayout118.xml"/><Relationship Id="rId6" Type="http://schemas.openxmlformats.org/officeDocument/2006/relationships/slideLayout" Target="../slideLayouts/slideLayout117.xml"/><Relationship Id="rId5" Type="http://schemas.openxmlformats.org/officeDocument/2006/relationships/slideLayout" Target="../slideLayouts/slideLayout116.xml"/><Relationship Id="rId4" Type="http://schemas.openxmlformats.org/officeDocument/2006/relationships/slideLayout" Target="../slideLayouts/slideLayout115.xml"/><Relationship Id="rId3" Type="http://schemas.openxmlformats.org/officeDocument/2006/relationships/slideLayout" Target="../slideLayouts/slideLayout114.xml"/><Relationship Id="rId2" Type="http://schemas.openxmlformats.org/officeDocument/2006/relationships/slideLayout" Target="../slideLayouts/slideLayout113.xml"/><Relationship Id="rId13" Type="http://schemas.openxmlformats.org/officeDocument/2006/relationships/theme" Target="../theme/theme10.xml"/><Relationship Id="rId12" Type="http://schemas.openxmlformats.org/officeDocument/2006/relationships/image" Target="../media/image2.png"/><Relationship Id="rId11" Type="http://schemas.openxmlformats.org/officeDocument/2006/relationships/slideLayout" Target="../slideLayouts/slideLayout122.xml"/><Relationship Id="rId10" Type="http://schemas.openxmlformats.org/officeDocument/2006/relationships/slideLayout" Target="../slideLayouts/slideLayout121.xml"/><Relationship Id="rId1"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5" Type="http://schemas.openxmlformats.org/officeDocument/2006/relationships/theme" Target="../theme/theme3.xml"/><Relationship Id="rId14" Type="http://schemas.openxmlformats.org/officeDocument/2006/relationships/image" Target="../media/image2.png"/><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5" Type="http://schemas.openxmlformats.org/officeDocument/2006/relationships/theme" Target="../theme/theme4.xml"/><Relationship Id="rId14" Type="http://schemas.openxmlformats.org/officeDocument/2006/relationships/image" Target="../media/image2.png"/><Relationship Id="rId13" Type="http://schemas.openxmlformats.org/officeDocument/2006/relationships/slideLayout" Target="../slideLayouts/slideLayout49.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8.xml"/><Relationship Id="rId8" Type="http://schemas.openxmlformats.org/officeDocument/2006/relationships/slideLayout" Target="../slideLayouts/slideLayout57.xml"/><Relationship Id="rId7" Type="http://schemas.openxmlformats.org/officeDocument/2006/relationships/slideLayout" Target="../slideLayouts/slideLayout56.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3" Type="http://schemas.openxmlformats.org/officeDocument/2006/relationships/slideLayout" Target="../slideLayouts/slideLayout52.xml"/><Relationship Id="rId2" Type="http://schemas.openxmlformats.org/officeDocument/2006/relationships/slideLayout" Target="../slideLayouts/slideLayout51.xml"/><Relationship Id="rId13" Type="http://schemas.openxmlformats.org/officeDocument/2006/relationships/theme" Target="../theme/theme5.xml"/><Relationship Id="rId12" Type="http://schemas.openxmlformats.org/officeDocument/2006/relationships/slideLayout" Target="../slideLayouts/slideLayout61.xml"/><Relationship Id="rId11" Type="http://schemas.openxmlformats.org/officeDocument/2006/relationships/slideLayout" Target="../slideLayouts/slideLayout60.xml"/><Relationship Id="rId10" Type="http://schemas.openxmlformats.org/officeDocument/2006/relationships/slideLayout" Target="../slideLayouts/slideLayout59.xml"/><Relationship Id="rId1"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0.xml"/><Relationship Id="rId8" Type="http://schemas.openxmlformats.org/officeDocument/2006/relationships/slideLayout" Target="../slideLayouts/slideLayout69.xml"/><Relationship Id="rId7" Type="http://schemas.openxmlformats.org/officeDocument/2006/relationships/slideLayout" Target="../slideLayouts/slideLayout68.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3" Type="http://schemas.openxmlformats.org/officeDocument/2006/relationships/slideLayout" Target="../slideLayouts/slideLayout64.xml"/><Relationship Id="rId2" Type="http://schemas.openxmlformats.org/officeDocument/2006/relationships/slideLayout" Target="../slideLayouts/slideLayout63.xml"/><Relationship Id="rId15" Type="http://schemas.openxmlformats.org/officeDocument/2006/relationships/theme" Target="../theme/theme6.xml"/><Relationship Id="rId14" Type="http://schemas.openxmlformats.org/officeDocument/2006/relationships/image" Target="../media/image2.png"/><Relationship Id="rId13" Type="http://schemas.openxmlformats.org/officeDocument/2006/relationships/slideLayout" Target="../slideLayouts/slideLayout74.xml"/><Relationship Id="rId12" Type="http://schemas.openxmlformats.org/officeDocument/2006/relationships/slideLayout" Target="../slideLayouts/slideLayout73.xml"/><Relationship Id="rId11" Type="http://schemas.openxmlformats.org/officeDocument/2006/relationships/slideLayout" Target="../slideLayouts/slideLayout72.xml"/><Relationship Id="rId10" Type="http://schemas.openxmlformats.org/officeDocument/2006/relationships/slideLayout" Target="../slideLayouts/slideLayout71.xml"/><Relationship Id="rId1"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3.xml"/><Relationship Id="rId8" Type="http://schemas.openxmlformats.org/officeDocument/2006/relationships/slideLayout" Target="../slideLayouts/slideLayout82.xml"/><Relationship Id="rId7" Type="http://schemas.openxmlformats.org/officeDocument/2006/relationships/slideLayout" Target="../slideLayouts/slideLayout81.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3" Type="http://schemas.openxmlformats.org/officeDocument/2006/relationships/slideLayout" Target="../slideLayouts/slideLayout77.xml"/><Relationship Id="rId2" Type="http://schemas.openxmlformats.org/officeDocument/2006/relationships/slideLayout" Target="../slideLayouts/slideLayout76.xml"/><Relationship Id="rId14" Type="http://schemas.openxmlformats.org/officeDocument/2006/relationships/theme" Target="../theme/theme7.xml"/><Relationship Id="rId13" Type="http://schemas.openxmlformats.org/officeDocument/2006/relationships/image" Target="../media/image2.png"/><Relationship Id="rId12" Type="http://schemas.openxmlformats.org/officeDocument/2006/relationships/slideLayout" Target="../slideLayouts/slideLayout86.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5.xml"/><Relationship Id="rId8" Type="http://schemas.openxmlformats.org/officeDocument/2006/relationships/slideLayout" Target="../slideLayouts/slideLayout94.xml"/><Relationship Id="rId7" Type="http://schemas.openxmlformats.org/officeDocument/2006/relationships/slideLayout" Target="../slideLayouts/slideLayout93.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 Id="rId3" Type="http://schemas.openxmlformats.org/officeDocument/2006/relationships/slideLayout" Target="../slideLayouts/slideLayout89.xml"/><Relationship Id="rId2" Type="http://schemas.openxmlformats.org/officeDocument/2006/relationships/slideLayout" Target="../slideLayouts/slideLayout88.xml"/><Relationship Id="rId15" Type="http://schemas.openxmlformats.org/officeDocument/2006/relationships/theme" Target="../theme/theme8.xml"/><Relationship Id="rId14" Type="http://schemas.openxmlformats.org/officeDocument/2006/relationships/image" Target="../media/image2.png"/><Relationship Id="rId13" Type="http://schemas.openxmlformats.org/officeDocument/2006/relationships/slideLayout" Target="../slideLayouts/slideLayout99.xml"/><Relationship Id="rId12" Type="http://schemas.openxmlformats.org/officeDocument/2006/relationships/slideLayout" Target="../slideLayouts/slideLayout98.xml"/><Relationship Id="rId11" Type="http://schemas.openxmlformats.org/officeDocument/2006/relationships/slideLayout" Target="../slideLayouts/slideLayout97.xml"/><Relationship Id="rId10" Type="http://schemas.openxmlformats.org/officeDocument/2006/relationships/slideLayout" Target="../slideLayouts/slideLayout96.xml"/><Relationship Id="rId1"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4" Type="http://schemas.openxmlformats.org/officeDocument/2006/relationships/theme" Target="../theme/theme9.xml"/><Relationship Id="rId13" Type="http://schemas.openxmlformats.org/officeDocument/2006/relationships/image" Target="../media/image2.png"/><Relationship Id="rId12" Type="http://schemas.openxmlformats.org/officeDocument/2006/relationships/slideLayout" Target="../slideLayouts/slideLayout111.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E8D93-3960-4DF5-BAB9-A93EC33B0E2F}"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34AD7-CCC9-4B1E-A34C-6F31F261CE6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Footer Placeholder 4"/>
          <p:cNvSpPr>
            <a:spLocks noGrp="1"/>
          </p:cNvSpPr>
          <p:nvPr>
            <p:ph type="ftr" sz="quarter" idx="3"/>
          </p:nvPr>
        </p:nvSpPr>
        <p:spPr>
          <a:xfrm>
            <a:off x="659165" y="6356350"/>
            <a:ext cx="6122635" cy="365125"/>
          </a:xfrm>
          <a:prstGeom prst="rect">
            <a:avLst/>
          </a:prstGeom>
        </p:spPr>
        <p:txBody>
          <a:bodyPr vert="horz" lIns="45720" tIns="45720" rIns="91440" bIns="45720" rtlCol="0" anchor="ctr"/>
          <a:lstStyle>
            <a:lvl1pPr algn="l">
              <a:defRPr sz="1400">
                <a:solidFill>
                  <a:schemeClr val="tx1">
                    <a:lumMod val="65000"/>
                    <a:lumOff val="35000"/>
                  </a:schemeClr>
                </a:solidFill>
                <a:latin typeface="Century Gothic" panose="020B0502020202020204" pitchFamily="34" charset="0"/>
              </a:defRPr>
            </a:lvl1pPr>
          </a:lstStyle>
          <a:p>
            <a:endParaRPr lang="en-US"/>
          </a:p>
        </p:txBody>
      </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10400" y="6248400"/>
            <a:ext cx="1524000" cy="495637"/>
          </a:xfrm>
          <a:prstGeom prst="rect">
            <a:avLst/>
          </a:prstGeom>
        </p:spPr>
      </p:pic>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12.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13.xml"/><Relationship Id="rId5" Type="http://schemas.openxmlformats.org/officeDocument/2006/relationships/image" Target="../media/image26.jpeg"/><Relationship Id="rId4" Type="http://schemas.openxmlformats.org/officeDocument/2006/relationships/image" Target="../media/image25.png"/><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13.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12.GIF"/><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13.xml"/><Relationship Id="rId4" Type="http://schemas.openxmlformats.org/officeDocument/2006/relationships/image" Target="../media/image31.GIF"/><Relationship Id="rId3" Type="http://schemas.openxmlformats.org/officeDocument/2006/relationships/image" Target="../media/image30.png"/><Relationship Id="rId2" Type="http://schemas.openxmlformats.org/officeDocument/2006/relationships/image" Target="../media/image12.GIF"/><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13.xml"/><Relationship Id="rId4" Type="http://schemas.openxmlformats.org/officeDocument/2006/relationships/image" Target="../media/image33.png"/><Relationship Id="rId3" Type="http://schemas.openxmlformats.org/officeDocument/2006/relationships/image" Target="../media/image32.jpeg"/><Relationship Id="rId2" Type="http://schemas.openxmlformats.org/officeDocument/2006/relationships/image" Target="../media/image12.GIF"/><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13.xml"/><Relationship Id="rId5" Type="http://schemas.openxmlformats.org/officeDocument/2006/relationships/image" Target="../media/image36.jpe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12.GIF"/><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13.xml"/><Relationship Id="rId3" Type="http://schemas.openxmlformats.org/officeDocument/2006/relationships/image" Target="../media/image37.png"/><Relationship Id="rId2" Type="http://schemas.openxmlformats.org/officeDocument/2006/relationships/image" Target="../media/image12.GIF"/><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12.GIF"/><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5.xml"/><Relationship Id="rId1"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3.xml"/><Relationship Id="rId2" Type="http://schemas.openxmlformats.org/officeDocument/2006/relationships/image" Target="../media/image12.GIF"/><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13.xml"/><Relationship Id="rId4" Type="http://schemas.openxmlformats.org/officeDocument/2006/relationships/image" Target="../media/image13.png"/><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hyperlink" Target="mailto:!@#$%^&amp;*()-+=&lt;&gt;:;'/\&quot;,.?][{}`~)" TargetMode="Externa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13.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2.GIF"/><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13.xml"/><Relationship Id="rId5" Type="http://schemas.openxmlformats.org/officeDocument/2006/relationships/image" Target="../media/image18.png"/><Relationship Id="rId4" Type="http://schemas.openxmlformats.org/officeDocument/2006/relationships/image" Target="../media/image17.jpeg"/><Relationship Id="rId3" Type="http://schemas.openxmlformats.org/officeDocument/2006/relationships/image" Target="../media/image16.png"/><Relationship Id="rId2" Type="http://schemas.openxmlformats.org/officeDocument/2006/relationships/image" Target="../media/image12.GIF"/><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13.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2.GIF"/><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13.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12.GIF"/><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05000" y="1981200"/>
            <a:ext cx="5334000" cy="1734731"/>
          </a:xfrm>
          <a:prstGeom prst="rect">
            <a:avLst/>
          </a:prstGeom>
        </p:spPr>
      </p:pic>
      <p:sp>
        <p:nvSpPr>
          <p:cNvPr id="9" name="Rectangle 8"/>
          <p:cNvSpPr/>
          <p:nvPr/>
        </p:nvSpPr>
        <p:spPr bwMode="auto">
          <a:xfrm>
            <a:off x="-1" y="1447800"/>
            <a:ext cx="9144000"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10" name="Footer Placeholder 4"/>
          <p:cNvSpPr>
            <a:spLocks noGrp="1"/>
          </p:cNvSpPr>
          <p:nvPr>
            <p:ph type="ftr" sz="quarter" idx="4294967295"/>
          </p:nvPr>
        </p:nvSpPr>
        <p:spPr>
          <a:xfrm>
            <a:off x="228600" y="6483997"/>
            <a:ext cx="612263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anose="020B0502020202020204" pitchFamily="34" charset="0"/>
              </a:defRPr>
            </a:lvl1pPr>
          </a:lstStyle>
          <a:p>
            <a:r>
              <a:rPr lang="en-US" sz="1400" dirty="0">
                <a:latin typeface="Papyrus" panose="03070502060502030205" pitchFamily="66" charset="0"/>
              </a:rPr>
              <a:t>“Dedicated to providing access to quality health care in rural communities”</a:t>
            </a:r>
            <a:endParaRPr lang="en-US" sz="1400" dirty="0">
              <a:latin typeface="Papyrus" panose="03070502060502030205" pitchFamily="66" charset="0"/>
            </a:endParaRPr>
          </a:p>
          <a:p>
            <a:endParaRPr lang="en-US" sz="1400" dirty="0">
              <a:latin typeface="Papyrus" panose="03070502060502030205" pitchFamily="66" charset="0"/>
            </a:endParaRPr>
          </a:p>
        </p:txBody>
      </p:sp>
      <p:sp>
        <p:nvSpPr>
          <p:cNvPr id="11" name="TextBox 10"/>
          <p:cNvSpPr txBox="1"/>
          <p:nvPr/>
        </p:nvSpPr>
        <p:spPr>
          <a:xfrm>
            <a:off x="110489" y="3715931"/>
            <a:ext cx="8763000" cy="2584450"/>
          </a:xfrm>
          <a:prstGeom prst="rect">
            <a:avLst/>
          </a:prstGeom>
          <a:noFill/>
        </p:spPr>
        <p:txBody>
          <a:bodyPr wrap="square" rtlCol="0">
            <a:spAutoFit/>
          </a:bodyPr>
          <a:lstStyle/>
          <a:p>
            <a:pPr algn="ctr"/>
            <a:r>
              <a:rPr lang="en-US" sz="2600" b="1" dirty="0">
                <a:latin typeface="Candara" panose="020E0502030303020204" pitchFamily="34" charset="0"/>
                <a:cs typeface="Calibri" panose="020F0502020204030204" pitchFamily="34" charset="0"/>
              </a:rPr>
              <a:t>Center for Practice Transformation-Best Chance Network Rural Training Series</a:t>
            </a:r>
            <a:endParaRPr lang="en-US" sz="2600" b="1" dirty="0">
              <a:latin typeface="Candara" panose="020E0502030303020204" pitchFamily="34" charset="0"/>
              <a:cs typeface="Calibri" panose="020F0502020204030204" pitchFamily="34" charset="0"/>
            </a:endParaRPr>
          </a:p>
          <a:p>
            <a:pPr algn="ctr"/>
            <a:r>
              <a:rPr lang="en-US" sz="2600" b="1" dirty="0">
                <a:latin typeface="Candara" panose="020E0502030303020204" pitchFamily="34" charset="0"/>
                <a:cs typeface="Calibri" panose="020F0502020204030204" pitchFamily="34" charset="0"/>
              </a:rPr>
              <a:t> “Med-IT 101: Tips and Tricks for Using this System for your Best Chance Network and WISEWOMAN Programs”</a:t>
            </a:r>
            <a:endParaRPr lang="en-US" sz="2600" b="1" dirty="0">
              <a:latin typeface="Candara" panose="020E0502030303020204" pitchFamily="34" charset="0"/>
              <a:cs typeface="Calibri" panose="020F0502020204030204" pitchFamily="34" charset="0"/>
            </a:endParaRPr>
          </a:p>
          <a:p>
            <a:pPr algn="ctr"/>
            <a:endParaRPr lang="en-US" b="1" dirty="0">
              <a:latin typeface="Candara" panose="020E0502030303020204" pitchFamily="34" charset="0"/>
              <a:cs typeface="Calibri" panose="020F0502020204030204" pitchFamily="34" charset="0"/>
            </a:endParaRPr>
          </a:p>
          <a:p>
            <a:pPr algn="ctr"/>
            <a:r>
              <a:rPr lang="en-US" sz="2000" b="1" dirty="0">
                <a:latin typeface="Candara" panose="020E0502030303020204" pitchFamily="34" charset="0"/>
                <a:cs typeface="Calibri" panose="020F0502020204030204" pitchFamily="34" charset="0"/>
              </a:rPr>
              <a:t>Moderators: Tiffany Simpson-Crumpley, Education &amp; Training Consultant</a:t>
            </a:r>
            <a:endParaRPr lang="en-US" sz="2000" b="1" dirty="0">
              <a:latin typeface="Candara" panose="020E0502030303020204" pitchFamily="34" charset="0"/>
              <a:cs typeface="Calibri" panose="020F0502020204030204" pitchFamily="34" charset="0"/>
            </a:endParaRPr>
          </a:p>
          <a:p>
            <a:pPr algn="ctr"/>
            <a:r>
              <a:rPr lang="en-US" sz="2000" b="1" dirty="0">
                <a:latin typeface="Candara" panose="020E0502030303020204" pitchFamily="34" charset="0"/>
                <a:cs typeface="Calibri" panose="020F0502020204030204" pitchFamily="34" charset="0"/>
              </a:rPr>
              <a:t>Guest Speaker: Beth Williams, BCN and WW Data Manager</a:t>
            </a:r>
            <a:endParaRPr lang="en-US" sz="2000" b="1" dirty="0">
              <a:latin typeface="Candara" panose="020E050203030302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5999" y="0"/>
            <a:ext cx="2286000" cy="1828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86000" cy="18288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1" y="-18822"/>
            <a:ext cx="2285998" cy="184762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1999" y="0"/>
            <a:ext cx="2286001" cy="1828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2515"/>
    </mc:Choice>
    <mc:Fallback>
      <p:transition spd="slow" advTm="325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stretch>
            <a:fillRect/>
          </a:stretch>
        </p:blipFill>
        <p:spPr>
          <a:xfrm>
            <a:off x="224883" y="1087452"/>
            <a:ext cx="3962400" cy="1971675"/>
          </a:xfrm>
          <a:prstGeom prst="rect">
            <a:avLst/>
          </a:prstGeom>
        </p:spPr>
      </p:pic>
      <p:sp>
        <p:nvSpPr>
          <p:cNvPr id="2" name="Title 1"/>
          <p:cNvSpPr>
            <a:spLocks noGrp="1"/>
          </p:cNvSpPr>
          <p:nvPr>
            <p:ph type="title"/>
          </p:nvPr>
        </p:nvSpPr>
        <p:spPr>
          <a:xfrm>
            <a:off x="457200" y="367469"/>
            <a:ext cx="8229600" cy="719983"/>
          </a:xfrm>
        </p:spPr>
        <p:txBody>
          <a:bodyPr/>
          <a:lstStyle/>
          <a:p>
            <a:r>
              <a:rPr lang="en-US" sz="4000" b="1" dirty="0"/>
              <a:t>Adding a New Client</a:t>
            </a:r>
            <a:endParaRPr lang="en-US" sz="4000" b="1" dirty="0"/>
          </a:p>
        </p:txBody>
      </p:sp>
      <p:sp>
        <p:nvSpPr>
          <p:cNvPr id="3" name="Content Placeholder 2"/>
          <p:cNvSpPr>
            <a:spLocks noGrp="1"/>
          </p:cNvSpPr>
          <p:nvPr>
            <p:ph idx="1"/>
          </p:nvPr>
        </p:nvSpPr>
        <p:spPr>
          <a:xfrm>
            <a:off x="4187283" y="1354866"/>
            <a:ext cx="4385691" cy="1290047"/>
          </a:xfrm>
        </p:spPr>
        <p:txBody>
          <a:bodyPr>
            <a:noAutofit/>
          </a:bodyPr>
          <a:lstStyle/>
          <a:p>
            <a:pPr>
              <a:buFont typeface="Wingdings" panose="05000000000000000000" charset="0"/>
              <a:buChar char="Ø"/>
            </a:pPr>
            <a:r>
              <a:rPr lang="en-US" sz="2800" b="1" baseline="30000" dirty="0">
                <a:solidFill>
                  <a:schemeClr val="tx1"/>
                </a:solidFill>
                <a:latin typeface="+mn-lt"/>
                <a:sym typeface="+mn-ea"/>
              </a:rPr>
              <a:t>If your search for the client does not result in any matches, then you may add a client to Med-IT and then request a PA code. </a:t>
            </a:r>
            <a:endParaRPr lang="en-US" sz="2800" b="1" baseline="30000" dirty="0">
              <a:solidFill>
                <a:schemeClr val="tx1"/>
              </a:solidFill>
              <a:latin typeface="+mn-lt"/>
              <a:sym typeface="+mn-ea"/>
            </a:endParaRPr>
          </a:p>
        </p:txBody>
      </p:sp>
      <p:pic>
        <p:nvPicPr>
          <p:cNvPr id="4" name="Picture 3" descr="OxBowCol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41" y="244548"/>
            <a:ext cx="1292385" cy="1084521"/>
          </a:xfrm>
          <a:prstGeom prst="rect">
            <a:avLst/>
          </a:prstGeom>
        </p:spPr>
      </p:pic>
      <p:pic>
        <p:nvPicPr>
          <p:cNvPr id="5" name="Content Placeholder 5" descr="medIT300_trans.gif"/>
          <p:cNvPicPr>
            <a:picLocks noChangeAspect="1"/>
          </p:cNvPicPr>
          <p:nvPr/>
        </p:nvPicPr>
        <p:blipFill>
          <a:blip r:embed="rId3" cstate="print">
            <a:alphaModFix amt="80000"/>
            <a:extLst>
              <a:ext uri="{28A0092B-C50C-407E-A947-70E740481C1C}">
                <a14:useLocalDpi xmlns:a14="http://schemas.microsoft.com/office/drawing/2010/main" val="0"/>
              </a:ext>
            </a:extLst>
          </a:blip>
          <a:stretch>
            <a:fillRect/>
          </a:stretch>
        </p:blipFill>
        <p:spPr>
          <a:xfrm>
            <a:off x="7591647" y="267104"/>
            <a:ext cx="1768549" cy="870098"/>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1915696" y="2564560"/>
            <a:ext cx="5943600" cy="3505200"/>
          </a:xfrm>
          <a:prstGeom prst="rect">
            <a:avLst/>
          </a:prstGeom>
          <a:noFill/>
          <a:ln>
            <a:noFill/>
          </a:ln>
        </p:spPr>
      </p:pic>
      <p:pic>
        <p:nvPicPr>
          <p:cNvPr id="12290" name="Picture 2" descr="Image result for new cli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91053"/>
            <a:ext cx="1832502" cy="12399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9"/>
            <a:ext cx="8229600" cy="719983"/>
          </a:xfrm>
        </p:spPr>
        <p:txBody>
          <a:bodyPr/>
          <a:lstStyle/>
          <a:p>
            <a:r>
              <a:rPr lang="en-US" sz="4000" b="1" dirty="0"/>
              <a:t>Adding a New Client</a:t>
            </a:r>
            <a:endParaRPr lang="en-US" sz="4000" b="1" dirty="0"/>
          </a:p>
        </p:txBody>
      </p:sp>
      <p:sp>
        <p:nvSpPr>
          <p:cNvPr id="3" name="Content Placeholder 2"/>
          <p:cNvSpPr>
            <a:spLocks noGrp="1"/>
          </p:cNvSpPr>
          <p:nvPr>
            <p:ph idx="1"/>
          </p:nvPr>
        </p:nvSpPr>
        <p:spPr>
          <a:xfrm>
            <a:off x="185541" y="4508588"/>
            <a:ext cx="3378819" cy="1067022"/>
          </a:xfrm>
        </p:spPr>
        <p:txBody>
          <a:bodyPr>
            <a:noAutofit/>
          </a:bodyPr>
          <a:lstStyle/>
          <a:p>
            <a:pPr>
              <a:buFont typeface="Wingdings" panose="05000000000000000000" charset="0"/>
              <a:buChar char="Ø"/>
            </a:pPr>
            <a:r>
              <a:rPr lang="en-US" sz="2800" b="1" baseline="30000" dirty="0">
                <a:solidFill>
                  <a:schemeClr val="tx1"/>
                </a:solidFill>
                <a:latin typeface="+mn-lt"/>
                <a:sym typeface="+mn-ea"/>
              </a:rPr>
              <a:t>You must fill out certain data required by CDC in order to Add the Client.</a:t>
            </a:r>
            <a:endParaRPr lang="en-US" sz="2800" b="1" baseline="30000" dirty="0">
              <a:solidFill>
                <a:schemeClr val="tx1"/>
              </a:solidFill>
              <a:latin typeface="+mn-lt"/>
              <a:sym typeface="+mn-ea"/>
            </a:endParaRPr>
          </a:p>
        </p:txBody>
      </p:sp>
      <p:pic>
        <p:nvPicPr>
          <p:cNvPr id="4" name="Picture 3" descr="OxBowColor.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5541" y="244548"/>
            <a:ext cx="1843981" cy="1084521"/>
          </a:xfrm>
          <a:prstGeom prst="rect">
            <a:avLst/>
          </a:prstGeom>
        </p:spPr>
      </p:pic>
      <p:pic>
        <p:nvPicPr>
          <p:cNvPr id="5" name="Content Placeholder 5" descr="medIT300_trans.gif"/>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7270595" y="267104"/>
            <a:ext cx="2089601" cy="870098"/>
          </a:xfrm>
          <a:prstGeom prst="rect">
            <a:avLst/>
          </a:prstGeom>
        </p:spPr>
      </p:pic>
      <p:pic>
        <p:nvPicPr>
          <p:cNvPr id="6" name="Picture 5"/>
          <p:cNvPicPr>
            <a:picLocks noChangeAspect="1"/>
          </p:cNvPicPr>
          <p:nvPr/>
        </p:nvPicPr>
        <p:blipFill>
          <a:blip r:embed="rId3"/>
          <a:stretch>
            <a:fillRect/>
          </a:stretch>
        </p:blipFill>
        <p:spPr>
          <a:xfrm>
            <a:off x="0" y="1238598"/>
            <a:ext cx="4772722" cy="2752725"/>
          </a:xfrm>
          <a:prstGeom prst="rect">
            <a:avLst/>
          </a:prstGeom>
        </p:spPr>
      </p:pic>
      <p:pic>
        <p:nvPicPr>
          <p:cNvPr id="11" name="Picture 10"/>
          <p:cNvPicPr>
            <a:picLocks noChangeAspect="1"/>
          </p:cNvPicPr>
          <p:nvPr/>
        </p:nvPicPr>
        <p:blipFill>
          <a:blip r:embed="rId4"/>
          <a:stretch>
            <a:fillRect/>
          </a:stretch>
        </p:blipFill>
        <p:spPr>
          <a:xfrm>
            <a:off x="4778671" y="1329069"/>
            <a:ext cx="4365329" cy="2381250"/>
          </a:xfrm>
          <a:prstGeom prst="rect">
            <a:avLst/>
          </a:prstGeom>
        </p:spPr>
      </p:pic>
      <p:pic>
        <p:nvPicPr>
          <p:cNvPr id="12" name="Picture 11"/>
          <p:cNvPicPr>
            <a:picLocks noChangeAspect="1"/>
          </p:cNvPicPr>
          <p:nvPr/>
        </p:nvPicPr>
        <p:blipFill>
          <a:blip r:embed="rId5"/>
          <a:stretch>
            <a:fillRect/>
          </a:stretch>
        </p:blipFill>
        <p:spPr>
          <a:xfrm>
            <a:off x="3564360" y="3991323"/>
            <a:ext cx="5314950" cy="21907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9"/>
            <a:ext cx="8229600" cy="719983"/>
          </a:xfrm>
        </p:spPr>
        <p:txBody>
          <a:bodyPr/>
          <a:lstStyle/>
          <a:p>
            <a:r>
              <a:rPr lang="en-US" sz="4000" b="1" dirty="0"/>
              <a:t>Data Elements</a:t>
            </a:r>
            <a:endParaRPr lang="en-US" sz="4000" b="1" dirty="0"/>
          </a:p>
        </p:txBody>
      </p:sp>
      <p:sp>
        <p:nvSpPr>
          <p:cNvPr id="3" name="Content Placeholder 2"/>
          <p:cNvSpPr>
            <a:spLocks noGrp="1"/>
          </p:cNvSpPr>
          <p:nvPr>
            <p:ph idx="1"/>
          </p:nvPr>
        </p:nvSpPr>
        <p:spPr>
          <a:xfrm>
            <a:off x="1077638" y="2490218"/>
            <a:ext cx="7085054" cy="1067022"/>
          </a:xfrm>
        </p:spPr>
        <p:txBody>
          <a:bodyPr>
            <a:noAutofit/>
          </a:bodyPr>
          <a:lstStyle/>
          <a:p>
            <a:pPr>
              <a:buFont typeface="Wingdings" panose="05000000000000000000" charset="0"/>
              <a:buChar char="Ø"/>
            </a:pPr>
            <a:r>
              <a:rPr lang="en-US" sz="4800" b="1" baseline="30000" dirty="0">
                <a:solidFill>
                  <a:schemeClr val="tx1"/>
                </a:solidFill>
                <a:latin typeface="+mn-lt"/>
                <a:sym typeface="+mn-ea"/>
              </a:rPr>
              <a:t>CDC Requires our program to fill out the data elements for their reporting to Congress </a:t>
            </a:r>
            <a:endParaRPr lang="en-US" sz="4800" b="1" baseline="30000" dirty="0">
              <a:solidFill>
                <a:schemeClr val="tx1"/>
              </a:solidFill>
              <a:latin typeface="+mn-lt"/>
              <a:sym typeface="+mn-ea"/>
            </a:endParaRPr>
          </a:p>
          <a:p>
            <a:pPr>
              <a:buFont typeface="Wingdings" panose="05000000000000000000" charset="0"/>
              <a:buChar char="Ø"/>
            </a:pPr>
            <a:r>
              <a:rPr lang="en-US" sz="4800" b="1" baseline="30000" dirty="0">
                <a:solidFill>
                  <a:schemeClr val="tx1"/>
                </a:solidFill>
                <a:latin typeface="+mn-lt"/>
                <a:sym typeface="+mn-ea"/>
              </a:rPr>
              <a:t>Better Data Quality =                 More Funding from CDC =      More Women Served +              More Money for Your Screening Practice!</a:t>
            </a:r>
            <a:endParaRPr lang="en-US" sz="4800" b="1" baseline="30000" dirty="0">
              <a:solidFill>
                <a:schemeClr val="tx1"/>
              </a:solidFill>
              <a:latin typeface="+mn-lt"/>
              <a:sym typeface="+mn-ea"/>
            </a:endParaRPr>
          </a:p>
        </p:txBody>
      </p:sp>
      <p:pic>
        <p:nvPicPr>
          <p:cNvPr id="4" name="Picture 3" descr="OxBowColor.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5541" y="244548"/>
            <a:ext cx="1843981" cy="1084521"/>
          </a:xfrm>
          <a:prstGeom prst="rect">
            <a:avLst/>
          </a:prstGeom>
        </p:spPr>
      </p:pic>
      <p:pic>
        <p:nvPicPr>
          <p:cNvPr id="5" name="Content Placeholder 5" descr="medIT300_trans.gif"/>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7270595" y="267104"/>
            <a:ext cx="2089601" cy="870098"/>
          </a:xfrm>
          <a:prstGeom prst="rect">
            <a:avLst/>
          </a:prstGeom>
        </p:spPr>
      </p:pic>
      <p:pic>
        <p:nvPicPr>
          <p:cNvPr id="9218" name="Picture 2" descr="Image result for nbcce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38" y="1065151"/>
            <a:ext cx="33813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wisewo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809" y="935251"/>
            <a:ext cx="1675123" cy="15549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9"/>
            <a:ext cx="8229600" cy="719983"/>
          </a:xfrm>
        </p:spPr>
        <p:txBody>
          <a:bodyPr/>
          <a:lstStyle/>
          <a:p>
            <a:r>
              <a:rPr lang="en-US" sz="2400" b="1" dirty="0"/>
              <a:t>How to Avoid Creating Duplicate Clients</a:t>
            </a:r>
            <a:endParaRPr lang="en-US" sz="2400" b="1" dirty="0"/>
          </a:p>
        </p:txBody>
      </p:sp>
      <p:sp>
        <p:nvSpPr>
          <p:cNvPr id="3" name="Content Placeholder 2"/>
          <p:cNvSpPr>
            <a:spLocks noGrp="1"/>
          </p:cNvSpPr>
          <p:nvPr>
            <p:ph idx="1"/>
          </p:nvPr>
        </p:nvSpPr>
        <p:spPr>
          <a:xfrm>
            <a:off x="281234" y="4383985"/>
            <a:ext cx="8405566" cy="1743741"/>
          </a:xfrm>
        </p:spPr>
        <p:txBody>
          <a:bodyPr>
            <a:noAutofit/>
          </a:bodyPr>
          <a:lstStyle/>
          <a:p>
            <a:pPr>
              <a:buFont typeface="Wingdings" panose="05000000000000000000" charset="0"/>
              <a:buChar char="Ø"/>
            </a:pPr>
            <a:r>
              <a:rPr lang="en-US" sz="2800" b="1" i="1" baseline="30000" dirty="0">
                <a:solidFill>
                  <a:schemeClr val="tx1"/>
                </a:solidFill>
                <a:latin typeface="+mn-lt"/>
                <a:sym typeface="+mn-ea"/>
              </a:rPr>
              <a:t>Existing Clients from Previous Providers </a:t>
            </a:r>
            <a:r>
              <a:rPr lang="en-US" sz="2800" b="1" baseline="30000" dirty="0">
                <a:solidFill>
                  <a:schemeClr val="tx1"/>
                </a:solidFill>
                <a:latin typeface="+mn-lt"/>
                <a:sym typeface="+mn-ea"/>
              </a:rPr>
              <a:t>If the search says that the client exists but you do not have access to her, please call the PA line or fax a PA request form so that the Best Chance Network can then associate this existing client with your provider.  Please do not try to add a new client because this will create a duplicate client.</a:t>
            </a:r>
            <a:endParaRPr lang="en-US" sz="2800" b="1" baseline="30000" dirty="0">
              <a:solidFill>
                <a:schemeClr val="tx1"/>
              </a:solidFill>
              <a:latin typeface="+mn-lt"/>
              <a:sym typeface="+mn-ea"/>
            </a:endParaRPr>
          </a:p>
        </p:txBody>
      </p:sp>
      <p:pic>
        <p:nvPicPr>
          <p:cNvPr id="4" name="Picture 3" descr="OxBowColor.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5541" y="244548"/>
            <a:ext cx="1292385" cy="1084521"/>
          </a:xfrm>
          <a:prstGeom prst="rect">
            <a:avLst/>
          </a:prstGeom>
        </p:spPr>
      </p:pic>
      <p:pic>
        <p:nvPicPr>
          <p:cNvPr id="5" name="Content Placeholder 5" descr="medIT300_trans.gif"/>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7591647" y="267104"/>
            <a:ext cx="1768549" cy="870098"/>
          </a:xfrm>
          <a:prstGeom prst="rect">
            <a:avLst/>
          </a:prstGeom>
        </p:spPr>
      </p:pic>
      <p:pic>
        <p:nvPicPr>
          <p:cNvPr id="4098" name="Picture 2" descr="Image result for duplic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590" y="1137202"/>
            <a:ext cx="3031453" cy="18176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1908959" y="3092302"/>
            <a:ext cx="5353050" cy="990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9"/>
            <a:ext cx="8229600" cy="719983"/>
          </a:xfrm>
        </p:spPr>
        <p:txBody>
          <a:bodyPr/>
          <a:lstStyle/>
          <a:p>
            <a:r>
              <a:rPr lang="en-US" sz="2400" b="1" dirty="0"/>
              <a:t>Running a Summary of Claims Report</a:t>
            </a:r>
            <a:endParaRPr lang="en-US" sz="2400" b="1" dirty="0"/>
          </a:p>
        </p:txBody>
      </p:sp>
      <p:sp>
        <p:nvSpPr>
          <p:cNvPr id="3" name="Content Placeholder 2"/>
          <p:cNvSpPr>
            <a:spLocks noGrp="1"/>
          </p:cNvSpPr>
          <p:nvPr>
            <p:ph idx="1"/>
          </p:nvPr>
        </p:nvSpPr>
        <p:spPr>
          <a:xfrm>
            <a:off x="0" y="1251050"/>
            <a:ext cx="2810107" cy="1067022"/>
          </a:xfrm>
        </p:spPr>
        <p:txBody>
          <a:bodyPr>
            <a:noAutofit/>
          </a:bodyPr>
          <a:lstStyle/>
          <a:p>
            <a:pPr>
              <a:buFont typeface="Wingdings" panose="05000000000000000000" charset="0"/>
              <a:buChar char="Ø"/>
            </a:pPr>
            <a:r>
              <a:rPr lang="en-US" sz="2800" b="1" baseline="30000" dirty="0">
                <a:solidFill>
                  <a:schemeClr val="tx1"/>
                </a:solidFill>
                <a:latin typeface="+mn-lt"/>
                <a:sym typeface="+mn-ea"/>
              </a:rPr>
              <a:t>To research claims from your facility that have been entered by BCN-DHEC, use the Summary of Claims located under Billing under Reports/Utilities at the top of the screen.</a:t>
            </a:r>
            <a:endParaRPr lang="en-US" sz="2800" b="1" baseline="30000" dirty="0">
              <a:solidFill>
                <a:schemeClr val="tx1"/>
              </a:solidFill>
              <a:latin typeface="+mn-lt"/>
              <a:sym typeface="+mn-ea"/>
            </a:endParaRPr>
          </a:p>
        </p:txBody>
      </p:sp>
      <p:pic>
        <p:nvPicPr>
          <p:cNvPr id="4" name="Picture 3" descr="OxBowColor.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67469"/>
            <a:ext cx="1843981" cy="1084521"/>
          </a:xfrm>
          <a:prstGeom prst="rect">
            <a:avLst/>
          </a:prstGeom>
        </p:spPr>
      </p:pic>
      <p:pic>
        <p:nvPicPr>
          <p:cNvPr id="5" name="Content Placeholder 5" descr="medIT300_trans.gif"/>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7270595" y="367469"/>
            <a:ext cx="2089601" cy="870098"/>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551" y="943380"/>
            <a:ext cx="4284044" cy="307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txBox="1"/>
          <p:nvPr/>
        </p:nvSpPr>
        <p:spPr>
          <a:xfrm>
            <a:off x="281234" y="4383986"/>
            <a:ext cx="8405566" cy="544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a:buFont typeface="Wingdings" panose="05000000000000000000" charset="0"/>
              <a:buChar char="Ø"/>
            </a:pPr>
            <a:r>
              <a:rPr lang="en-US" sz="2800" b="1" baseline="30000" dirty="0">
                <a:solidFill>
                  <a:schemeClr val="tx1"/>
                </a:solidFill>
                <a:latin typeface="+mn-lt"/>
                <a:sym typeface="+mn-ea"/>
              </a:rPr>
              <a:t>Put in the </a:t>
            </a:r>
            <a:r>
              <a:rPr lang="en-US" sz="2800" b="1" baseline="30000" dirty="0">
                <a:solidFill>
                  <a:srgbClr val="FF0000"/>
                </a:solidFill>
                <a:latin typeface="+mn-lt"/>
                <a:sym typeface="+mn-ea"/>
              </a:rPr>
              <a:t>dates of service </a:t>
            </a:r>
            <a:r>
              <a:rPr lang="en-US" sz="2800" b="1" baseline="30000" dirty="0">
                <a:solidFill>
                  <a:schemeClr val="tx1"/>
                </a:solidFill>
                <a:latin typeface="+mn-lt"/>
                <a:sym typeface="+mn-ea"/>
              </a:rPr>
              <a:t>you are interested in seeing, and click “Generate Report.”  The other boxes below these may be left blank</a:t>
            </a:r>
            <a:r>
              <a:rPr lang="en-US" sz="2800" b="1" i="1" baseline="30000" dirty="0">
                <a:solidFill>
                  <a:schemeClr val="tx1"/>
                </a:solidFill>
                <a:latin typeface="+mn-lt"/>
                <a:sym typeface="+mn-ea"/>
              </a:rPr>
              <a:t>.  	 </a:t>
            </a:r>
            <a:endParaRPr lang="en-US" sz="2800" b="1" baseline="30000" dirty="0">
              <a:solidFill>
                <a:schemeClr val="tx1"/>
              </a:solidFill>
              <a:latin typeface="+mn-lt"/>
              <a:sym typeface="+mn-ea"/>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15" y="4928840"/>
            <a:ext cx="8408019" cy="131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Image result for claims repo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900" y="2083939"/>
            <a:ext cx="1943100" cy="1146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9"/>
            <a:ext cx="8229600" cy="719983"/>
          </a:xfrm>
        </p:spPr>
        <p:txBody>
          <a:bodyPr/>
          <a:lstStyle/>
          <a:p>
            <a:r>
              <a:rPr lang="en-US" sz="2400" b="1" dirty="0"/>
              <a:t>Running a Summary of Claims Report</a:t>
            </a:r>
            <a:endParaRPr lang="en-US" sz="2400" b="1" dirty="0"/>
          </a:p>
        </p:txBody>
      </p:sp>
      <p:pic>
        <p:nvPicPr>
          <p:cNvPr id="4" name="Picture 3" descr="OxBowColor.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67469"/>
            <a:ext cx="1843981" cy="1084521"/>
          </a:xfrm>
          <a:prstGeom prst="rect">
            <a:avLst/>
          </a:prstGeom>
        </p:spPr>
      </p:pic>
      <p:pic>
        <p:nvPicPr>
          <p:cNvPr id="5" name="Content Placeholder 5" descr="medIT300_trans.gif"/>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7270595" y="367469"/>
            <a:ext cx="2089601" cy="870098"/>
          </a:xfrm>
          <a:prstGeom prst="rect">
            <a:avLst/>
          </a:prstGeom>
        </p:spPr>
      </p:pic>
      <p:sp>
        <p:nvSpPr>
          <p:cNvPr id="13" name="Content Placeholder 2"/>
          <p:cNvSpPr txBox="1"/>
          <p:nvPr/>
        </p:nvSpPr>
        <p:spPr>
          <a:xfrm>
            <a:off x="144966" y="4189618"/>
            <a:ext cx="8798312" cy="544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a:buFont typeface="Wingdings" panose="05000000000000000000" charset="0"/>
              <a:buChar char="Ø"/>
            </a:pPr>
            <a:r>
              <a:rPr lang="en-US" b="1" baseline="30000" dirty="0">
                <a:solidFill>
                  <a:schemeClr val="tx1"/>
                </a:solidFill>
                <a:latin typeface="+mn-lt"/>
                <a:sym typeface="+mn-ea"/>
              </a:rPr>
              <a:t>At any time if you have questions regarding the screen you are on, select the [H] in the upper right hand corner.  This is on-line help that provides general information for the screen you are on. </a:t>
            </a:r>
            <a:endParaRPr lang="en-US" b="1" baseline="30000" dirty="0">
              <a:solidFill>
                <a:schemeClr val="tx1"/>
              </a:solidFill>
              <a:latin typeface="+mn-lt"/>
              <a:sym typeface="+mn-ea"/>
            </a:endParaRPr>
          </a:p>
          <a:p>
            <a:pPr>
              <a:buFont typeface="Wingdings" panose="05000000000000000000" charset="0"/>
              <a:buChar char="Ø"/>
            </a:pPr>
            <a:r>
              <a:rPr lang="en-US" b="1" baseline="30000" dirty="0">
                <a:solidFill>
                  <a:schemeClr val="tx1"/>
                </a:solidFill>
                <a:latin typeface="+mn-lt"/>
                <a:sym typeface="+mn-ea"/>
              </a:rPr>
              <a:t>There are two tabs available for viewing: Summary Report and Detailed Report.  You may also choose to export the report into a CSV (comma-separated values) or PDF file.  A CSV file may be opened in Excel.  The CSV file will contain a column called “</a:t>
            </a:r>
            <a:r>
              <a:rPr lang="en-US" b="1" baseline="30000" dirty="0" err="1">
                <a:solidFill>
                  <a:schemeClr val="tx1"/>
                </a:solidFill>
                <a:latin typeface="+mn-lt"/>
                <a:sym typeface="+mn-ea"/>
              </a:rPr>
              <a:t>f_missing</a:t>
            </a:r>
            <a:r>
              <a:rPr lang="en-US" b="1" baseline="30000" dirty="0">
                <a:solidFill>
                  <a:schemeClr val="tx1"/>
                </a:solidFill>
                <a:latin typeface="+mn-lt"/>
                <a:sym typeface="+mn-ea"/>
              </a:rPr>
              <a:t>” that will contain codes that correspond with the error key for the claims that are pending or not covered or rejected. </a:t>
            </a:r>
            <a:r>
              <a:rPr lang="en-US" b="1" i="1" baseline="30000" dirty="0">
                <a:solidFill>
                  <a:schemeClr val="tx1"/>
                </a:solidFill>
                <a:latin typeface="+mn-lt"/>
                <a:sym typeface="+mn-ea"/>
              </a:rPr>
              <a:t>	 </a:t>
            </a:r>
            <a:endParaRPr lang="en-US" b="1" baseline="30000" dirty="0">
              <a:solidFill>
                <a:schemeClr val="tx1"/>
              </a:solidFill>
              <a:latin typeface="+mn-lt"/>
              <a:sym typeface="+mn-ea"/>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30" y="1237567"/>
            <a:ext cx="7639512" cy="283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xBowColor.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367469"/>
            <a:ext cx="1843981" cy="1084521"/>
          </a:xfrm>
          <a:prstGeom prst="rect">
            <a:avLst/>
          </a:prstGeom>
        </p:spPr>
      </p:pic>
      <p:pic>
        <p:nvPicPr>
          <p:cNvPr id="5" name="Content Placeholder 5" descr="medIT300_trans.gif"/>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7270595" y="367469"/>
            <a:ext cx="2089601" cy="870098"/>
          </a:xfrm>
          <a:prstGeom prst="rect">
            <a:avLst/>
          </a:prstGeom>
        </p:spPr>
      </p:pic>
      <p:sp>
        <p:nvSpPr>
          <p:cNvPr id="13" name="Content Placeholder 2"/>
          <p:cNvSpPr txBox="1"/>
          <p:nvPr/>
        </p:nvSpPr>
        <p:spPr>
          <a:xfrm>
            <a:off x="457200" y="2664231"/>
            <a:ext cx="8586439" cy="544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a:buFont typeface="Wingdings" panose="05000000000000000000" charset="0"/>
              <a:buChar char="Ø"/>
            </a:pPr>
            <a:r>
              <a:rPr lang="en-US" sz="3200" b="1" baseline="30000" dirty="0">
                <a:solidFill>
                  <a:schemeClr val="tx1"/>
                </a:solidFill>
                <a:latin typeface="+mn-lt"/>
                <a:sym typeface="+mn-ea"/>
              </a:rPr>
              <a:t>You will find the Billing Error Key and many other helpful guides and forms in the “Blank Forms” section of Med-IT that can be reached at Reports/</a:t>
            </a:r>
            <a:r>
              <a:rPr lang="en-US" sz="3200" b="1" baseline="30000" dirty="0" err="1">
                <a:solidFill>
                  <a:schemeClr val="tx1"/>
                </a:solidFill>
                <a:latin typeface="+mn-lt"/>
                <a:sym typeface="+mn-ea"/>
              </a:rPr>
              <a:t>Utilities</a:t>
            </a:r>
            <a:r>
              <a:rPr lang="en-US" sz="3200" b="1" baseline="30000" dirty="0" err="1">
                <a:solidFill>
                  <a:schemeClr val="tx1"/>
                </a:solidFill>
                <a:latin typeface="+mn-lt"/>
                <a:sym typeface="Wingdings" panose="05000000000000000000" pitchFamily="2" charset="2"/>
              </a:rPr>
              <a:t>AdminBlank</a:t>
            </a:r>
            <a:r>
              <a:rPr lang="en-US" sz="3200" b="1" baseline="30000" dirty="0">
                <a:solidFill>
                  <a:schemeClr val="tx1"/>
                </a:solidFill>
                <a:latin typeface="+mn-lt"/>
                <a:sym typeface="Wingdings" panose="05000000000000000000" pitchFamily="2" charset="2"/>
              </a:rPr>
              <a:t> Forms.</a:t>
            </a:r>
            <a:endParaRPr lang="en-US" sz="3200" b="1" baseline="30000" dirty="0">
              <a:solidFill>
                <a:schemeClr val="tx1"/>
              </a:solidFill>
              <a:latin typeface="+mn-lt"/>
              <a:sym typeface="Wingdings" panose="05000000000000000000" pitchFamily="2" charset="2"/>
            </a:endParaRPr>
          </a:p>
          <a:p>
            <a:pPr marL="1371600" lvl="3" indent="0">
              <a:buNone/>
            </a:pPr>
            <a:endParaRPr lang="en-US" sz="2400" b="1" baseline="30000" dirty="0">
              <a:solidFill>
                <a:schemeClr val="tx1"/>
              </a:solidFill>
              <a:latin typeface="+mn-lt"/>
              <a:sym typeface="Wingdings" panose="05000000000000000000" pitchFamily="2" charset="2"/>
            </a:endParaRPr>
          </a:p>
        </p:txBody>
      </p:sp>
      <p:pic>
        <p:nvPicPr>
          <p:cNvPr id="3" name="Picture 2"/>
          <p:cNvPicPr>
            <a:picLocks noChangeAspect="1"/>
          </p:cNvPicPr>
          <p:nvPr/>
        </p:nvPicPr>
        <p:blipFill>
          <a:blip r:embed="rId3"/>
          <a:stretch>
            <a:fillRect/>
          </a:stretch>
        </p:blipFill>
        <p:spPr>
          <a:xfrm>
            <a:off x="2294668" y="992241"/>
            <a:ext cx="4589337" cy="1491940"/>
          </a:xfrm>
          <a:prstGeom prst="rect">
            <a:avLst/>
          </a:prstGeom>
        </p:spPr>
      </p:pic>
      <p:pic>
        <p:nvPicPr>
          <p:cNvPr id="6" name="Picture 5"/>
          <p:cNvPicPr>
            <a:picLocks noChangeAspect="1"/>
          </p:cNvPicPr>
          <p:nvPr/>
        </p:nvPicPr>
        <p:blipFill>
          <a:blip r:embed="rId4"/>
          <a:stretch>
            <a:fillRect/>
          </a:stretch>
        </p:blipFill>
        <p:spPr>
          <a:xfrm>
            <a:off x="2747113" y="3740637"/>
            <a:ext cx="1762125" cy="2076450"/>
          </a:xfrm>
          <a:prstGeom prst="rect">
            <a:avLst/>
          </a:prstGeom>
        </p:spPr>
      </p:pic>
      <p:sp>
        <p:nvSpPr>
          <p:cNvPr id="9" name="Content Placeholder 2"/>
          <p:cNvSpPr txBox="1"/>
          <p:nvPr/>
        </p:nvSpPr>
        <p:spPr>
          <a:xfrm>
            <a:off x="-82087" y="4506435"/>
            <a:ext cx="4208975" cy="544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a:buFont typeface="Wingdings" panose="05000000000000000000" charset="0"/>
              <a:buChar char="Ø"/>
            </a:pPr>
            <a:r>
              <a:rPr lang="en-US" sz="3200" b="1" baseline="30000" dirty="0">
                <a:solidFill>
                  <a:schemeClr val="tx1"/>
                </a:solidFill>
                <a:latin typeface="+mn-lt"/>
                <a:sym typeface="+mn-ea"/>
              </a:rPr>
              <a:t>Left Sidebar </a:t>
            </a:r>
            <a:endParaRPr lang="en-US" sz="3200" b="1" baseline="30000" dirty="0">
              <a:solidFill>
                <a:schemeClr val="tx1"/>
              </a:solidFill>
              <a:latin typeface="+mn-lt"/>
              <a:sym typeface="+mn-ea"/>
            </a:endParaRPr>
          </a:p>
          <a:p>
            <a:pPr lvl="1">
              <a:buFont typeface="Wingdings" panose="05000000000000000000" charset="0"/>
              <a:buChar char="Ø"/>
            </a:pPr>
            <a:r>
              <a:rPr lang="en-US" sz="2400" b="1" baseline="30000" dirty="0">
                <a:solidFill>
                  <a:schemeClr val="tx1"/>
                </a:solidFill>
                <a:latin typeface="+mn-lt"/>
                <a:sym typeface="+mn-ea"/>
              </a:rPr>
              <a:t>Summary of Services</a:t>
            </a:r>
            <a:endParaRPr lang="en-US" sz="2400" b="1" baseline="30000" dirty="0">
              <a:solidFill>
                <a:schemeClr val="tx1"/>
              </a:solidFill>
              <a:latin typeface="+mn-lt"/>
              <a:sym typeface="+mn-ea"/>
            </a:endParaRPr>
          </a:p>
          <a:p>
            <a:pPr lvl="1">
              <a:buFont typeface="Wingdings" panose="05000000000000000000" charset="0"/>
              <a:buChar char="Ø"/>
            </a:pPr>
            <a:r>
              <a:rPr lang="en-US" sz="2400" b="1" baseline="30000" dirty="0">
                <a:solidFill>
                  <a:schemeClr val="tx1"/>
                </a:solidFill>
                <a:latin typeface="+mn-lt"/>
                <a:sym typeface="+mn-ea"/>
              </a:rPr>
              <a:t>Quick Tips</a:t>
            </a:r>
            <a:endParaRPr lang="en-US" sz="2400" b="1" baseline="30000" dirty="0">
              <a:solidFill>
                <a:schemeClr val="tx1"/>
              </a:solidFill>
              <a:latin typeface="+mn-lt"/>
              <a:sym typeface="+mn-ea"/>
            </a:endParaRPr>
          </a:p>
        </p:txBody>
      </p:sp>
      <p:sp>
        <p:nvSpPr>
          <p:cNvPr id="10" name="Content Placeholder 2"/>
          <p:cNvSpPr txBox="1"/>
          <p:nvPr/>
        </p:nvSpPr>
        <p:spPr>
          <a:xfrm>
            <a:off x="6660371" y="4778648"/>
            <a:ext cx="4208975" cy="544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a:buFont typeface="Wingdings" panose="05000000000000000000" charset="0"/>
              <a:buChar char="Ø"/>
            </a:pPr>
            <a:r>
              <a:rPr lang="en-US" sz="3200" b="1" baseline="30000" dirty="0">
                <a:solidFill>
                  <a:schemeClr val="tx1"/>
                </a:solidFill>
                <a:latin typeface="+mn-lt"/>
                <a:sym typeface="+mn-ea"/>
              </a:rPr>
              <a:t>Right Sidebar</a:t>
            </a:r>
            <a:endParaRPr lang="en-US" sz="3200" b="1" baseline="30000" dirty="0">
              <a:solidFill>
                <a:schemeClr val="tx1"/>
              </a:solidFill>
              <a:latin typeface="+mn-lt"/>
              <a:sym typeface="+mn-ea"/>
            </a:endParaRPr>
          </a:p>
          <a:p>
            <a:pPr lvl="1">
              <a:buFont typeface="Wingdings" panose="05000000000000000000" charset="0"/>
              <a:buChar char="Ø"/>
            </a:pPr>
            <a:r>
              <a:rPr lang="en-US" sz="2400" b="1" baseline="30000" dirty="0">
                <a:solidFill>
                  <a:schemeClr val="tx1"/>
                </a:solidFill>
                <a:latin typeface="+mn-lt"/>
                <a:sym typeface="+mn-ea"/>
              </a:rPr>
              <a:t>Due Dates</a:t>
            </a:r>
            <a:endParaRPr lang="en-US" sz="2400" b="1" baseline="30000" dirty="0">
              <a:solidFill>
                <a:schemeClr val="tx1"/>
              </a:solidFill>
              <a:latin typeface="+mn-lt"/>
              <a:sym typeface="+mn-ea"/>
            </a:endParaRPr>
          </a:p>
        </p:txBody>
      </p:sp>
      <p:pic>
        <p:nvPicPr>
          <p:cNvPr id="7" name="Picture 6"/>
          <p:cNvPicPr>
            <a:picLocks noChangeAspect="1"/>
          </p:cNvPicPr>
          <p:nvPr/>
        </p:nvPicPr>
        <p:blipFill>
          <a:blip r:embed="rId5"/>
          <a:stretch>
            <a:fillRect/>
          </a:stretch>
        </p:blipFill>
        <p:spPr>
          <a:xfrm>
            <a:off x="5497551" y="3583863"/>
            <a:ext cx="1297244" cy="2653120"/>
          </a:xfrm>
          <a:prstGeom prst="rect">
            <a:avLst/>
          </a:prstGeom>
        </p:spPr>
      </p:pic>
      <p:pic>
        <p:nvPicPr>
          <p:cNvPr id="10242" name="Picture 2" descr="Image result for helpful ti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9024" y="-2811"/>
            <a:ext cx="4007200" cy="983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11300" y="2142490"/>
            <a:ext cx="6400800" cy="2272665"/>
          </a:xfrm>
        </p:spPr>
        <p:txBody>
          <a:bodyPr>
            <a:noAutofit/>
          </a:bodyPr>
          <a:lstStyle/>
          <a:p>
            <a:r>
              <a:rPr lang="en-US" sz="5400" b="1">
                <a:solidFill>
                  <a:schemeClr val="accent1"/>
                </a:solidFill>
                <a:effectLst>
                  <a:outerShdw blurRad="38100" dist="25400" dir="5400000" algn="ctr" rotWithShape="0">
                    <a:srgbClr val="6E747A">
                      <a:alpha val="43000"/>
                    </a:srgbClr>
                  </a:outerShdw>
                </a:effectLst>
                <a:latin typeface="Times New Roman" panose="02020603050405020304" charset="0"/>
              </a:rPr>
              <a:t>QUESTION &amp; ANSWER SESSION</a:t>
            </a:r>
            <a:endParaRPr lang="en-US" sz="5400" b="1">
              <a:solidFill>
                <a:schemeClr val="accent1"/>
              </a:solidFill>
              <a:effectLst>
                <a:outerShdw blurRad="38100" dist="25400" dir="5400000" algn="ctr" rotWithShape="0">
                  <a:srgbClr val="6E747A">
                    <a:alpha val="43000"/>
                  </a:srgbClr>
                </a:outerShdw>
              </a:effectLst>
              <a:latin typeface="Times New Roman" panose="0202060305040502030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286"/>
            <a:ext cx="8229600" cy="925082"/>
          </a:xfrm>
        </p:spPr>
        <p:txBody>
          <a:bodyPr/>
          <a:lstStyle/>
          <a:p>
            <a:r>
              <a:rPr lang="en-US" b="1" dirty="0"/>
              <a:t>We are here to help!</a:t>
            </a:r>
            <a:endParaRPr lang="en-US" b="1" dirty="0"/>
          </a:p>
        </p:txBody>
      </p:sp>
      <p:sp>
        <p:nvSpPr>
          <p:cNvPr id="3" name="Content Placeholder 2"/>
          <p:cNvSpPr>
            <a:spLocks noGrp="1"/>
          </p:cNvSpPr>
          <p:nvPr>
            <p:ph idx="1"/>
          </p:nvPr>
        </p:nvSpPr>
        <p:spPr>
          <a:xfrm>
            <a:off x="457200" y="1600200"/>
            <a:ext cx="8229600" cy="4525963"/>
          </a:xfrm>
        </p:spPr>
        <p:txBody>
          <a:bodyPr>
            <a:normAutofit lnSpcReduction="10000"/>
          </a:bodyPr>
          <a:lstStyle/>
          <a:p>
            <a:pPr marL="0" indent="0">
              <a:buNone/>
            </a:pPr>
            <a:r>
              <a:rPr lang="en-US" b="1" dirty="0">
                <a:solidFill>
                  <a:schemeClr val="tx1"/>
                </a:solidFill>
              </a:rPr>
              <a:t>The South Carolina Office of Rural Health and the Best Chance Network has staff who are available to provide on-site support for transforming your practice to improve the health of patients you serve and increase your capacity to be reimbursed for providing high quality care. Examples of technical assistance include:</a:t>
            </a:r>
            <a:endParaRPr lang="en-US" b="1" dirty="0">
              <a:solidFill>
                <a:schemeClr val="tx1"/>
              </a:solidFill>
            </a:endParaRPr>
          </a:p>
          <a:p>
            <a:pPr>
              <a:buFont typeface="Wingdings" panose="05000000000000000000" charset="0"/>
              <a:buChar char="Ø"/>
            </a:pPr>
            <a:r>
              <a:rPr lang="en-US" b="1" dirty="0">
                <a:solidFill>
                  <a:schemeClr val="tx1"/>
                </a:solidFill>
              </a:rPr>
              <a:t>Patient-Centered Medical Home Accreditation</a:t>
            </a:r>
            <a:endParaRPr lang="en-US" b="1" dirty="0">
              <a:solidFill>
                <a:schemeClr val="tx1"/>
              </a:solidFill>
            </a:endParaRPr>
          </a:p>
          <a:p>
            <a:pPr>
              <a:buFont typeface="Wingdings" panose="05000000000000000000" charset="0"/>
              <a:buChar char="Ø"/>
            </a:pPr>
            <a:r>
              <a:rPr lang="en-US" b="1" dirty="0">
                <a:solidFill>
                  <a:schemeClr val="tx1"/>
                </a:solidFill>
              </a:rPr>
              <a:t>Best Chance Network and WiseWoman Program TA</a:t>
            </a:r>
            <a:endParaRPr lang="en-US" b="1" dirty="0">
              <a:solidFill>
                <a:schemeClr val="tx1"/>
              </a:solidFill>
            </a:endParaRPr>
          </a:p>
          <a:p>
            <a:pPr>
              <a:buFont typeface="Wingdings" panose="05000000000000000000" charset="0"/>
              <a:buChar char="Ø"/>
            </a:pPr>
            <a:r>
              <a:rPr lang="en-US" b="1" dirty="0">
                <a:solidFill>
                  <a:schemeClr val="tx1"/>
                </a:solidFill>
              </a:rPr>
              <a:t>MACRA Technical Assistance</a:t>
            </a:r>
            <a:endParaRPr lang="en-US" b="1" dirty="0">
              <a:solidFill>
                <a:schemeClr val="tx1"/>
              </a:solidFill>
            </a:endParaRPr>
          </a:p>
          <a:p>
            <a:pPr>
              <a:buFont typeface="Wingdings" panose="05000000000000000000" charset="0"/>
              <a:buChar char="Ø"/>
            </a:pPr>
            <a:r>
              <a:rPr lang="en-US" b="1" dirty="0">
                <a:solidFill>
                  <a:schemeClr val="tx1"/>
                </a:solidFill>
              </a:rPr>
              <a:t>RHC Regulatory Compliance, Coding and Billing Advice</a:t>
            </a:r>
            <a:endParaRPr lang="en-US" b="1"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9"/>
            <a:ext cx="8229600" cy="800100"/>
          </a:xfrm>
        </p:spPr>
        <p:txBody>
          <a:bodyPr/>
          <a:lstStyle/>
          <a:p>
            <a:r>
              <a:rPr lang="en-US" sz="4000" b="1" dirty="0"/>
              <a:t>Key Contacts</a:t>
            </a:r>
            <a:endParaRPr lang="en-US" sz="4000" b="1" dirty="0"/>
          </a:p>
        </p:txBody>
      </p:sp>
      <p:sp>
        <p:nvSpPr>
          <p:cNvPr id="3" name="Content Placeholder 2"/>
          <p:cNvSpPr>
            <a:spLocks noGrp="1"/>
          </p:cNvSpPr>
          <p:nvPr>
            <p:ph sz="half" idx="2"/>
          </p:nvPr>
        </p:nvSpPr>
        <p:spPr>
          <a:xfrm>
            <a:off x="4407535" y="1600200"/>
            <a:ext cx="4279265" cy="4526280"/>
          </a:xfrm>
        </p:spPr>
        <p:txBody>
          <a:bodyPr>
            <a:normAutofit fontScale="90000"/>
          </a:bodyPr>
          <a:lstStyle/>
          <a:p>
            <a:pPr marL="0" indent="0">
              <a:buFont typeface="Wingdings" panose="05000000000000000000" charset="0"/>
              <a:buNone/>
            </a:pPr>
            <a:r>
              <a:rPr lang="en-US" b="1"/>
              <a:t>Tiffany Simpson-Crumpley</a:t>
            </a:r>
            <a:endParaRPr lang="en-US" b="1"/>
          </a:p>
          <a:p>
            <a:pPr marL="0" indent="0">
              <a:buNone/>
            </a:pPr>
            <a:r>
              <a:rPr lang="en-US" sz="2000">
                <a:sym typeface="+mn-ea"/>
              </a:rPr>
              <a:t>Education &amp; Training Consultant</a:t>
            </a:r>
            <a:endParaRPr lang="en-US" sz="2000">
              <a:sym typeface="+mn-ea"/>
            </a:endParaRPr>
          </a:p>
          <a:p>
            <a:pPr marL="0" indent="0">
              <a:buNone/>
            </a:pPr>
            <a:r>
              <a:rPr lang="en-US" sz="2000"/>
              <a:t>South Carolina Office of Rural Health</a:t>
            </a:r>
            <a:endParaRPr lang="en-US" sz="2000"/>
          </a:p>
          <a:p>
            <a:pPr marL="0" indent="0">
              <a:buNone/>
            </a:pPr>
            <a:r>
              <a:rPr lang="en-US"/>
              <a:t>803-692-1692 </a:t>
            </a:r>
            <a:endParaRPr lang="en-US"/>
          </a:p>
          <a:p>
            <a:pPr marL="0" indent="0">
              <a:buNone/>
            </a:pPr>
            <a:r>
              <a:rPr lang="en-US">
                <a:sym typeface="+mn-ea"/>
              </a:rPr>
              <a:t>tcrumpley@scorh.net</a:t>
            </a:r>
            <a:endParaRPr lang="en-US"/>
          </a:p>
          <a:p>
            <a:pPr marL="0" indent="0">
              <a:buNone/>
            </a:pPr>
            <a:endParaRPr lang="en-US"/>
          </a:p>
          <a:p>
            <a:pPr marL="0" indent="0">
              <a:buNone/>
            </a:pPr>
            <a:r>
              <a:rPr lang="en-US" b="1"/>
              <a:t>Beth Williams, M.S.</a:t>
            </a:r>
            <a:endParaRPr lang="en-US" b="1"/>
          </a:p>
          <a:p>
            <a:pPr marL="0" indent="0">
              <a:buNone/>
            </a:pPr>
            <a:r>
              <a:rPr lang="en-US"/>
              <a:t>BCN &amp; WISEWOMAN </a:t>
            </a:r>
            <a:endParaRPr lang="en-US"/>
          </a:p>
          <a:p>
            <a:pPr marL="0" indent="0">
              <a:buNone/>
            </a:pPr>
            <a:r>
              <a:rPr lang="en-US"/>
              <a:t>Data Manager</a:t>
            </a:r>
            <a:endParaRPr lang="en-US"/>
          </a:p>
          <a:p>
            <a:pPr marL="0" indent="0">
              <a:buNone/>
            </a:pPr>
            <a:r>
              <a:rPr lang="en-US"/>
              <a:t>williame@dhec.sc.gov</a:t>
            </a:r>
            <a:endParaRPr lang="en-US"/>
          </a:p>
          <a:p>
            <a:pPr marL="0" indent="0">
              <a:buNone/>
            </a:pPr>
            <a:endParaRPr lang="en-US"/>
          </a:p>
          <a:p>
            <a:pPr marL="0" indent="0">
              <a:buFont typeface="Wingdings" panose="05000000000000000000" charset="0"/>
              <a:buNone/>
            </a:pPr>
            <a:endParaRPr lang="en-US"/>
          </a:p>
          <a:p>
            <a:pPr marL="0" indent="0">
              <a:buFont typeface="Wingdings" panose="05000000000000000000" charset="0"/>
              <a:buNone/>
            </a:pPr>
            <a:endParaRPr lang="en-US"/>
          </a:p>
          <a:p>
            <a:pPr marL="0" indent="0">
              <a:buFont typeface="Wingdings" panose="05000000000000000000" charset="0"/>
              <a:buNone/>
            </a:pPr>
            <a:endParaRPr lang="en-US"/>
          </a:p>
          <a:p>
            <a:pPr marL="0" indent="0">
              <a:buNone/>
            </a:pPr>
            <a:endParaRPr lang="en-US"/>
          </a:p>
          <a:p>
            <a:pPr>
              <a:buFont typeface="Wingdings" panose="05000000000000000000" charset="0"/>
              <a:buChar char="Ø"/>
            </a:pPr>
            <a:endParaRPr lang="en-US"/>
          </a:p>
        </p:txBody>
      </p:sp>
      <p:sp>
        <p:nvSpPr>
          <p:cNvPr id="4" name="Content Placeholder 3"/>
          <p:cNvSpPr>
            <a:spLocks noGrp="1"/>
          </p:cNvSpPr>
          <p:nvPr>
            <p:ph sz="quarter" idx="13"/>
          </p:nvPr>
        </p:nvSpPr>
        <p:spPr/>
        <p:txBody>
          <a:bodyPr>
            <a:normAutofit lnSpcReduction="10000"/>
          </a:bodyPr>
          <a:lstStyle/>
          <a:p>
            <a:pPr marL="0" indent="0">
              <a:buNone/>
            </a:pPr>
            <a:r>
              <a:rPr lang="en-US" b="1"/>
              <a:t>Trenessa K. Jones, DSL</a:t>
            </a:r>
            <a:endParaRPr lang="en-US" b="1"/>
          </a:p>
          <a:p>
            <a:pPr marL="0" indent="0">
              <a:buNone/>
            </a:pPr>
            <a:r>
              <a:rPr lang="en-US"/>
              <a:t>Best Chance Network Director</a:t>
            </a:r>
            <a:endParaRPr lang="en-US"/>
          </a:p>
          <a:p>
            <a:pPr marL="0" indent="0">
              <a:buNone/>
            </a:pPr>
            <a:r>
              <a:rPr lang="en-US"/>
              <a:t>Jonestk@dhec.sc.gov</a:t>
            </a:r>
            <a:endParaRPr lang="en-US"/>
          </a:p>
          <a:p>
            <a:pPr marL="0" indent="0">
              <a:buNone/>
            </a:pPr>
            <a:r>
              <a:rPr lang="en-US"/>
              <a:t>803-898-1613</a:t>
            </a:r>
            <a:endParaRPr lang="en-US"/>
          </a:p>
          <a:p>
            <a:pPr marL="0" indent="0">
              <a:buNone/>
            </a:pPr>
            <a:endParaRPr lang="en-US" b="1"/>
          </a:p>
          <a:p>
            <a:pPr marL="0" indent="0">
              <a:buNone/>
            </a:pPr>
            <a:r>
              <a:rPr lang="en-US" b="1"/>
              <a:t>Linda Pekuri, MPH, RD, LD</a:t>
            </a:r>
            <a:endParaRPr lang="en-US" b="1"/>
          </a:p>
          <a:p>
            <a:pPr marL="0" indent="0">
              <a:buNone/>
            </a:pPr>
            <a:r>
              <a:rPr lang="en-US"/>
              <a:t>WISEWOMAN Program Manager</a:t>
            </a:r>
            <a:endParaRPr lang="en-US"/>
          </a:p>
          <a:p>
            <a:pPr marL="0" indent="0">
              <a:buNone/>
            </a:pPr>
            <a:r>
              <a:rPr lang="en-US"/>
              <a:t>pekurilm@dhec.sc.gov</a:t>
            </a:r>
            <a:endParaRPr lang="en-US"/>
          </a:p>
          <a:p>
            <a:pPr marL="0" indent="0">
              <a:buNone/>
            </a:pPr>
            <a:r>
              <a:rPr lang="en-US"/>
              <a:t>Office: (803) 898-1614</a:t>
            </a: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9218"/>
            <a:ext cx="8229600" cy="813987"/>
          </a:xfrm>
        </p:spPr>
        <p:txBody>
          <a:bodyPr/>
          <a:lstStyle/>
          <a:p>
            <a:pPr algn="ctr"/>
            <a:r>
              <a:rPr lang="en-US" sz="4000" b="1" dirty="0"/>
              <a:t>Presentation Objectives</a:t>
            </a:r>
            <a:endParaRPr lang="en-US" sz="4000" b="1" dirty="0"/>
          </a:p>
        </p:txBody>
      </p:sp>
      <p:sp>
        <p:nvSpPr>
          <p:cNvPr id="4" name="Content Placeholder 3"/>
          <p:cNvSpPr>
            <a:spLocks noGrp="1"/>
          </p:cNvSpPr>
          <p:nvPr>
            <p:ph idx="1"/>
          </p:nvPr>
        </p:nvSpPr>
        <p:spPr>
          <a:xfrm>
            <a:off x="457200" y="1345019"/>
            <a:ext cx="8229600" cy="4525963"/>
          </a:xfrm>
        </p:spPr>
        <p:txBody>
          <a:bodyPr>
            <a:noAutofit/>
          </a:bodyPr>
          <a:lstStyle/>
          <a:p>
            <a:pPr marL="0" indent="0">
              <a:buNone/>
            </a:pPr>
            <a:r>
              <a:rPr lang="en-US" sz="3200" b="1" dirty="0">
                <a:solidFill>
                  <a:schemeClr val="tx1"/>
                </a:solidFill>
                <a:latin typeface="Cambria" panose="02040503050406030204" charset="0"/>
              </a:rPr>
              <a:t>By the end of this webinar, participants will:</a:t>
            </a:r>
            <a:endParaRPr lang="en-US" sz="3200" b="1" dirty="0">
              <a:solidFill>
                <a:schemeClr val="tx1"/>
              </a:solidFill>
              <a:latin typeface="Cambria" panose="02040503050406030204" charset="0"/>
            </a:endParaRPr>
          </a:p>
          <a:p>
            <a:pPr>
              <a:buFont typeface="Wingdings" panose="05000000000000000000" charset="0"/>
              <a:buChar char="Ø"/>
            </a:pPr>
            <a:r>
              <a:rPr lang="en-US" sz="3200" b="1" dirty="0">
                <a:solidFill>
                  <a:schemeClr val="tx1"/>
                </a:solidFill>
                <a:latin typeface="Cambria" panose="02040503050406030204" charset="0"/>
              </a:rPr>
              <a:t>Learn how to log into Med-IT</a:t>
            </a:r>
            <a:endParaRPr lang="en-US" sz="3200" b="1" dirty="0">
              <a:solidFill>
                <a:schemeClr val="tx1"/>
              </a:solidFill>
              <a:latin typeface="Cambria" panose="02040503050406030204" charset="0"/>
            </a:endParaRPr>
          </a:p>
          <a:p>
            <a:pPr>
              <a:buFont typeface="Wingdings" panose="05000000000000000000" charset="0"/>
              <a:buChar char="Ø"/>
            </a:pPr>
            <a:r>
              <a:rPr lang="en-US" sz="3200" b="1" dirty="0">
                <a:solidFill>
                  <a:schemeClr val="tx1"/>
                </a:solidFill>
                <a:latin typeface="Cambria" panose="02040503050406030204" charset="0"/>
              </a:rPr>
              <a:t>Learn how to request a PA code and add a new client </a:t>
            </a:r>
            <a:endParaRPr lang="en-US" sz="3200" b="1" dirty="0">
              <a:solidFill>
                <a:schemeClr val="tx1"/>
              </a:solidFill>
              <a:latin typeface="Cambria" panose="02040503050406030204" charset="0"/>
            </a:endParaRPr>
          </a:p>
          <a:p>
            <a:pPr>
              <a:buFont typeface="Wingdings" panose="05000000000000000000" charset="0"/>
              <a:buChar char="Ø"/>
            </a:pPr>
            <a:r>
              <a:rPr lang="en-US" sz="3200" b="1" dirty="0">
                <a:solidFill>
                  <a:schemeClr val="tx1"/>
                </a:solidFill>
                <a:latin typeface="Cambria" panose="02040503050406030204" charset="0"/>
              </a:rPr>
              <a:t>Learn how to avoid creating a duplicate client</a:t>
            </a:r>
            <a:endParaRPr lang="en-US" sz="3200" b="1" dirty="0">
              <a:solidFill>
                <a:schemeClr val="tx1"/>
              </a:solidFill>
              <a:latin typeface="Cambria" panose="02040503050406030204" charset="0"/>
            </a:endParaRPr>
          </a:p>
          <a:p>
            <a:pPr>
              <a:buFont typeface="Wingdings" panose="05000000000000000000" charset="0"/>
              <a:buChar char="Ø"/>
            </a:pPr>
            <a:r>
              <a:rPr lang="en-US" sz="3200" b="1" dirty="0">
                <a:solidFill>
                  <a:schemeClr val="tx1"/>
                </a:solidFill>
                <a:latin typeface="Cambria" panose="02040503050406030204" charset="0"/>
              </a:rPr>
              <a:t>Learn how to run a claims status report</a:t>
            </a:r>
            <a:endParaRPr lang="en-US" sz="3200" b="1" dirty="0">
              <a:solidFill>
                <a:schemeClr val="tx1"/>
              </a:solidFill>
              <a:latin typeface="Cambria" panose="0204050305040603020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42468"/>
    </mc:Choice>
    <mc:Fallback>
      <p:transition spd="slow" advTm="4246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Guest Speaker</a:t>
            </a:r>
            <a:endParaRPr lang="en-US" sz="4400" dirty="0"/>
          </a:p>
        </p:txBody>
      </p:sp>
      <p:sp>
        <p:nvSpPr>
          <p:cNvPr id="5" name="Content Placeholder 4"/>
          <p:cNvSpPr>
            <a:spLocks noGrp="1"/>
          </p:cNvSpPr>
          <p:nvPr>
            <p:ph sz="half" idx="2"/>
          </p:nvPr>
        </p:nvSpPr>
        <p:spPr>
          <a:xfrm>
            <a:off x="769088" y="1754372"/>
            <a:ext cx="4038600" cy="4525963"/>
          </a:xfrm>
        </p:spPr>
        <p:txBody>
          <a:bodyPr>
            <a:normAutofit/>
          </a:bodyPr>
          <a:lstStyle/>
          <a:p>
            <a:pPr marL="0" indent="0" algn="ctr">
              <a:buNone/>
            </a:pPr>
            <a:r>
              <a:rPr lang="en-US" b="1" dirty="0">
                <a:solidFill>
                  <a:schemeClr val="tx1"/>
                </a:solidFill>
                <a:latin typeface="Cambria" panose="02040503050406030204" charset="0"/>
              </a:rPr>
              <a:t>Beth Williams, MS</a:t>
            </a:r>
            <a:endParaRPr lang="en-US" b="1" dirty="0">
              <a:solidFill>
                <a:schemeClr val="tx1"/>
              </a:solidFill>
              <a:latin typeface="Cambria" panose="02040503050406030204" charset="0"/>
            </a:endParaRPr>
          </a:p>
          <a:p>
            <a:pPr>
              <a:buFont typeface="Wingdings" panose="05000000000000000000" charset="0"/>
              <a:buChar char="Ø"/>
            </a:pPr>
            <a:r>
              <a:rPr lang="en-US" dirty="0">
                <a:solidFill>
                  <a:schemeClr val="tx1"/>
                </a:solidFill>
                <a:latin typeface="Cambria" panose="02040503050406030204" charset="0"/>
              </a:rPr>
              <a:t>Alabama native and married mother of 2 children</a:t>
            </a:r>
            <a:endParaRPr lang="en-US" dirty="0">
              <a:solidFill>
                <a:schemeClr val="tx1"/>
              </a:solidFill>
              <a:latin typeface="Cambria" panose="02040503050406030204" charset="0"/>
            </a:endParaRPr>
          </a:p>
          <a:p>
            <a:pPr>
              <a:buFont typeface="Wingdings" panose="05000000000000000000" charset="0"/>
              <a:buChar char="Ø"/>
            </a:pPr>
            <a:r>
              <a:rPr lang="en-US" dirty="0">
                <a:solidFill>
                  <a:schemeClr val="tx1"/>
                </a:solidFill>
                <a:latin typeface="Cambria" panose="02040503050406030204" charset="0"/>
              </a:rPr>
              <a:t>Graduate of Troy University and University of Alabama at Birmingham</a:t>
            </a:r>
            <a:endParaRPr lang="en-US" dirty="0">
              <a:solidFill>
                <a:schemeClr val="tx1"/>
              </a:solidFill>
              <a:latin typeface="Cambria" panose="02040503050406030204" charset="0"/>
            </a:endParaRPr>
          </a:p>
          <a:p>
            <a:pPr>
              <a:buFont typeface="Wingdings" panose="05000000000000000000" charset="0"/>
              <a:buChar char="Ø"/>
            </a:pPr>
            <a:r>
              <a:rPr lang="en-US" dirty="0">
                <a:solidFill>
                  <a:schemeClr val="tx1"/>
                </a:solidFill>
                <a:latin typeface="Cambria" panose="02040503050406030204" charset="0"/>
              </a:rPr>
              <a:t>Data Manager for South Carolina BCN and WW since 2010</a:t>
            </a:r>
            <a:endParaRPr lang="en-US" dirty="0">
              <a:solidFill>
                <a:schemeClr val="tx1"/>
              </a:solidFill>
              <a:latin typeface="Cambria" panose="02040503050406030204" charset="0"/>
            </a:endParaRPr>
          </a:p>
        </p:txBody>
      </p:sp>
      <p:pic>
        <p:nvPicPr>
          <p:cNvPr id="3" name="Picture 2"/>
          <p:cNvPicPr>
            <a:picLocks noChangeAspect="1"/>
          </p:cNvPicPr>
          <p:nvPr/>
        </p:nvPicPr>
        <p:blipFill>
          <a:blip r:embed="rId1"/>
          <a:stretch>
            <a:fillRect/>
          </a:stretch>
        </p:blipFill>
        <p:spPr>
          <a:xfrm>
            <a:off x="4962857" y="1539986"/>
            <a:ext cx="2790825" cy="472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9"/>
            <a:ext cx="8229600" cy="719983"/>
          </a:xfrm>
        </p:spPr>
        <p:txBody>
          <a:bodyPr/>
          <a:lstStyle/>
          <a:p>
            <a:r>
              <a:rPr lang="en-US" sz="4000" b="1" dirty="0"/>
              <a:t>What is Med-IT?</a:t>
            </a:r>
            <a:endParaRPr lang="en-US" sz="4000" b="1" dirty="0"/>
          </a:p>
        </p:txBody>
      </p:sp>
      <p:sp>
        <p:nvSpPr>
          <p:cNvPr id="3" name="Content Placeholder 2"/>
          <p:cNvSpPr>
            <a:spLocks noGrp="1"/>
          </p:cNvSpPr>
          <p:nvPr>
            <p:ph idx="1"/>
          </p:nvPr>
        </p:nvSpPr>
        <p:spPr/>
        <p:txBody>
          <a:bodyPr>
            <a:normAutofit/>
          </a:bodyPr>
          <a:lstStyle/>
          <a:p>
            <a:pPr>
              <a:buFont typeface="Wingdings" panose="05000000000000000000" charset="0"/>
              <a:buChar char="Ø"/>
            </a:pPr>
            <a:r>
              <a:rPr lang="en-US" sz="3600" b="1" baseline="30000" dirty="0">
                <a:solidFill>
                  <a:schemeClr val="tx1"/>
                </a:solidFill>
                <a:latin typeface="+mn-lt"/>
                <a:sym typeface="+mn-ea"/>
              </a:rPr>
              <a:t>Med-IT stands for </a:t>
            </a:r>
            <a:r>
              <a:rPr lang="en-US" sz="3600" b="1" i="1" u="sng" baseline="30000" dirty="0">
                <a:solidFill>
                  <a:schemeClr val="tx1"/>
                </a:solidFill>
                <a:latin typeface="+mn-lt"/>
                <a:sym typeface="+mn-ea"/>
              </a:rPr>
              <a:t>Med</a:t>
            </a:r>
            <a:r>
              <a:rPr lang="en-US" sz="3600" b="1" i="1" baseline="30000" dirty="0">
                <a:solidFill>
                  <a:schemeClr val="tx1"/>
                </a:solidFill>
                <a:latin typeface="+mn-lt"/>
                <a:sym typeface="+mn-ea"/>
              </a:rPr>
              <a:t>ical </a:t>
            </a:r>
            <a:r>
              <a:rPr lang="en-US" sz="3600" b="1" i="1" u="sng" baseline="30000" dirty="0">
                <a:solidFill>
                  <a:schemeClr val="tx1"/>
                </a:solidFill>
                <a:latin typeface="+mn-lt"/>
                <a:sym typeface="+mn-ea"/>
              </a:rPr>
              <a:t>I</a:t>
            </a:r>
            <a:r>
              <a:rPr lang="en-US" sz="3600" b="1" i="1" baseline="30000" dirty="0">
                <a:solidFill>
                  <a:schemeClr val="tx1"/>
                </a:solidFill>
                <a:latin typeface="+mn-lt"/>
                <a:sym typeface="+mn-ea"/>
              </a:rPr>
              <a:t>nformation </a:t>
            </a:r>
            <a:r>
              <a:rPr lang="en-US" sz="3600" b="1" i="1" u="sng" baseline="30000" dirty="0">
                <a:solidFill>
                  <a:schemeClr val="tx1"/>
                </a:solidFill>
                <a:latin typeface="+mn-lt"/>
                <a:sym typeface="+mn-ea"/>
              </a:rPr>
              <a:t>T</a:t>
            </a:r>
            <a:r>
              <a:rPr lang="en-US" sz="3600" b="1" i="1" baseline="30000" dirty="0">
                <a:solidFill>
                  <a:schemeClr val="tx1"/>
                </a:solidFill>
                <a:latin typeface="+mn-lt"/>
                <a:sym typeface="+mn-ea"/>
              </a:rPr>
              <a:t>racking</a:t>
            </a:r>
            <a:r>
              <a:rPr lang="en-US" sz="3600" b="1" baseline="30000" dirty="0">
                <a:solidFill>
                  <a:schemeClr val="tx1"/>
                </a:solidFill>
                <a:latin typeface="+mn-lt"/>
                <a:sym typeface="+mn-ea"/>
              </a:rPr>
              <a:t>. It is a HIPAA compliant online data and billing management system.</a:t>
            </a:r>
            <a:endParaRPr lang="en-US" sz="3600" b="1" baseline="30000" dirty="0">
              <a:solidFill>
                <a:schemeClr val="tx1"/>
              </a:solidFill>
              <a:latin typeface="+mn-lt"/>
              <a:sym typeface="+mn-ea"/>
            </a:endParaRPr>
          </a:p>
          <a:p>
            <a:pPr>
              <a:buFont typeface="Wingdings" panose="05000000000000000000" charset="0"/>
              <a:buChar char="Ø"/>
            </a:pPr>
            <a:r>
              <a:rPr lang="en-US" sz="3600" b="1" baseline="30000" dirty="0" err="1">
                <a:solidFill>
                  <a:schemeClr val="tx1"/>
                </a:solidFill>
                <a:latin typeface="+mn-lt"/>
                <a:sym typeface="+mn-ea"/>
              </a:rPr>
              <a:t>OxBow</a:t>
            </a:r>
            <a:r>
              <a:rPr lang="en-US" sz="3600" b="1" baseline="30000" dirty="0">
                <a:solidFill>
                  <a:schemeClr val="tx1"/>
                </a:solidFill>
                <a:latin typeface="+mn-lt"/>
                <a:sym typeface="+mn-ea"/>
              </a:rPr>
              <a:t>, the company that supplies Med-IT, has been providing information management tools in support of State Health and Human Services Agencies for over 20 years</a:t>
            </a:r>
            <a:endParaRPr lang="en-US" sz="3600" b="1" baseline="30000" dirty="0">
              <a:solidFill>
                <a:schemeClr val="tx1"/>
              </a:solidFill>
              <a:latin typeface="+mn-lt"/>
              <a:sym typeface="+mn-ea"/>
            </a:endParaRPr>
          </a:p>
          <a:p>
            <a:pPr>
              <a:buFont typeface="Wingdings" panose="05000000000000000000" charset="0"/>
              <a:buChar char="Ø"/>
            </a:pPr>
            <a:r>
              <a:rPr lang="en-US" sz="3600" b="1" baseline="30000" dirty="0">
                <a:solidFill>
                  <a:schemeClr val="tx1"/>
                </a:solidFill>
                <a:latin typeface="+mn-lt"/>
                <a:sym typeface="+mn-ea"/>
              </a:rPr>
              <a:t>Today, over a dozen states and tribal communities utilize Med-IT</a:t>
            </a:r>
            <a:endParaRPr lang="en-US" sz="3600" b="1" baseline="30000" dirty="0">
              <a:solidFill>
                <a:schemeClr val="tx1"/>
              </a:solidFill>
              <a:latin typeface="+mn-lt"/>
              <a:sym typeface="+mn-ea"/>
            </a:endParaRPr>
          </a:p>
          <a:p>
            <a:pPr>
              <a:buFont typeface="Wingdings" panose="05000000000000000000" charset="0"/>
              <a:buChar char="Ø"/>
            </a:pPr>
            <a:r>
              <a:rPr lang="en-US" sz="3600" b="1" baseline="30000" dirty="0">
                <a:solidFill>
                  <a:schemeClr val="tx1"/>
                </a:solidFill>
                <a:latin typeface="+mn-lt"/>
                <a:sym typeface="+mn-ea"/>
              </a:rPr>
              <a:t>South Carolina has used Med-IT for our BCN and WW programs since 2009</a:t>
            </a:r>
            <a:endParaRPr lang="en-US" sz="3600" b="1" baseline="30000" dirty="0">
              <a:solidFill>
                <a:schemeClr val="tx1"/>
              </a:solidFill>
              <a:latin typeface="+mn-lt"/>
              <a:sym typeface="+mn-ea"/>
            </a:endParaRPr>
          </a:p>
        </p:txBody>
      </p:sp>
      <p:pic>
        <p:nvPicPr>
          <p:cNvPr id="4" name="Picture 3" descr="OxBowColor.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5541" y="244548"/>
            <a:ext cx="2331719" cy="1084521"/>
          </a:xfrm>
          <a:prstGeom prst="rect">
            <a:avLst/>
          </a:prstGeom>
        </p:spPr>
      </p:pic>
      <p:pic>
        <p:nvPicPr>
          <p:cNvPr id="5" name="Content Placeholder 5" descr="medIT300_trans.gif"/>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6555751" y="267104"/>
            <a:ext cx="2804445" cy="8700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9"/>
            <a:ext cx="8229600" cy="719983"/>
          </a:xfrm>
        </p:spPr>
        <p:txBody>
          <a:bodyPr/>
          <a:lstStyle/>
          <a:p>
            <a:r>
              <a:rPr lang="en-US" sz="4000" b="1" dirty="0"/>
              <a:t>Logging into Med-IT</a:t>
            </a:r>
            <a:endParaRPr lang="en-US" sz="4000" b="1" dirty="0"/>
          </a:p>
        </p:txBody>
      </p:sp>
      <p:sp>
        <p:nvSpPr>
          <p:cNvPr id="3" name="Content Placeholder 2"/>
          <p:cNvSpPr>
            <a:spLocks noGrp="1"/>
          </p:cNvSpPr>
          <p:nvPr>
            <p:ph idx="1"/>
          </p:nvPr>
        </p:nvSpPr>
        <p:spPr>
          <a:xfrm>
            <a:off x="4263656" y="1248197"/>
            <a:ext cx="4338083" cy="5206411"/>
          </a:xfrm>
        </p:spPr>
        <p:txBody>
          <a:bodyPr>
            <a:noAutofit/>
          </a:bodyPr>
          <a:lstStyle/>
          <a:p>
            <a:pPr>
              <a:buFont typeface="Wingdings" panose="05000000000000000000" charset="0"/>
              <a:buChar char="Ø"/>
            </a:pPr>
            <a:r>
              <a:rPr lang="en-US" sz="2350" b="1" baseline="30000" dirty="0">
                <a:solidFill>
                  <a:schemeClr val="tx1"/>
                </a:solidFill>
                <a:latin typeface="+mn-lt"/>
                <a:sym typeface="+mn-ea"/>
              </a:rPr>
              <a:t>Each site will determine the individuals who need to have access to Med-IT.</a:t>
            </a:r>
            <a:endParaRPr lang="en-US" sz="2350" b="1" baseline="30000" dirty="0">
              <a:solidFill>
                <a:schemeClr val="tx1"/>
              </a:solidFill>
              <a:latin typeface="+mn-lt"/>
              <a:sym typeface="+mn-ea"/>
            </a:endParaRPr>
          </a:p>
          <a:p>
            <a:pPr>
              <a:buFont typeface="Wingdings" panose="05000000000000000000" charset="0"/>
              <a:buChar char="Ø"/>
            </a:pPr>
            <a:r>
              <a:rPr lang="en-US" sz="2350" b="1" baseline="30000" dirty="0">
                <a:solidFill>
                  <a:schemeClr val="tx1"/>
                </a:solidFill>
                <a:latin typeface="+mn-lt"/>
                <a:sym typeface="+mn-ea"/>
              </a:rPr>
              <a:t>We will then provide you with a user name and initial password.</a:t>
            </a:r>
            <a:endParaRPr lang="en-US" sz="2350" b="1" baseline="30000" dirty="0">
              <a:solidFill>
                <a:schemeClr val="tx1"/>
              </a:solidFill>
              <a:latin typeface="+mn-lt"/>
              <a:sym typeface="+mn-ea"/>
            </a:endParaRPr>
          </a:p>
          <a:p>
            <a:pPr>
              <a:buFont typeface="Wingdings" panose="05000000000000000000" charset="0"/>
              <a:buChar char="Ø"/>
            </a:pPr>
            <a:r>
              <a:rPr lang="en-US" sz="2350" b="1" baseline="30000" dirty="0">
                <a:solidFill>
                  <a:schemeClr val="tx1"/>
                </a:solidFill>
                <a:latin typeface="+mn-lt"/>
                <a:sym typeface="+mn-ea"/>
              </a:rPr>
              <a:t>Once you select to log into the site, enter the user name provided and CDC Program Code “SC.”</a:t>
            </a:r>
            <a:endParaRPr lang="en-US" sz="2350" b="1" baseline="30000" dirty="0">
              <a:solidFill>
                <a:schemeClr val="tx1"/>
              </a:solidFill>
              <a:latin typeface="+mn-lt"/>
              <a:sym typeface="+mn-ea"/>
            </a:endParaRPr>
          </a:p>
          <a:p>
            <a:pPr>
              <a:buFont typeface="Wingdings" panose="05000000000000000000" charset="0"/>
              <a:buChar char="Ø"/>
            </a:pPr>
            <a:r>
              <a:rPr lang="en-US" sz="2350" b="1" baseline="30000" dirty="0">
                <a:solidFill>
                  <a:schemeClr val="tx1"/>
                </a:solidFill>
                <a:latin typeface="+mn-lt"/>
                <a:sym typeface="+mn-ea"/>
              </a:rPr>
              <a:t>Once you log into the system, you will be asked three security questions.  You should select three different security questions by using the dropdown box. These questions will only be asked the first time you log into Med-IT. </a:t>
            </a:r>
            <a:endParaRPr lang="en-US" sz="2350" b="1" baseline="30000" dirty="0">
              <a:solidFill>
                <a:schemeClr val="tx1"/>
              </a:solidFill>
              <a:latin typeface="+mn-lt"/>
              <a:sym typeface="+mn-ea"/>
            </a:endParaRPr>
          </a:p>
          <a:p>
            <a:pPr>
              <a:buFont typeface="Wingdings" panose="05000000000000000000" charset="0"/>
              <a:buChar char="Ø"/>
            </a:pPr>
            <a:r>
              <a:rPr lang="en-US" sz="2350" b="1" baseline="30000" dirty="0">
                <a:solidFill>
                  <a:schemeClr val="tx1"/>
                </a:solidFill>
                <a:latin typeface="+mn-lt"/>
                <a:sym typeface="+mn-ea"/>
              </a:rPr>
              <a:t>Your password must be at least 8 characters long, must have at least 1 letter, 1 number, and 1 special character (</a:t>
            </a:r>
            <a:r>
              <a:rPr lang="en-US" sz="2350" b="1" baseline="30000" dirty="0">
                <a:solidFill>
                  <a:schemeClr val="tx1"/>
                </a:solidFill>
                <a:latin typeface="+mn-lt"/>
                <a:sym typeface="+mn-ea"/>
                <a:hlinkClick r:id="rId1"/>
              </a:rPr>
              <a:t>!@#$%^&amp;*()-+=&lt;&gt;:;'/\",.?][{}`~)</a:t>
            </a:r>
            <a:r>
              <a:rPr lang="en-US" sz="2350" b="1" baseline="30000" dirty="0">
                <a:solidFill>
                  <a:schemeClr val="tx1"/>
                </a:solidFill>
                <a:latin typeface="+mn-lt"/>
                <a:sym typeface="+mn-ea"/>
              </a:rPr>
              <a:t>.</a:t>
            </a:r>
            <a:endParaRPr lang="en-US" sz="2350" b="1" baseline="30000" dirty="0">
              <a:solidFill>
                <a:schemeClr val="tx1"/>
              </a:solidFill>
              <a:latin typeface="+mn-lt"/>
              <a:sym typeface="+mn-ea"/>
            </a:endParaRPr>
          </a:p>
          <a:p>
            <a:pPr>
              <a:buFont typeface="Wingdings" panose="05000000000000000000" charset="0"/>
              <a:buChar char="Ø"/>
            </a:pPr>
            <a:r>
              <a:rPr lang="en-US" sz="2350" b="1" baseline="30000" dirty="0">
                <a:solidFill>
                  <a:schemeClr val="tx1"/>
                </a:solidFill>
                <a:latin typeface="+mn-lt"/>
                <a:sym typeface="+mn-ea"/>
              </a:rPr>
              <a:t>If you forget your password, you can click on the “Trouble logging in?” link.</a:t>
            </a:r>
            <a:endParaRPr lang="en-US" sz="2350" b="1" baseline="30000" dirty="0">
              <a:solidFill>
                <a:schemeClr val="tx1"/>
              </a:solidFill>
              <a:latin typeface="+mn-lt"/>
              <a:sym typeface="+mn-ea"/>
            </a:endParaRPr>
          </a:p>
        </p:txBody>
      </p:sp>
      <p:pic>
        <p:nvPicPr>
          <p:cNvPr id="4" name="Picture 3" descr="OxBowColo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41" y="367469"/>
            <a:ext cx="1874517" cy="871869"/>
          </a:xfrm>
          <a:prstGeom prst="rect">
            <a:avLst/>
          </a:prstGeom>
        </p:spPr>
      </p:pic>
      <p:pic>
        <p:nvPicPr>
          <p:cNvPr id="5" name="Content Placeholder 5" descr="medIT300_trans.gif"/>
          <p:cNvPicPr>
            <a:picLocks noChangeAspect="1"/>
          </p:cNvPicPr>
          <p:nvPr/>
        </p:nvPicPr>
        <p:blipFill>
          <a:blip r:embed="rId3" cstate="print">
            <a:alphaModFix amt="80000"/>
            <a:extLst>
              <a:ext uri="{28A0092B-C50C-407E-A947-70E740481C1C}">
                <a14:useLocalDpi xmlns:a14="http://schemas.microsoft.com/office/drawing/2010/main" val="0"/>
              </a:ext>
            </a:extLst>
          </a:blip>
          <a:stretch>
            <a:fillRect/>
          </a:stretch>
        </p:blipFill>
        <p:spPr>
          <a:xfrm>
            <a:off x="6951942" y="367468"/>
            <a:ext cx="2408254" cy="74717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14645"/>
            <a:ext cx="3684710" cy="507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H="1">
            <a:off x="1233377" y="2764465"/>
            <a:ext cx="3359888" cy="1956391"/>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H="1" flipV="1">
            <a:off x="3732029" y="5252484"/>
            <a:ext cx="861236" cy="65921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9"/>
            <a:ext cx="8229600" cy="719983"/>
          </a:xfrm>
        </p:spPr>
        <p:txBody>
          <a:bodyPr/>
          <a:lstStyle/>
          <a:p>
            <a:r>
              <a:rPr lang="en-US" sz="4000" b="1" dirty="0"/>
              <a:t>Logging in Hints</a:t>
            </a:r>
            <a:endParaRPr lang="en-US" sz="4000" b="1" dirty="0"/>
          </a:p>
        </p:txBody>
      </p:sp>
      <p:sp>
        <p:nvSpPr>
          <p:cNvPr id="3" name="Content Placeholder 2"/>
          <p:cNvSpPr>
            <a:spLocks noGrp="1"/>
          </p:cNvSpPr>
          <p:nvPr>
            <p:ph idx="1"/>
          </p:nvPr>
        </p:nvSpPr>
        <p:spPr>
          <a:xfrm>
            <a:off x="4631259" y="1329069"/>
            <a:ext cx="4253022" cy="5108030"/>
          </a:xfrm>
        </p:spPr>
        <p:txBody>
          <a:bodyPr>
            <a:noAutofit/>
          </a:bodyPr>
          <a:lstStyle/>
          <a:p>
            <a:pPr>
              <a:buFont typeface="Wingdings" panose="05000000000000000000" charset="0"/>
              <a:buChar char="Ø"/>
            </a:pPr>
            <a:r>
              <a:rPr lang="en-US" sz="3000" b="1" baseline="30000" dirty="0">
                <a:solidFill>
                  <a:schemeClr val="tx1"/>
                </a:solidFill>
                <a:latin typeface="+mn-lt"/>
                <a:sym typeface="+mn-ea"/>
              </a:rPr>
              <a:t>The first time you log in, there will be an </a:t>
            </a:r>
            <a:r>
              <a:rPr lang="en-US" sz="3000" b="1" baseline="30000" dirty="0" err="1">
                <a:solidFill>
                  <a:schemeClr val="tx1"/>
                </a:solidFill>
                <a:latin typeface="+mn-lt"/>
                <a:sym typeface="+mn-ea"/>
              </a:rPr>
              <a:t>OxBow</a:t>
            </a:r>
            <a:r>
              <a:rPr lang="en-US" sz="3000" b="1" baseline="30000" dirty="0">
                <a:solidFill>
                  <a:schemeClr val="tx1"/>
                </a:solidFill>
                <a:latin typeface="+mn-lt"/>
                <a:sym typeface="+mn-ea"/>
              </a:rPr>
              <a:t> Service Agreement that you must accept in order to use Med-IT by clicking on the radio button.</a:t>
            </a:r>
            <a:endParaRPr lang="en-US" sz="3000" b="1" baseline="30000" dirty="0">
              <a:solidFill>
                <a:schemeClr val="tx1"/>
              </a:solidFill>
              <a:latin typeface="+mn-lt"/>
              <a:sym typeface="+mn-ea"/>
            </a:endParaRPr>
          </a:p>
          <a:p>
            <a:pPr>
              <a:buFont typeface="Wingdings" panose="05000000000000000000" charset="0"/>
              <a:buChar char="Ø"/>
            </a:pPr>
            <a:r>
              <a:rPr lang="en-US" sz="3000" b="1" baseline="30000" dirty="0">
                <a:solidFill>
                  <a:schemeClr val="tx1"/>
                </a:solidFill>
                <a:latin typeface="+mn-lt"/>
                <a:sym typeface="+mn-ea"/>
              </a:rPr>
              <a:t>Please remember to log out when not using Med-IT. The system will time out after 20 minutes.</a:t>
            </a:r>
            <a:endParaRPr lang="en-US" sz="3000" b="1" baseline="30000" dirty="0">
              <a:solidFill>
                <a:schemeClr val="tx1"/>
              </a:solidFill>
              <a:latin typeface="+mn-lt"/>
              <a:sym typeface="+mn-ea"/>
            </a:endParaRPr>
          </a:p>
          <a:p>
            <a:pPr>
              <a:buFont typeface="Wingdings" panose="05000000000000000000" charset="0"/>
              <a:buChar char="Ø"/>
            </a:pPr>
            <a:r>
              <a:rPr lang="en-US" sz="3000" b="1" baseline="30000" dirty="0">
                <a:solidFill>
                  <a:schemeClr val="tx1"/>
                </a:solidFill>
                <a:latin typeface="+mn-lt"/>
                <a:sym typeface="+mn-ea"/>
              </a:rPr>
              <a:t>When you do have to reset your password, please note that “current password” refers to the password you just used to log in—it could be your regular password or a temporary password.</a:t>
            </a:r>
            <a:endParaRPr lang="en-US" sz="3000" b="1" baseline="30000" dirty="0">
              <a:solidFill>
                <a:schemeClr val="tx1"/>
              </a:solidFill>
              <a:latin typeface="+mn-lt"/>
              <a:sym typeface="+mn-ea"/>
            </a:endParaRPr>
          </a:p>
        </p:txBody>
      </p:sp>
      <p:pic>
        <p:nvPicPr>
          <p:cNvPr id="4" name="Picture 3" descr="OxBowColor.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5541" y="244548"/>
            <a:ext cx="2331719" cy="1084521"/>
          </a:xfrm>
          <a:prstGeom prst="rect">
            <a:avLst/>
          </a:prstGeom>
        </p:spPr>
      </p:pic>
      <p:pic>
        <p:nvPicPr>
          <p:cNvPr id="5" name="Content Placeholder 5" descr="medIT300_trans.gif"/>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6555751" y="267104"/>
            <a:ext cx="2804445" cy="870098"/>
          </a:xfrm>
          <a:prstGeom prst="rect">
            <a:avLst/>
          </a:prstGeom>
        </p:spPr>
      </p:pic>
      <p:pic>
        <p:nvPicPr>
          <p:cNvPr id="6" name="Picture 5"/>
          <p:cNvPicPr>
            <a:picLocks noChangeAspect="1"/>
          </p:cNvPicPr>
          <p:nvPr/>
        </p:nvPicPr>
        <p:blipFill>
          <a:blip r:embed="rId3"/>
          <a:stretch>
            <a:fillRect/>
          </a:stretch>
        </p:blipFill>
        <p:spPr>
          <a:xfrm>
            <a:off x="457200" y="3729097"/>
            <a:ext cx="4221127" cy="2516135"/>
          </a:xfrm>
          <a:prstGeom prst="rect">
            <a:avLst/>
          </a:prstGeom>
        </p:spPr>
      </p:pic>
      <p:pic>
        <p:nvPicPr>
          <p:cNvPr id="205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1137202"/>
            <a:ext cx="4221126" cy="248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H="1">
            <a:off x="2286000" y="2594344"/>
            <a:ext cx="2690037" cy="92503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a:off x="3359888" y="4805916"/>
            <a:ext cx="1616149" cy="61668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9"/>
            <a:ext cx="8229600" cy="719983"/>
          </a:xfrm>
        </p:spPr>
        <p:txBody>
          <a:bodyPr/>
          <a:lstStyle/>
          <a:p>
            <a:r>
              <a:rPr lang="en-US" sz="4000" b="1" dirty="0"/>
              <a:t>How to Request PA Codes</a:t>
            </a:r>
            <a:endParaRPr lang="en-US" sz="4000" b="1" dirty="0"/>
          </a:p>
        </p:txBody>
      </p:sp>
      <p:sp>
        <p:nvSpPr>
          <p:cNvPr id="3" name="Content Placeholder 2"/>
          <p:cNvSpPr>
            <a:spLocks noGrp="1"/>
          </p:cNvSpPr>
          <p:nvPr>
            <p:ph idx="1"/>
          </p:nvPr>
        </p:nvSpPr>
        <p:spPr>
          <a:xfrm>
            <a:off x="0" y="1339701"/>
            <a:ext cx="4253022" cy="5108030"/>
          </a:xfrm>
        </p:spPr>
        <p:txBody>
          <a:bodyPr>
            <a:noAutofit/>
          </a:bodyPr>
          <a:lstStyle/>
          <a:p>
            <a:pPr>
              <a:buFont typeface="Wingdings" panose="05000000000000000000" charset="0"/>
              <a:buChar char="Ø"/>
            </a:pPr>
            <a:r>
              <a:rPr lang="en-US" sz="3000" b="1" baseline="30000" dirty="0">
                <a:solidFill>
                  <a:schemeClr val="tx1"/>
                </a:solidFill>
                <a:latin typeface="+mn-lt"/>
                <a:sym typeface="+mn-ea"/>
              </a:rPr>
              <a:t>The Prior Authorization (PA) code system is a way to track how many patients our program will potentially see during the program year so that we can make sure that we have enough money to pay for all the women’s services.</a:t>
            </a:r>
            <a:endParaRPr lang="en-US" sz="3000" b="1" baseline="30000" dirty="0">
              <a:solidFill>
                <a:schemeClr val="tx1"/>
              </a:solidFill>
              <a:latin typeface="+mn-lt"/>
              <a:sym typeface="+mn-ea"/>
            </a:endParaRPr>
          </a:p>
          <a:p>
            <a:pPr>
              <a:buFont typeface="Wingdings" panose="05000000000000000000" charset="0"/>
              <a:buChar char="Ø"/>
            </a:pPr>
            <a:endParaRPr lang="en-US" sz="3000" b="1" baseline="30000" dirty="0">
              <a:solidFill>
                <a:schemeClr val="tx1"/>
              </a:solidFill>
              <a:latin typeface="+mn-lt"/>
              <a:sym typeface="+mn-ea"/>
            </a:endParaRPr>
          </a:p>
          <a:p>
            <a:pPr>
              <a:buFont typeface="Wingdings" panose="05000000000000000000" charset="0"/>
              <a:buChar char="Ø"/>
            </a:pPr>
            <a:r>
              <a:rPr lang="en-US" sz="3000" b="1" baseline="30000" dirty="0">
                <a:solidFill>
                  <a:schemeClr val="tx1"/>
                </a:solidFill>
                <a:latin typeface="+mn-lt"/>
                <a:sym typeface="+mn-ea"/>
              </a:rPr>
              <a:t>First, search for and select the client for whom you are wanting to request a PA code.</a:t>
            </a:r>
            <a:endParaRPr lang="en-US" sz="3000" b="1" baseline="30000" dirty="0">
              <a:solidFill>
                <a:schemeClr val="tx1"/>
              </a:solidFill>
              <a:latin typeface="+mn-lt"/>
              <a:sym typeface="+mn-ea"/>
            </a:endParaRPr>
          </a:p>
          <a:p>
            <a:pPr>
              <a:buFont typeface="Wingdings" panose="05000000000000000000" charset="0"/>
              <a:buChar char="Ø"/>
            </a:pPr>
            <a:r>
              <a:rPr lang="en-US" sz="3000" b="1" baseline="30000" dirty="0">
                <a:solidFill>
                  <a:schemeClr val="tx1"/>
                </a:solidFill>
                <a:latin typeface="+mn-lt"/>
                <a:sym typeface="+mn-ea"/>
              </a:rPr>
              <a:t>At the left of the client’s enrollment screen, click “Request Authorization.” </a:t>
            </a:r>
            <a:endParaRPr lang="en-US" sz="3000" b="1" baseline="30000" dirty="0">
              <a:solidFill>
                <a:schemeClr val="tx1"/>
              </a:solidFill>
              <a:latin typeface="+mn-lt"/>
              <a:sym typeface="+mn-ea"/>
            </a:endParaRPr>
          </a:p>
        </p:txBody>
      </p:sp>
      <p:pic>
        <p:nvPicPr>
          <p:cNvPr id="4" name="Picture 3" descr="OxBowColor.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5541" y="244548"/>
            <a:ext cx="1292385" cy="1084521"/>
          </a:xfrm>
          <a:prstGeom prst="rect">
            <a:avLst/>
          </a:prstGeom>
        </p:spPr>
      </p:pic>
      <p:pic>
        <p:nvPicPr>
          <p:cNvPr id="5" name="Content Placeholder 5" descr="medIT300_trans.gif"/>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7591647" y="267104"/>
            <a:ext cx="1768549" cy="870098"/>
          </a:xfrm>
          <a:prstGeom prst="rect">
            <a:avLst/>
          </a:prstGeom>
        </p:spPr>
      </p:pic>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12730"/>
            <a:ext cx="4901609" cy="1481913"/>
          </a:xfrm>
          <a:prstGeom prst="rect">
            <a:avLst/>
          </a:prstGeom>
          <a:noFill/>
          <a:ln>
            <a:noFill/>
          </a:ln>
        </p:spPr>
      </p:pic>
      <p:pic>
        <p:nvPicPr>
          <p:cNvPr id="3074" name="Picture 2" descr="Image result for prior authoriz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647" y="1087452"/>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5429472" y="4994643"/>
            <a:ext cx="2162175" cy="1295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9"/>
            <a:ext cx="8229600" cy="719983"/>
          </a:xfrm>
        </p:spPr>
        <p:txBody>
          <a:bodyPr/>
          <a:lstStyle/>
          <a:p>
            <a:r>
              <a:rPr lang="en-US" sz="4000" b="1" dirty="0"/>
              <a:t>How to Request PA Codes</a:t>
            </a:r>
            <a:endParaRPr lang="en-US" sz="4000" b="1" dirty="0"/>
          </a:p>
        </p:txBody>
      </p:sp>
      <p:sp>
        <p:nvSpPr>
          <p:cNvPr id="3" name="Content Placeholder 2"/>
          <p:cNvSpPr>
            <a:spLocks noGrp="1"/>
          </p:cNvSpPr>
          <p:nvPr>
            <p:ph idx="1"/>
          </p:nvPr>
        </p:nvSpPr>
        <p:spPr>
          <a:xfrm>
            <a:off x="0" y="1138487"/>
            <a:ext cx="4010578" cy="5108030"/>
          </a:xfrm>
        </p:spPr>
        <p:txBody>
          <a:bodyPr>
            <a:noAutofit/>
          </a:bodyPr>
          <a:lstStyle/>
          <a:p>
            <a:pPr>
              <a:buFont typeface="Wingdings" panose="05000000000000000000" charset="0"/>
              <a:buChar char="Ø"/>
            </a:pPr>
            <a:r>
              <a:rPr lang="en-US" sz="2800" b="1" baseline="30000" dirty="0">
                <a:solidFill>
                  <a:schemeClr val="tx1"/>
                </a:solidFill>
                <a:latin typeface="+mn-lt"/>
                <a:sym typeface="+mn-ea"/>
              </a:rPr>
              <a:t>Select the Correct Provider and complete the Date of Service with the date the client will be coming in for services. </a:t>
            </a:r>
            <a:endParaRPr lang="en-US" sz="2800" b="1" baseline="30000" dirty="0">
              <a:solidFill>
                <a:schemeClr val="tx1"/>
              </a:solidFill>
              <a:latin typeface="+mn-lt"/>
              <a:sym typeface="+mn-ea"/>
            </a:endParaRPr>
          </a:p>
          <a:p>
            <a:pPr>
              <a:buFont typeface="Wingdings" panose="05000000000000000000" charset="0"/>
              <a:buChar char="Ø"/>
            </a:pPr>
            <a:r>
              <a:rPr lang="en-US" sz="2800" b="1" baseline="30000" dirty="0">
                <a:solidFill>
                  <a:schemeClr val="tx1"/>
                </a:solidFill>
                <a:latin typeface="+mn-lt"/>
                <a:sym typeface="+mn-ea"/>
              </a:rPr>
              <a:t>Complete all items on the Eligibility Information section.</a:t>
            </a:r>
            <a:endParaRPr lang="en-US" sz="2800" b="1" baseline="30000" dirty="0">
              <a:solidFill>
                <a:schemeClr val="tx1"/>
              </a:solidFill>
              <a:latin typeface="+mn-lt"/>
              <a:sym typeface="+mn-ea"/>
            </a:endParaRPr>
          </a:p>
          <a:p>
            <a:pPr>
              <a:buFont typeface="Wingdings" panose="05000000000000000000" charset="0"/>
              <a:buChar char="Ø"/>
            </a:pPr>
            <a:r>
              <a:rPr lang="en-US" sz="2800" b="1" baseline="30000" dirty="0">
                <a:solidFill>
                  <a:schemeClr val="tx1"/>
                </a:solidFill>
                <a:latin typeface="+mn-lt"/>
                <a:sym typeface="+mn-ea"/>
              </a:rPr>
              <a:t>The medical release form signed and dated refers to DHEC Form # 1099.  This form must be signed by all BCN clients annually and maintained in their file.  (Scanned or hard copy).   If signing the form is part of your regular protocol you may select yes if requesting the authorization before the client comes in for services.  </a:t>
            </a:r>
            <a:endParaRPr lang="en-US" sz="2800" b="1" baseline="30000" dirty="0">
              <a:solidFill>
                <a:schemeClr val="tx1"/>
              </a:solidFill>
              <a:latin typeface="+mn-lt"/>
              <a:sym typeface="+mn-ea"/>
            </a:endParaRPr>
          </a:p>
        </p:txBody>
      </p:sp>
      <p:pic>
        <p:nvPicPr>
          <p:cNvPr id="4" name="Picture 3" descr="OxBowColor.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5541" y="244548"/>
            <a:ext cx="1292385" cy="1084521"/>
          </a:xfrm>
          <a:prstGeom prst="rect">
            <a:avLst/>
          </a:prstGeom>
        </p:spPr>
      </p:pic>
      <p:pic>
        <p:nvPicPr>
          <p:cNvPr id="5" name="Content Placeholder 5" descr="medIT300_trans.gif"/>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7591647" y="267104"/>
            <a:ext cx="1768549" cy="870098"/>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178594" y="1036342"/>
            <a:ext cx="4768704" cy="2190750"/>
          </a:xfrm>
          <a:prstGeom prst="rect">
            <a:avLst/>
          </a:prstGeom>
          <a:noFill/>
          <a:ln>
            <a:noFill/>
          </a:ln>
        </p:spPr>
      </p:pic>
      <p:pic>
        <p:nvPicPr>
          <p:cNvPr id="6" name="Picture 5"/>
          <p:cNvPicPr>
            <a:picLocks noChangeAspect="1"/>
          </p:cNvPicPr>
          <p:nvPr/>
        </p:nvPicPr>
        <p:blipFill>
          <a:blip r:embed="rId4"/>
          <a:stretch>
            <a:fillRect/>
          </a:stretch>
        </p:blipFill>
        <p:spPr>
          <a:xfrm>
            <a:off x="4010578" y="3227092"/>
            <a:ext cx="5248275" cy="30194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469"/>
            <a:ext cx="8229600" cy="719983"/>
          </a:xfrm>
        </p:spPr>
        <p:txBody>
          <a:bodyPr/>
          <a:lstStyle/>
          <a:p>
            <a:r>
              <a:rPr lang="en-US" sz="4000" b="1" dirty="0"/>
              <a:t>How to Request PA Codes</a:t>
            </a:r>
            <a:endParaRPr lang="en-US" sz="4000" b="1" dirty="0"/>
          </a:p>
        </p:txBody>
      </p:sp>
      <p:sp>
        <p:nvSpPr>
          <p:cNvPr id="3" name="Content Placeholder 2"/>
          <p:cNvSpPr>
            <a:spLocks noGrp="1"/>
          </p:cNvSpPr>
          <p:nvPr>
            <p:ph idx="1"/>
          </p:nvPr>
        </p:nvSpPr>
        <p:spPr>
          <a:xfrm>
            <a:off x="0" y="1329070"/>
            <a:ext cx="4196119" cy="3721396"/>
          </a:xfrm>
        </p:spPr>
        <p:txBody>
          <a:bodyPr>
            <a:noAutofit/>
          </a:bodyPr>
          <a:lstStyle/>
          <a:p>
            <a:pPr>
              <a:buFont typeface="Wingdings" panose="05000000000000000000" charset="0"/>
              <a:buChar char="Ø"/>
            </a:pPr>
            <a:r>
              <a:rPr lang="en-US" sz="2800" b="1" baseline="30000">
                <a:solidFill>
                  <a:schemeClr val="tx1"/>
                </a:solidFill>
                <a:latin typeface="+mn-lt"/>
                <a:sym typeface="+mn-ea"/>
              </a:rPr>
              <a:t>Check the boxes for the PA codes requested. Med-IT will not allow a user to select services not currently available at their site. </a:t>
            </a:r>
            <a:endParaRPr lang="en-US" sz="2800" b="1" baseline="30000">
              <a:solidFill>
                <a:schemeClr val="tx1"/>
              </a:solidFill>
              <a:latin typeface="+mn-lt"/>
              <a:sym typeface="+mn-ea"/>
            </a:endParaRPr>
          </a:p>
          <a:p>
            <a:pPr>
              <a:buFont typeface="Wingdings" panose="05000000000000000000" charset="0"/>
              <a:buChar char="Ø"/>
            </a:pPr>
            <a:r>
              <a:rPr lang="en-US" sz="2800" b="1" baseline="30000">
                <a:solidFill>
                  <a:schemeClr val="tx1"/>
                </a:solidFill>
                <a:latin typeface="+mn-lt"/>
                <a:sym typeface="+mn-ea"/>
              </a:rPr>
              <a:t>Go to the top right of the page and hit the Request Authorization text. </a:t>
            </a:r>
            <a:endParaRPr lang="en-US" sz="2800" b="1" baseline="30000">
              <a:solidFill>
                <a:schemeClr val="tx1"/>
              </a:solidFill>
              <a:latin typeface="+mn-lt"/>
              <a:sym typeface="+mn-ea"/>
            </a:endParaRPr>
          </a:p>
          <a:p>
            <a:pPr>
              <a:buFont typeface="Wingdings" panose="05000000000000000000" charset="0"/>
              <a:buChar char="Ø"/>
            </a:pPr>
            <a:r>
              <a:rPr lang="en-US" sz="2800" b="1" baseline="30000">
                <a:solidFill>
                  <a:schemeClr val="tx1"/>
                </a:solidFill>
                <a:latin typeface="+mn-lt"/>
                <a:sym typeface="+mn-ea"/>
              </a:rPr>
              <a:t>The following screen will appear. From this screen you may select to Export PDF to be saved or printed for placement in the client’s record. Please note        that this is the only time you    can export the PDF.</a:t>
            </a:r>
            <a:endParaRPr lang="en-US" sz="2800" b="1" baseline="30000" dirty="0">
              <a:solidFill>
                <a:schemeClr val="tx1"/>
              </a:solidFill>
              <a:latin typeface="+mn-lt"/>
              <a:sym typeface="+mn-ea"/>
            </a:endParaRPr>
          </a:p>
        </p:txBody>
      </p:sp>
      <p:pic>
        <p:nvPicPr>
          <p:cNvPr id="4" name="Picture 3" descr="OxBowColor.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5541" y="244548"/>
            <a:ext cx="1292385" cy="1084521"/>
          </a:xfrm>
          <a:prstGeom prst="rect">
            <a:avLst/>
          </a:prstGeom>
        </p:spPr>
      </p:pic>
      <p:pic>
        <p:nvPicPr>
          <p:cNvPr id="5" name="Content Placeholder 5" descr="medIT300_trans.gif"/>
          <p:cNvPicPr>
            <a:picLocks noChangeAspect="1"/>
          </p:cNvPicPr>
          <p:nvPr/>
        </p:nvPicPr>
        <p:blipFill>
          <a:blip r:embed="rId2" cstate="print">
            <a:alphaModFix amt="80000"/>
            <a:extLst>
              <a:ext uri="{28A0092B-C50C-407E-A947-70E740481C1C}">
                <a14:useLocalDpi xmlns:a14="http://schemas.microsoft.com/office/drawing/2010/main" val="0"/>
              </a:ext>
            </a:extLst>
          </a:blip>
          <a:stretch>
            <a:fillRect/>
          </a:stretch>
        </p:blipFill>
        <p:spPr>
          <a:xfrm>
            <a:off x="7591647" y="267104"/>
            <a:ext cx="1768549" cy="870098"/>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271409" y="1137202"/>
            <a:ext cx="4638675" cy="1476375"/>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2862261" y="2780413"/>
            <a:ext cx="3419475" cy="561975"/>
          </a:xfrm>
          <a:prstGeom prst="rect">
            <a:avLst/>
          </a:prstGeom>
          <a:noFill/>
          <a:ln>
            <a:noFill/>
          </a:ln>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3561906" y="3888415"/>
            <a:ext cx="5427921" cy="1906329"/>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NPP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binar1_August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COR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NPPA.thmx</Template>
  <TotalTime>0</TotalTime>
  <Words>6692</Words>
  <Application>WPS Presentation</Application>
  <PresentationFormat>On-screen Show (4:3)</PresentationFormat>
  <Paragraphs>147</Paragraphs>
  <Slides>19</Slides>
  <Notes>2</Notes>
  <HiddenSlides>0</HiddenSlides>
  <MMClips>0</MMClips>
  <ScaleCrop>false</ScaleCrop>
  <HeadingPairs>
    <vt:vector size="6" baseType="variant">
      <vt:variant>
        <vt:lpstr>已用的字体</vt:lpstr>
      </vt:variant>
      <vt:variant>
        <vt:i4>15</vt:i4>
      </vt:variant>
      <vt:variant>
        <vt:lpstr>主题</vt:lpstr>
      </vt:variant>
      <vt:variant>
        <vt:i4>10</vt:i4>
      </vt:variant>
      <vt:variant>
        <vt:lpstr>幻灯片标题</vt:lpstr>
      </vt:variant>
      <vt:variant>
        <vt:i4>19</vt:i4>
      </vt:variant>
    </vt:vector>
  </HeadingPairs>
  <TitlesOfParts>
    <vt:vector size="44" baseType="lpstr">
      <vt:lpstr>Arial</vt:lpstr>
      <vt:lpstr>SimSun</vt:lpstr>
      <vt:lpstr>Wingdings</vt:lpstr>
      <vt:lpstr>Century Gothic</vt:lpstr>
      <vt:lpstr>Courier New</vt:lpstr>
      <vt:lpstr>Papyrus</vt:lpstr>
      <vt:lpstr>Candara</vt:lpstr>
      <vt:lpstr>Calibri</vt:lpstr>
      <vt:lpstr>Cambria</vt:lpstr>
      <vt:lpstr>Wingdings</vt:lpstr>
      <vt:lpstr>Times New Roman</vt:lpstr>
      <vt:lpstr>Palatino Linotype</vt:lpstr>
      <vt:lpstr>Microsoft YaHei</vt:lpstr>
      <vt:lpstr/>
      <vt:lpstr>Arial Unicode MS</vt:lpstr>
      <vt:lpstr>NPPA</vt:lpstr>
      <vt:lpstr>Custom Design</vt:lpstr>
      <vt:lpstr>Webinar1_August 2014</vt:lpstr>
      <vt:lpstr>1_SCORH</vt:lpstr>
      <vt:lpstr>2_Custom Design</vt:lpstr>
      <vt:lpstr>2_SCORH</vt:lpstr>
      <vt:lpstr>4_SCORH</vt:lpstr>
      <vt:lpstr>5_SCORH</vt:lpstr>
      <vt:lpstr>SCORH</vt:lpstr>
      <vt:lpstr>10_SCORH</vt:lpstr>
      <vt:lpstr>PowerPoint 演示文稿</vt:lpstr>
      <vt:lpstr>Presentation Objectives</vt:lpstr>
      <vt:lpstr>Guest Speaker</vt:lpstr>
      <vt:lpstr>What is Med-IT?</vt:lpstr>
      <vt:lpstr>Logging into Med-IT</vt:lpstr>
      <vt:lpstr>Logging in Hints</vt:lpstr>
      <vt:lpstr>How to Request PA Codes</vt:lpstr>
      <vt:lpstr>How to Request PA Codes</vt:lpstr>
      <vt:lpstr>How to Request PA Codes</vt:lpstr>
      <vt:lpstr>Adding a New Client</vt:lpstr>
      <vt:lpstr>Adding a New Client</vt:lpstr>
      <vt:lpstr>Data Elements</vt:lpstr>
      <vt:lpstr>How to Avoid Creating Duplicate Clients</vt:lpstr>
      <vt:lpstr>Running a Summary of Claims Report</vt:lpstr>
      <vt:lpstr>Running a Summary of Claims Report</vt:lpstr>
      <vt:lpstr>PowerPoint 演示文稿</vt:lpstr>
      <vt:lpstr>PowerPoint 演示文稿</vt:lpstr>
      <vt:lpstr>We are here to help!</vt:lpstr>
      <vt:lpstr>Key 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Patient-Centered Medical Home (PCMH) Practical Steps for Transformation      Michele Stanek, MHS Department of Family and Preventive Medicine Palmetto Health Family Medicine Center</dc:title>
  <dc:creator>Michele Stanek</dc:creator>
  <cp:lastModifiedBy>Basheer</cp:lastModifiedBy>
  <cp:revision>173</cp:revision>
  <cp:lastPrinted>2015-01-13T02:14:00Z</cp:lastPrinted>
  <dcterms:created xsi:type="dcterms:W3CDTF">2012-06-10T16:15:00Z</dcterms:created>
  <dcterms:modified xsi:type="dcterms:W3CDTF">2017-09-28T12:45:23Z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