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97" r:id="rId2"/>
  </p:sldMasterIdLst>
  <p:notesMasterIdLst>
    <p:notesMasterId r:id="rId16"/>
  </p:notesMasterIdLst>
  <p:sldIdLst>
    <p:sldId id="260" r:id="rId3"/>
    <p:sldId id="258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81" r:id="rId1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00"/>
    <p:restoredTop sz="94886"/>
  </p:normalViewPr>
  <p:slideViewPr>
    <p:cSldViewPr>
      <p:cViewPr varScale="1">
        <p:scale>
          <a:sx n="65" d="100"/>
          <a:sy n="65" d="100"/>
        </p:scale>
        <p:origin x="-96" y="-6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DDFF874-28E3-4B86-ADC8-A5489C7190EA}" type="datetimeFigureOut">
              <a:rPr lang="en-US"/>
              <a:pPr/>
              <a:t>9/16/2018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629DC48-5E9C-427E-BD9E-52E6D67C276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CBE4B12-E58C-47EC-9016-F6585FE40F4D}" type="slidenum">
              <a:rPr lang="en-US" altLang="en-US">
                <a:solidFill>
                  <a:srgbClr val="000000"/>
                </a:solidFill>
              </a:rPr>
              <a:pPr/>
              <a:t>4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AutoShape 34"/>
            <p:cNvSpPr>
              <a:spLocks noChangeArrowheads="1"/>
            </p:cNvSpPr>
            <p:nvPr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</p:grpSp>
      <p:sp>
        <p:nvSpPr>
          <p:cNvPr id="8231" name="Rectangle 3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232" name="Rectangle 40"/>
          <p:cNvSpPr>
            <a:spLocks noGrp="1" noChangeArrowheads="1"/>
          </p:cNvSpPr>
          <p:nvPr>
            <p:ph type="ctrTitle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9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0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55D50E-CDC3-49C4-8638-C8316B8B1FB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E4C25C-7D4A-4AB1-94FC-21AD0361B58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16F5B5-3496-4CC0-AE26-68B0DF303EB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36" name="AutoShape 34"/>
            <p:cNvSpPr>
              <a:spLocks noChangeArrowheads="1"/>
            </p:cNvSpPr>
            <p:nvPr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</p:grpSp>
      <p:sp>
        <p:nvSpPr>
          <p:cNvPr id="29735" name="Rectangle 3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9736" name="Rectangle 40"/>
          <p:cNvSpPr>
            <a:spLocks noGrp="1" noChangeArrowheads="1"/>
          </p:cNvSpPr>
          <p:nvPr>
            <p:ph type="ctrTitle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9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0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3B508A-32FC-446B-B0DB-FE6AF061048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0580E-7B3F-4E15-966F-C5A8CA35E52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650CC9-97E8-42A2-B811-453DD6A8326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3E6FFA-2CBD-4CA8-9551-BCC52CC991A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C16CE8-816D-4814-83BB-69F19B957D6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BF2817-E73D-4811-B6C0-7FF61FC2663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E3C03C-96A0-4152-9DBD-7A6A0DFAA1F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22EE2A-0A87-4FE5-B6E4-4B1C75015CD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BE9A44-39F8-4262-9A51-12E4C4DD527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21747E-E927-4BF1-A23C-3A69EFA62AD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8E900C-D1D7-4FAE-8696-FCD1C72B868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5E33D4-A882-495B-A5F3-8BEBF59F22E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C65F91-F097-49A1-B8D1-FC8A7392FBF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AF9D32-C28D-4212-8147-D61BCF9FF8E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9E2DCD-EAB2-4B31-B48B-BE0F9CC7E5E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E5FA83-84B7-455C-9355-F42496A116E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0C43B9-A84F-4E9B-A1C1-BEB0B2CE07B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52322D-D3F3-4FC9-A3A1-2096146E24E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19765D-C8B9-4B06-9E91-E74C37017CB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7171" name="Rectangle 3"/>
            <p:cNvSpPr>
              <a:spLocks noChangeArrowheads="1"/>
            </p:cNvSpPr>
            <p:nvPr userDrawn="1"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Oval 4"/>
            <p:cNvSpPr>
              <a:spLocks noChangeArrowheads="1"/>
            </p:cNvSpPr>
            <p:nvPr userDrawn="1"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3" name="Rectangle 5"/>
            <p:cNvSpPr>
              <a:spLocks noChangeArrowheads="1"/>
            </p:cNvSpPr>
            <p:nvPr userDrawn="1"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4" name="Freeform 6"/>
            <p:cNvSpPr>
              <a:spLocks noEditPoints="1"/>
            </p:cNvSpPr>
            <p:nvPr userDrawn="1"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7175" name="Rectangle 7"/>
            <p:cNvSpPr>
              <a:spLocks noChangeArrowheads="1"/>
            </p:cNvSpPr>
            <p:nvPr userDrawn="1"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6" name="Rectangle 8"/>
            <p:cNvSpPr>
              <a:spLocks noChangeArrowheads="1"/>
            </p:cNvSpPr>
            <p:nvPr userDrawn="1"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7" name="Rectangle 9"/>
            <p:cNvSpPr>
              <a:spLocks noChangeArrowheads="1"/>
            </p:cNvSpPr>
            <p:nvPr userDrawn="1"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8" name="Rectangle 10"/>
            <p:cNvSpPr>
              <a:spLocks noChangeArrowheads="1"/>
            </p:cNvSpPr>
            <p:nvPr userDrawn="1"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9" name="Rectangle 11"/>
            <p:cNvSpPr>
              <a:spLocks noChangeArrowheads="1"/>
            </p:cNvSpPr>
            <p:nvPr userDrawn="1"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80" name="Freeform 12"/>
            <p:cNvSpPr>
              <a:spLocks/>
            </p:cNvSpPr>
            <p:nvPr userDrawn="1"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7181" name="Freeform 13"/>
            <p:cNvSpPr>
              <a:spLocks/>
            </p:cNvSpPr>
            <p:nvPr userDrawn="1"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7182" name="Freeform 14"/>
            <p:cNvSpPr>
              <a:spLocks/>
            </p:cNvSpPr>
            <p:nvPr userDrawn="1"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7183" name="Freeform 15"/>
            <p:cNvSpPr>
              <a:spLocks/>
            </p:cNvSpPr>
            <p:nvPr userDrawn="1"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7184" name="Freeform 16"/>
            <p:cNvSpPr>
              <a:spLocks/>
            </p:cNvSpPr>
            <p:nvPr userDrawn="1"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7185" name="Freeform 17"/>
            <p:cNvSpPr>
              <a:spLocks noEditPoints="1"/>
            </p:cNvSpPr>
            <p:nvPr userDrawn="1"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7186" name="Freeform 18"/>
            <p:cNvSpPr>
              <a:spLocks noEditPoints="1"/>
            </p:cNvSpPr>
            <p:nvPr userDrawn="1"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7187" name="Freeform 19"/>
            <p:cNvSpPr>
              <a:spLocks/>
            </p:cNvSpPr>
            <p:nvPr userDrawn="1"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7188" name="Freeform 20"/>
            <p:cNvSpPr>
              <a:spLocks noEditPoints="1"/>
            </p:cNvSpPr>
            <p:nvPr userDrawn="1"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7189" name="Freeform 21"/>
            <p:cNvSpPr>
              <a:spLocks noEditPoints="1"/>
            </p:cNvSpPr>
            <p:nvPr userDrawn="1"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7190" name="Freeform 22"/>
            <p:cNvSpPr>
              <a:spLocks noEditPoints="1"/>
            </p:cNvSpPr>
            <p:nvPr userDrawn="1"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7191" name="Freeform 23"/>
            <p:cNvSpPr>
              <a:spLocks/>
            </p:cNvSpPr>
            <p:nvPr userDrawn="1"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7192" name="Freeform 24"/>
            <p:cNvSpPr>
              <a:spLocks noEditPoints="1"/>
            </p:cNvSpPr>
            <p:nvPr userDrawn="1"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7193" name="Freeform 25"/>
            <p:cNvSpPr>
              <a:spLocks noEditPoints="1"/>
            </p:cNvSpPr>
            <p:nvPr userDrawn="1"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7194" name="Freeform 26"/>
            <p:cNvSpPr>
              <a:spLocks noEditPoints="1"/>
            </p:cNvSpPr>
            <p:nvPr userDrawn="1"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7195" name="Oval 27"/>
            <p:cNvSpPr>
              <a:spLocks noChangeArrowheads="1"/>
            </p:cNvSpPr>
            <p:nvPr userDrawn="1"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96" name="Oval 28"/>
            <p:cNvSpPr>
              <a:spLocks noChangeArrowheads="1"/>
            </p:cNvSpPr>
            <p:nvPr userDrawn="1"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97" name="Oval 29"/>
            <p:cNvSpPr>
              <a:spLocks noChangeArrowheads="1"/>
            </p:cNvSpPr>
            <p:nvPr userDrawn="1"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98" name="Freeform 30"/>
            <p:cNvSpPr>
              <a:spLocks noEditPoints="1"/>
            </p:cNvSpPr>
            <p:nvPr userDrawn="1"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7199" name="Freeform 31"/>
            <p:cNvSpPr>
              <a:spLocks noEditPoints="1"/>
            </p:cNvSpPr>
            <p:nvPr userDrawn="1"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7200" name="Rectangle 32"/>
            <p:cNvSpPr>
              <a:spLocks noChangeArrowheads="1"/>
            </p:cNvSpPr>
            <p:nvPr userDrawn="1"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201" name="Rectangle 33"/>
            <p:cNvSpPr>
              <a:spLocks noChangeArrowheads="1"/>
            </p:cNvSpPr>
            <p:nvPr userDrawn="1"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202" name="AutoShape 34"/>
            <p:cNvSpPr>
              <a:spLocks noChangeArrowheads="1"/>
            </p:cNvSpPr>
            <p:nvPr userDrawn="1"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203" name="Freeform 35"/>
            <p:cNvSpPr>
              <a:spLocks/>
            </p:cNvSpPr>
            <p:nvPr userDrawn="1"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  <p:sp>
          <p:nvSpPr>
            <p:cNvPr id="7204" name="Freeform 36"/>
            <p:cNvSpPr>
              <a:spLocks/>
            </p:cNvSpPr>
            <p:nvPr userDrawn="1"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Tahoma" charset="0"/>
                <a:ea typeface="+mn-ea"/>
              </a:endParaRPr>
            </a:p>
          </p:txBody>
        </p:sp>
      </p:grpSp>
      <p:sp>
        <p:nvSpPr>
          <p:cNvPr id="7205" name="Rectangle 3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206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207" name="Rectangle 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7208" name="Rectangle 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85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7209" name="Rectangle 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2D4CFF6-DBAF-4DC5-A4F7-576BA8A71E0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1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28675" name="Rectangle 3"/>
            <p:cNvSpPr>
              <a:spLocks noChangeArrowheads="1"/>
            </p:cNvSpPr>
            <p:nvPr userDrawn="1"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8676" name="Oval 4"/>
            <p:cNvSpPr>
              <a:spLocks noChangeArrowheads="1"/>
            </p:cNvSpPr>
            <p:nvPr userDrawn="1"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8677" name="Rectangle 5"/>
            <p:cNvSpPr>
              <a:spLocks noChangeArrowheads="1"/>
            </p:cNvSpPr>
            <p:nvPr userDrawn="1"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8678" name="Freeform 6"/>
            <p:cNvSpPr>
              <a:spLocks noEditPoints="1"/>
            </p:cNvSpPr>
            <p:nvPr userDrawn="1"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8679" name="Rectangle 7"/>
            <p:cNvSpPr>
              <a:spLocks noChangeArrowheads="1"/>
            </p:cNvSpPr>
            <p:nvPr userDrawn="1"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8680" name="Rectangle 8"/>
            <p:cNvSpPr>
              <a:spLocks noChangeArrowheads="1"/>
            </p:cNvSpPr>
            <p:nvPr userDrawn="1"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8681" name="Rectangle 9"/>
            <p:cNvSpPr>
              <a:spLocks noChangeArrowheads="1"/>
            </p:cNvSpPr>
            <p:nvPr userDrawn="1"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8682" name="Rectangle 10"/>
            <p:cNvSpPr>
              <a:spLocks noChangeArrowheads="1"/>
            </p:cNvSpPr>
            <p:nvPr userDrawn="1"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8683" name="Rectangle 11"/>
            <p:cNvSpPr>
              <a:spLocks noChangeArrowheads="1"/>
            </p:cNvSpPr>
            <p:nvPr userDrawn="1"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8684" name="Freeform 12"/>
            <p:cNvSpPr>
              <a:spLocks/>
            </p:cNvSpPr>
            <p:nvPr userDrawn="1"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8685" name="Freeform 13"/>
            <p:cNvSpPr>
              <a:spLocks/>
            </p:cNvSpPr>
            <p:nvPr userDrawn="1"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8686" name="Freeform 14"/>
            <p:cNvSpPr>
              <a:spLocks/>
            </p:cNvSpPr>
            <p:nvPr userDrawn="1"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8687" name="Freeform 15"/>
            <p:cNvSpPr>
              <a:spLocks/>
            </p:cNvSpPr>
            <p:nvPr userDrawn="1"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8688" name="Freeform 16"/>
            <p:cNvSpPr>
              <a:spLocks/>
            </p:cNvSpPr>
            <p:nvPr userDrawn="1"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8689" name="Freeform 17"/>
            <p:cNvSpPr>
              <a:spLocks noEditPoints="1"/>
            </p:cNvSpPr>
            <p:nvPr userDrawn="1"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8690" name="Freeform 18"/>
            <p:cNvSpPr>
              <a:spLocks noEditPoints="1"/>
            </p:cNvSpPr>
            <p:nvPr userDrawn="1"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8691" name="Freeform 19"/>
            <p:cNvSpPr>
              <a:spLocks/>
            </p:cNvSpPr>
            <p:nvPr userDrawn="1"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8692" name="Freeform 20"/>
            <p:cNvSpPr>
              <a:spLocks noEditPoints="1"/>
            </p:cNvSpPr>
            <p:nvPr userDrawn="1"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8693" name="Freeform 21"/>
            <p:cNvSpPr>
              <a:spLocks noEditPoints="1"/>
            </p:cNvSpPr>
            <p:nvPr userDrawn="1"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8694" name="Freeform 22"/>
            <p:cNvSpPr>
              <a:spLocks noEditPoints="1"/>
            </p:cNvSpPr>
            <p:nvPr userDrawn="1"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8695" name="Freeform 23"/>
            <p:cNvSpPr>
              <a:spLocks/>
            </p:cNvSpPr>
            <p:nvPr userDrawn="1"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8696" name="Freeform 24"/>
            <p:cNvSpPr>
              <a:spLocks noEditPoints="1"/>
            </p:cNvSpPr>
            <p:nvPr userDrawn="1"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8697" name="Freeform 25"/>
            <p:cNvSpPr>
              <a:spLocks noEditPoints="1"/>
            </p:cNvSpPr>
            <p:nvPr userDrawn="1"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8698" name="Freeform 26"/>
            <p:cNvSpPr>
              <a:spLocks noEditPoints="1"/>
            </p:cNvSpPr>
            <p:nvPr userDrawn="1"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8699" name="Oval 27"/>
            <p:cNvSpPr>
              <a:spLocks noChangeArrowheads="1"/>
            </p:cNvSpPr>
            <p:nvPr userDrawn="1"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8700" name="Oval 28"/>
            <p:cNvSpPr>
              <a:spLocks noChangeArrowheads="1"/>
            </p:cNvSpPr>
            <p:nvPr userDrawn="1"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8701" name="Oval 29"/>
            <p:cNvSpPr>
              <a:spLocks noChangeArrowheads="1"/>
            </p:cNvSpPr>
            <p:nvPr userDrawn="1"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8702" name="Freeform 30"/>
            <p:cNvSpPr>
              <a:spLocks noEditPoints="1"/>
            </p:cNvSpPr>
            <p:nvPr userDrawn="1"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8703" name="Freeform 31"/>
            <p:cNvSpPr>
              <a:spLocks noEditPoints="1"/>
            </p:cNvSpPr>
            <p:nvPr userDrawn="1"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8704" name="Rectangle 32"/>
            <p:cNvSpPr>
              <a:spLocks noChangeArrowheads="1"/>
            </p:cNvSpPr>
            <p:nvPr userDrawn="1"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8705" name="Rectangle 33"/>
            <p:cNvSpPr>
              <a:spLocks noChangeArrowheads="1"/>
            </p:cNvSpPr>
            <p:nvPr userDrawn="1"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8706" name="AutoShape 34"/>
            <p:cNvSpPr>
              <a:spLocks noChangeArrowheads="1"/>
            </p:cNvSpPr>
            <p:nvPr userDrawn="1"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8707" name="Freeform 35"/>
            <p:cNvSpPr>
              <a:spLocks/>
            </p:cNvSpPr>
            <p:nvPr userDrawn="1"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  <p:sp>
          <p:nvSpPr>
            <p:cNvPr id="28708" name="Freeform 36"/>
            <p:cNvSpPr>
              <a:spLocks/>
            </p:cNvSpPr>
            <p:nvPr userDrawn="1"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Tahoma" charset="0"/>
                <a:ea typeface=""/>
              </a:endParaRPr>
            </a:p>
          </p:txBody>
        </p:sp>
      </p:grpSp>
      <p:sp>
        <p:nvSpPr>
          <p:cNvPr id="28709" name="Rectangle 3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8710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711" name="Rectangle 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28712" name="Rectangle 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85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28713" name="Rectangle 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FFFFFF"/>
                </a:solidFill>
              </a:defRPr>
            </a:lvl1pPr>
          </a:lstStyle>
          <a:p>
            <a:fld id="{DFDF04BB-308D-43A8-9609-A67E8CD7442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_58XsN6XJWQ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2950" y="1295400"/>
            <a:ext cx="507365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Welcome to Forensic Science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>
                <a:ea typeface="ＭＳ Ｐゴシック" charset="-128"/>
              </a:rPr>
              <a:t>Forensic Science Specialties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charset="2"/>
              <a:buChar char="n"/>
              <a:defRPr/>
            </a:pPr>
            <a:r>
              <a:rPr lang="en-US" altLang="en-US" u="sng">
                <a:ea typeface="ＭＳ Ｐゴシック" charset="-128"/>
              </a:rPr>
              <a:t>Forensic Pathology</a:t>
            </a:r>
            <a:r>
              <a:rPr lang="en-US" altLang="en-US">
                <a:ea typeface="ＭＳ Ｐゴシック" charset="-128"/>
              </a:rPr>
              <a:t>: experts (medical doctors) who determine the cause and manner of death</a:t>
            </a:r>
          </a:p>
          <a:p>
            <a:pPr eaLnBrk="1" hangingPunct="1">
              <a:lnSpc>
                <a:spcPct val="90000"/>
              </a:lnSpc>
              <a:buFont typeface="Wingdings" charset="2"/>
              <a:buChar char="n"/>
              <a:defRPr/>
            </a:pPr>
            <a:r>
              <a:rPr lang="en-US" altLang="en-US" u="sng">
                <a:ea typeface="ＭＳ Ｐゴシック" charset="-128"/>
              </a:rPr>
              <a:t>Forensic Entomology</a:t>
            </a:r>
            <a:r>
              <a:rPr lang="en-US" altLang="en-US">
                <a:ea typeface="ＭＳ Ｐゴシック" charset="-128"/>
              </a:rPr>
              <a:t>: experts who study insects to determine time of death and location of a corpse</a:t>
            </a:r>
          </a:p>
          <a:p>
            <a:pPr eaLnBrk="1" hangingPunct="1">
              <a:lnSpc>
                <a:spcPct val="90000"/>
              </a:lnSpc>
              <a:buFont typeface="Wingdings" charset="2"/>
              <a:buChar char="n"/>
              <a:defRPr/>
            </a:pPr>
            <a:r>
              <a:rPr lang="en-US" altLang="en-US" u="sng">
                <a:ea typeface="ＭＳ Ｐゴシック" charset="-128"/>
              </a:rPr>
              <a:t>Forensic Odontology</a:t>
            </a:r>
            <a:r>
              <a:rPr lang="en-US" altLang="en-US">
                <a:ea typeface="ＭＳ Ｐゴシック" charset="-128"/>
              </a:rPr>
              <a:t>: forensic dentists – identify human remains and analyze bite marks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>
                <a:ea typeface="ＭＳ Ｐゴシック" charset="-128"/>
              </a:rPr>
              <a:t>Forensic Science Specialties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charset="2"/>
              <a:buChar char="n"/>
              <a:defRPr/>
            </a:pPr>
            <a:r>
              <a:rPr lang="en-US" altLang="en-US" u="sng">
                <a:ea typeface="ＭＳ Ｐゴシック" charset="-128"/>
              </a:rPr>
              <a:t>Forensic Anthropology</a:t>
            </a:r>
            <a:r>
              <a:rPr lang="en-US" altLang="en-US">
                <a:ea typeface="ＭＳ Ｐゴシック" charset="-128"/>
              </a:rPr>
              <a:t>: examine human skeletal remains</a:t>
            </a:r>
          </a:p>
          <a:p>
            <a:pPr eaLnBrk="1" hangingPunct="1">
              <a:buFont typeface="Wingdings" charset="2"/>
              <a:buChar char="n"/>
              <a:defRPr/>
            </a:pPr>
            <a:r>
              <a:rPr lang="en-US" altLang="en-US" u="sng">
                <a:ea typeface="ＭＳ Ｐゴシック" charset="-128"/>
              </a:rPr>
              <a:t>Forensic Toxicology</a:t>
            </a:r>
            <a:r>
              <a:rPr lang="en-US" altLang="en-US">
                <a:ea typeface="ＭＳ Ｐゴシック" charset="-128"/>
              </a:rPr>
              <a:t>: study the effects of poisons, toxins and drugs in the body</a:t>
            </a:r>
          </a:p>
          <a:p>
            <a:pPr eaLnBrk="1" hangingPunct="1">
              <a:buFont typeface="Wingdings" charset="2"/>
              <a:buChar char="n"/>
              <a:defRPr/>
            </a:pPr>
            <a:r>
              <a:rPr lang="en-US" altLang="en-US" u="sng">
                <a:ea typeface="ＭＳ Ｐゴシック" charset="-128"/>
              </a:rPr>
              <a:t>Forensic Psychiatry and Psychology</a:t>
            </a:r>
            <a:r>
              <a:rPr lang="en-US" altLang="en-US">
                <a:ea typeface="ＭＳ Ｐゴシック" charset="-128"/>
              </a:rPr>
              <a:t>: evaluate offenders, also profiling criminal cases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>
                <a:ea typeface="ＭＳ Ｐゴシック" charset="-128"/>
              </a:rPr>
              <a:t>Forensic Science Specialties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u="sng" smtClean="0"/>
              <a:t>Forensic Engineering</a:t>
            </a:r>
            <a:r>
              <a:rPr lang="en-US" smtClean="0"/>
              <a:t>: investigate transportation accidents, materials failure cases, determine cause of building/structure collapses</a:t>
            </a:r>
          </a:p>
          <a:p>
            <a:pPr eaLnBrk="1" hangingPunct="1"/>
            <a:r>
              <a:rPr lang="en-US" u="sng" smtClean="0"/>
              <a:t>Forensic Computer Science</a:t>
            </a:r>
            <a:r>
              <a:rPr lang="en-US" smtClean="0"/>
              <a:t>: investigate use of technology and electronic records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Video: </a:t>
            </a:r>
            <a:r>
              <a:rPr lang="en-US" smtClean="0">
                <a:hlinkClick r:id="rId2"/>
              </a:rPr>
              <a:t>What is Forensic Science?</a:t>
            </a:r>
            <a:endParaRPr lang="en-US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Warm-Up Activity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eaLnBrk="1" hangingPunct="1"/>
            <a:r>
              <a:rPr lang="en-US" smtClean="0"/>
              <a:t>Pick up a spiral-bound notebook from the side table.  Label your name on the front cover.</a:t>
            </a:r>
          </a:p>
          <a:p>
            <a:pPr eaLnBrk="1" hangingPunct="1"/>
            <a:r>
              <a:rPr lang="en-US" smtClean="0"/>
              <a:t>On the first page, write down this question and answer it in a paragraph answer (with compete sentences!):</a:t>
            </a:r>
          </a:p>
          <a:p>
            <a:pPr eaLnBrk="1" hangingPunct="1">
              <a:buFont typeface="Wingdings" pitchFamily="2" charset="2"/>
              <a:buNone/>
            </a:pPr>
            <a:endParaRPr lang="en-US" sz="2000" smtClean="0"/>
          </a:p>
          <a:p>
            <a:pPr algn="ctr" eaLnBrk="1" hangingPunct="1">
              <a:buFont typeface="Wingdings" pitchFamily="2" charset="2"/>
              <a:buNone/>
            </a:pPr>
            <a:r>
              <a:rPr lang="en-US" sz="4000" b="1" i="1" smtClean="0"/>
              <a:t>What is Forensic Science?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>
                <a:ea typeface="ＭＳ Ｐゴシック" charset="-128"/>
              </a:rPr>
              <a:t>Forensic Science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" charset="2"/>
              <a:buNone/>
              <a:defRPr/>
            </a:pPr>
            <a:r>
              <a:rPr lang="en-US" altLang="en-US">
                <a:ea typeface="ＭＳ Ｐゴシック" charset="-128"/>
              </a:rPr>
              <a:t>Introduction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>
                <a:ea typeface="ＭＳ Ｐゴシック" charset="-128"/>
              </a:rPr>
              <a:t>What is Forensic Science?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u="sng" smtClean="0"/>
              <a:t>Basic Definition</a:t>
            </a:r>
            <a:r>
              <a:rPr lang="en-US" altLang="en-US" smtClean="0"/>
              <a:t>: Science in the service of the law</a:t>
            </a:r>
          </a:p>
          <a:p>
            <a:pPr eaLnBrk="1" hangingPunct="1"/>
            <a:r>
              <a:rPr lang="ja-JP" altLang="en-US" smtClean="0"/>
              <a:t>“</a:t>
            </a:r>
            <a:r>
              <a:rPr lang="en-US" altLang="ja-JP" smtClean="0"/>
              <a:t>Forensic</a:t>
            </a:r>
            <a:r>
              <a:rPr lang="ja-JP" altLang="en-US" smtClean="0"/>
              <a:t>”</a:t>
            </a:r>
            <a:r>
              <a:rPr lang="en-US" altLang="ja-JP" smtClean="0"/>
              <a:t> = </a:t>
            </a:r>
            <a:r>
              <a:rPr lang="ja-JP" altLang="en-US" smtClean="0"/>
              <a:t>“</a:t>
            </a:r>
            <a:r>
              <a:rPr lang="en-US" altLang="ja-JP" smtClean="0"/>
              <a:t>having to do with the law</a:t>
            </a:r>
            <a:r>
              <a:rPr lang="ja-JP" altLang="en-US" smtClean="0"/>
              <a:t>”</a:t>
            </a:r>
            <a:endParaRPr lang="en-US" altLang="ja-JP" smtClean="0"/>
          </a:p>
          <a:p>
            <a:pPr eaLnBrk="1" hangingPunct="1"/>
            <a:r>
              <a:rPr lang="en-US" altLang="en-US" smtClean="0"/>
              <a:t>Forensic Science ≠ </a:t>
            </a:r>
            <a:r>
              <a:rPr lang="en-US" altLang="en-US" i="1" smtClean="0"/>
              <a:t>Forensics</a:t>
            </a:r>
            <a:r>
              <a:rPr lang="en-US" altLang="en-US" smtClean="0"/>
              <a:t> (</a:t>
            </a:r>
            <a:r>
              <a:rPr lang="ja-JP" altLang="en-US" smtClean="0"/>
              <a:t>“</a:t>
            </a:r>
            <a:r>
              <a:rPr lang="en-US" altLang="ja-JP" smtClean="0"/>
              <a:t>debating</a:t>
            </a:r>
            <a:r>
              <a:rPr lang="ja-JP" altLang="en-US" smtClean="0"/>
              <a:t>”</a:t>
            </a:r>
            <a:r>
              <a:rPr lang="en-US" altLang="ja-JP" smtClean="0"/>
              <a:t>)</a:t>
            </a:r>
          </a:p>
          <a:p>
            <a:pPr eaLnBrk="1" hangingPunct="1"/>
            <a:r>
              <a:rPr lang="en-US" altLang="en-US" u="sng" smtClean="0"/>
              <a:t>Criminalists</a:t>
            </a:r>
            <a:r>
              <a:rPr lang="en-US" altLang="en-US" smtClean="0"/>
              <a:t>: analyze, compare, identify, and interpret physical evidence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5" descr="csi cartoons, csi cartoon, csi picture, csi pictures, csi image, csi images, csi illustration, csi illustrati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28600"/>
            <a:ext cx="6145213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>
                <a:ea typeface="ＭＳ Ｐゴシック" charset="-128"/>
              </a:rPr>
              <a:t>Forensic Scientist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en-US" b="1" u="sng" smtClean="0"/>
              <a:t>Job Description</a:t>
            </a:r>
            <a:r>
              <a:rPr lang="en-US" altLang="en-US" smtClean="0"/>
              <a:t>:</a:t>
            </a:r>
          </a:p>
          <a:p>
            <a:pPr eaLnBrk="1" hangingPunct="1"/>
            <a:r>
              <a:rPr lang="en-US" altLang="en-US" smtClean="0"/>
              <a:t>Process and document crime scenes</a:t>
            </a:r>
          </a:p>
          <a:p>
            <a:pPr eaLnBrk="1" hangingPunct="1"/>
            <a:r>
              <a:rPr lang="en-US" altLang="en-US" smtClean="0"/>
              <a:t>Collect and preserve evidence</a:t>
            </a:r>
          </a:p>
          <a:p>
            <a:pPr eaLnBrk="1" hangingPunct="1"/>
            <a:r>
              <a:rPr lang="en-US" altLang="en-US" smtClean="0"/>
              <a:t>Analyze and compare evidence in laboratory</a:t>
            </a:r>
          </a:p>
          <a:p>
            <a:pPr eaLnBrk="1" hangingPunct="1"/>
            <a:r>
              <a:rPr lang="en-US" altLang="en-US" smtClean="0"/>
              <a:t>Reconstruction of data (form the </a:t>
            </a:r>
            <a:r>
              <a:rPr lang="ja-JP" altLang="en-US" smtClean="0"/>
              <a:t>“</a:t>
            </a:r>
            <a:r>
              <a:rPr lang="en-US" altLang="ja-JP" smtClean="0"/>
              <a:t>best theory</a:t>
            </a:r>
            <a:r>
              <a:rPr lang="ja-JP" altLang="en-US" smtClean="0"/>
              <a:t>”</a:t>
            </a:r>
            <a:r>
              <a:rPr lang="en-US" altLang="ja-JP" smtClean="0"/>
              <a:t> of events in the case)</a:t>
            </a:r>
          </a:p>
          <a:p>
            <a:pPr eaLnBrk="1" hangingPunct="1"/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>
                <a:ea typeface="ＭＳ Ｐゴシック" charset="-128"/>
              </a:rPr>
              <a:t>Forensic Scientist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en-US" b="1" u="sng" smtClean="0"/>
              <a:t>Skills Needed</a:t>
            </a:r>
            <a:r>
              <a:rPr lang="en-US" altLang="en-US" smtClean="0"/>
              <a:t>:</a:t>
            </a:r>
          </a:p>
          <a:p>
            <a:pPr eaLnBrk="1" hangingPunct="1"/>
            <a:r>
              <a:rPr lang="en-US" altLang="en-US" smtClean="0"/>
              <a:t>Good observation skills </a:t>
            </a:r>
            <a:r>
              <a:rPr lang="en-US" altLang="en-US" smtClean="0">
                <a:solidFill>
                  <a:schemeClr val="hlink"/>
                </a:solidFill>
              </a:rPr>
              <a:t>– use 5 senses</a:t>
            </a:r>
          </a:p>
          <a:p>
            <a:pPr eaLnBrk="1" hangingPunct="1"/>
            <a:r>
              <a:rPr lang="en-US" altLang="en-US" smtClean="0"/>
              <a:t>Analytical skills </a:t>
            </a:r>
            <a:r>
              <a:rPr lang="en-US" altLang="en-US" smtClean="0">
                <a:solidFill>
                  <a:schemeClr val="hlink"/>
                </a:solidFill>
              </a:rPr>
              <a:t>– ability to identify problem, organize info, draw conclusions</a:t>
            </a:r>
          </a:p>
          <a:p>
            <a:pPr eaLnBrk="1" hangingPunct="1"/>
            <a:r>
              <a:rPr lang="en-US" altLang="en-US" smtClean="0"/>
              <a:t>Deductive reasoning </a:t>
            </a:r>
            <a:r>
              <a:rPr lang="en-US" altLang="en-US" smtClean="0">
                <a:solidFill>
                  <a:schemeClr val="hlink"/>
                </a:solidFill>
              </a:rPr>
              <a:t>– using logical steps to draw a conclusion based on facts or evidence</a:t>
            </a:r>
          </a:p>
          <a:p>
            <a:pPr eaLnBrk="1" hangingPunct="1"/>
            <a:endParaRPr lang="en-US" altLang="en-US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>
                <a:ea typeface="ＭＳ Ｐゴシック" charset="-128"/>
              </a:rPr>
              <a:t>Examples of Physical Evidence: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Wingdings" charset="2"/>
              <a:buNone/>
              <a:defRPr/>
            </a:pPr>
            <a:r>
              <a:rPr lang="en-US" dirty="0" smtClean="0">
                <a:ea typeface="ＭＳ Ｐゴシック" charset="0"/>
              </a:rPr>
              <a:t>https://</a:t>
            </a:r>
            <a:r>
              <a:rPr lang="en-US" dirty="0" err="1" smtClean="0">
                <a:ea typeface="ＭＳ Ｐゴシック" charset="0"/>
              </a:rPr>
              <a:t>padlet.com</a:t>
            </a:r>
            <a:r>
              <a:rPr lang="en-US" dirty="0" smtClean="0">
                <a:ea typeface="ＭＳ Ｐゴシック" charset="0"/>
              </a:rPr>
              <a:t>/</a:t>
            </a:r>
            <a:r>
              <a:rPr lang="en-US" dirty="0" err="1" smtClean="0">
                <a:ea typeface="ＭＳ Ｐゴシック" charset="0"/>
              </a:rPr>
              <a:t>chou_chris</a:t>
            </a:r>
            <a:r>
              <a:rPr lang="en-US" dirty="0" smtClean="0">
                <a:ea typeface="ＭＳ Ｐゴシック" charset="0"/>
              </a:rPr>
              <a:t>/FS01</a:t>
            </a:r>
            <a:endParaRPr lang="en-US" dirty="0">
              <a:ea typeface="ＭＳ Ｐゴシック" charset="0"/>
            </a:endParaRPr>
          </a:p>
        </p:txBody>
      </p:sp>
      <p:pic>
        <p:nvPicPr>
          <p:cNvPr id="35843" name="Picture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2606675"/>
            <a:ext cx="3556000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>
                <a:ea typeface="ＭＳ Ｐゴシック" charset="-128"/>
              </a:rPr>
              <a:t>Examples of Physical Evidence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Imprints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Broken glass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Hairs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Fibers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Paint chips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Documents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Fingerprints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Other prints (shoe, tire, etc.)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Body/corpse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Toolmarks/firearms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Bullets/casings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DNA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Blood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Semen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Drugs, chemicals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Soil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lance">
  <a:themeElements>
    <a:clrScheme name="Balance 1">
      <a:dk1>
        <a:srgbClr val="663300"/>
      </a:dk1>
      <a:lt1>
        <a:srgbClr val="FFFFFF"/>
      </a:lt1>
      <a:dk2>
        <a:srgbClr val="996600"/>
      </a:dk2>
      <a:lt2>
        <a:srgbClr val="DBBD71"/>
      </a:lt2>
      <a:accent1>
        <a:srgbClr val="F8A500"/>
      </a:accent1>
      <a:accent2>
        <a:srgbClr val="808000"/>
      </a:accent2>
      <a:accent3>
        <a:srgbClr val="CAB8AA"/>
      </a:accent3>
      <a:accent4>
        <a:srgbClr val="DADADA"/>
      </a:accent4>
      <a:accent5>
        <a:srgbClr val="FBCFAA"/>
      </a:accent5>
      <a:accent6>
        <a:srgbClr val="737300"/>
      </a:accent6>
      <a:hlink>
        <a:srgbClr val="FFCC66"/>
      </a:hlink>
      <a:folHlink>
        <a:srgbClr val="CCA500"/>
      </a:folHlink>
    </a:clrScheme>
    <a:fontScheme name="Balance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Balance 1">
        <a:dk1>
          <a:srgbClr val="663300"/>
        </a:dk1>
        <a:lt1>
          <a:srgbClr val="FFFFFF"/>
        </a:lt1>
        <a:dk2>
          <a:srgbClr val="996600"/>
        </a:dk2>
        <a:lt2>
          <a:srgbClr val="DBBD71"/>
        </a:lt2>
        <a:accent1>
          <a:srgbClr val="F8A500"/>
        </a:accent1>
        <a:accent2>
          <a:srgbClr val="808000"/>
        </a:accent2>
        <a:accent3>
          <a:srgbClr val="CAB8AA"/>
        </a:accent3>
        <a:accent4>
          <a:srgbClr val="DADADA"/>
        </a:accent4>
        <a:accent5>
          <a:srgbClr val="FBCFAA"/>
        </a:accent5>
        <a:accent6>
          <a:srgbClr val="737300"/>
        </a:accent6>
        <a:hlink>
          <a:srgbClr val="FFCC66"/>
        </a:hlink>
        <a:folHlink>
          <a:srgbClr val="CCA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2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CC66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B8AA"/>
        </a:accent5>
        <a:accent6>
          <a:srgbClr val="AC6D56"/>
        </a:accent6>
        <a:hlink>
          <a:srgbClr val="FFFF99"/>
        </a:hlink>
        <a:folHlink>
          <a:srgbClr val="E5B3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3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2EB62E"/>
        </a:accent1>
        <a:accent2>
          <a:srgbClr val="527C3A"/>
        </a:accent2>
        <a:accent3>
          <a:srgbClr val="B2B9AC"/>
        </a:accent3>
        <a:accent4>
          <a:srgbClr val="DADADA"/>
        </a:accent4>
        <a:accent5>
          <a:srgbClr val="ADD7AD"/>
        </a:accent5>
        <a:accent6>
          <a:srgbClr val="497034"/>
        </a:accent6>
        <a:hlink>
          <a:srgbClr val="DDD8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4">
        <a:dk1>
          <a:srgbClr val="005A58"/>
        </a:dk1>
        <a:lt1>
          <a:srgbClr val="FFFFFF"/>
        </a:lt1>
        <a:dk2>
          <a:srgbClr val="00716E"/>
        </a:dk2>
        <a:lt2>
          <a:srgbClr val="FFFF99"/>
        </a:lt2>
        <a:accent1>
          <a:srgbClr val="2DB3B0"/>
        </a:accent1>
        <a:accent2>
          <a:srgbClr val="6D6FC7"/>
        </a:accent2>
        <a:accent3>
          <a:srgbClr val="AABBBA"/>
        </a:accent3>
        <a:accent4>
          <a:srgbClr val="DADADA"/>
        </a:accent4>
        <a:accent5>
          <a:srgbClr val="ADD6D4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336699"/>
        </a:accent1>
        <a:accent2>
          <a:srgbClr val="00B000"/>
        </a:accent2>
        <a:accent3>
          <a:srgbClr val="ACB3C1"/>
        </a:accent3>
        <a:accent4>
          <a:srgbClr val="DADADA"/>
        </a:accent4>
        <a:accent5>
          <a:srgbClr val="ADB8CA"/>
        </a:accent5>
        <a:accent6>
          <a:srgbClr val="009F00"/>
        </a:accent6>
        <a:hlink>
          <a:srgbClr val="00CCFF"/>
        </a:hlink>
        <a:folHlink>
          <a:srgbClr val="B5FF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6">
        <a:dk1>
          <a:srgbClr val="2F2D25"/>
        </a:dk1>
        <a:lt1>
          <a:srgbClr val="FFFFFF"/>
        </a:lt1>
        <a:dk2>
          <a:srgbClr val="656151"/>
        </a:dk2>
        <a:lt2>
          <a:srgbClr val="FFFFCC"/>
        </a:lt2>
        <a:accent1>
          <a:srgbClr val="818173"/>
        </a:accent1>
        <a:accent2>
          <a:srgbClr val="809EA8"/>
        </a:accent2>
        <a:accent3>
          <a:srgbClr val="B8B7B3"/>
        </a:accent3>
        <a:accent4>
          <a:srgbClr val="DADADA"/>
        </a:accent4>
        <a:accent5>
          <a:srgbClr val="C1C1BC"/>
        </a:accent5>
        <a:accent6>
          <a:srgbClr val="738F98"/>
        </a:accent6>
        <a:hlink>
          <a:srgbClr val="E2C86A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7">
        <a:dk1>
          <a:srgbClr val="B4AF80"/>
        </a:dk1>
        <a:lt1>
          <a:srgbClr val="FFFFFF"/>
        </a:lt1>
        <a:dk2>
          <a:srgbClr val="C8C6A2"/>
        </a:dk2>
        <a:lt2>
          <a:srgbClr val="827F4C"/>
        </a:lt2>
        <a:accent1>
          <a:srgbClr val="7C784E"/>
        </a:accent1>
        <a:accent2>
          <a:srgbClr val="A2A4AC"/>
        </a:accent2>
        <a:accent3>
          <a:srgbClr val="E0DFCE"/>
        </a:accent3>
        <a:accent4>
          <a:srgbClr val="DADADA"/>
        </a:accent4>
        <a:accent5>
          <a:srgbClr val="BFBEB2"/>
        </a:accent5>
        <a:accent6>
          <a:srgbClr val="92949B"/>
        </a:accent6>
        <a:hlink>
          <a:srgbClr val="33CC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8">
        <a:dk1>
          <a:srgbClr val="000000"/>
        </a:dk1>
        <a:lt1>
          <a:srgbClr val="DDDDDD"/>
        </a:lt1>
        <a:dk2>
          <a:srgbClr val="000000"/>
        </a:dk2>
        <a:lt2>
          <a:srgbClr val="B8B7D1"/>
        </a:lt2>
        <a:accent1>
          <a:srgbClr val="F1F0F4"/>
        </a:accent1>
        <a:accent2>
          <a:srgbClr val="C1BCFC"/>
        </a:accent2>
        <a:accent3>
          <a:srgbClr val="EBEBEB"/>
        </a:accent3>
        <a:accent4>
          <a:srgbClr val="000000"/>
        </a:accent4>
        <a:accent5>
          <a:srgbClr val="F7F6F8"/>
        </a:accent5>
        <a:accent6>
          <a:srgbClr val="AFAAE4"/>
        </a:accent6>
        <a:hlink>
          <a:srgbClr val="5454C6"/>
        </a:hlink>
        <a:folHlink>
          <a:srgbClr val="6A6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ance 9">
        <a:dk1>
          <a:srgbClr val="000000"/>
        </a:dk1>
        <a:lt1>
          <a:srgbClr val="FFFFFF"/>
        </a:lt1>
        <a:dk2>
          <a:srgbClr val="00A29E"/>
        </a:dk2>
        <a:lt2>
          <a:srgbClr val="CBCBCB"/>
        </a:lt2>
        <a:accent1>
          <a:srgbClr val="E5E5FF"/>
        </a:accent1>
        <a:accent2>
          <a:srgbClr val="79CD6B"/>
        </a:accent2>
        <a:accent3>
          <a:srgbClr val="FFFFFF"/>
        </a:accent3>
        <a:accent4>
          <a:srgbClr val="000000"/>
        </a:accent4>
        <a:accent5>
          <a:srgbClr val="F0F0FF"/>
        </a:accent5>
        <a:accent6>
          <a:srgbClr val="6DBA60"/>
        </a:accent6>
        <a:hlink>
          <a:srgbClr val="4477DE"/>
        </a:hlink>
        <a:folHlink>
          <a:srgbClr val="6549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alance">
  <a:themeElements>
    <a:clrScheme name="Balance 1">
      <a:dk1>
        <a:srgbClr val="663300"/>
      </a:dk1>
      <a:lt1>
        <a:srgbClr val="FFFFFF"/>
      </a:lt1>
      <a:dk2>
        <a:srgbClr val="996600"/>
      </a:dk2>
      <a:lt2>
        <a:srgbClr val="DBBD71"/>
      </a:lt2>
      <a:accent1>
        <a:srgbClr val="F8A500"/>
      </a:accent1>
      <a:accent2>
        <a:srgbClr val="808000"/>
      </a:accent2>
      <a:accent3>
        <a:srgbClr val="CAB8AA"/>
      </a:accent3>
      <a:accent4>
        <a:srgbClr val="DADADA"/>
      </a:accent4>
      <a:accent5>
        <a:srgbClr val="FBCFAA"/>
      </a:accent5>
      <a:accent6>
        <a:srgbClr val="737300"/>
      </a:accent6>
      <a:hlink>
        <a:srgbClr val="FFCC66"/>
      </a:hlink>
      <a:folHlink>
        <a:srgbClr val="CCA500"/>
      </a:folHlink>
    </a:clrScheme>
    <a:fontScheme name="Balance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Balance 1">
        <a:dk1>
          <a:srgbClr val="663300"/>
        </a:dk1>
        <a:lt1>
          <a:srgbClr val="FFFFFF"/>
        </a:lt1>
        <a:dk2>
          <a:srgbClr val="996600"/>
        </a:dk2>
        <a:lt2>
          <a:srgbClr val="DBBD71"/>
        </a:lt2>
        <a:accent1>
          <a:srgbClr val="F8A500"/>
        </a:accent1>
        <a:accent2>
          <a:srgbClr val="808000"/>
        </a:accent2>
        <a:accent3>
          <a:srgbClr val="CAB8AA"/>
        </a:accent3>
        <a:accent4>
          <a:srgbClr val="DADADA"/>
        </a:accent4>
        <a:accent5>
          <a:srgbClr val="FBCFAA"/>
        </a:accent5>
        <a:accent6>
          <a:srgbClr val="737300"/>
        </a:accent6>
        <a:hlink>
          <a:srgbClr val="FFCC66"/>
        </a:hlink>
        <a:folHlink>
          <a:srgbClr val="CCA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2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CC66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B8AA"/>
        </a:accent5>
        <a:accent6>
          <a:srgbClr val="AC6D56"/>
        </a:accent6>
        <a:hlink>
          <a:srgbClr val="FFFF99"/>
        </a:hlink>
        <a:folHlink>
          <a:srgbClr val="E5B3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3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2EB62E"/>
        </a:accent1>
        <a:accent2>
          <a:srgbClr val="527C3A"/>
        </a:accent2>
        <a:accent3>
          <a:srgbClr val="B2B9AC"/>
        </a:accent3>
        <a:accent4>
          <a:srgbClr val="DADADA"/>
        </a:accent4>
        <a:accent5>
          <a:srgbClr val="ADD7AD"/>
        </a:accent5>
        <a:accent6>
          <a:srgbClr val="497034"/>
        </a:accent6>
        <a:hlink>
          <a:srgbClr val="DDD8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4">
        <a:dk1>
          <a:srgbClr val="005A58"/>
        </a:dk1>
        <a:lt1>
          <a:srgbClr val="FFFFFF"/>
        </a:lt1>
        <a:dk2>
          <a:srgbClr val="00716E"/>
        </a:dk2>
        <a:lt2>
          <a:srgbClr val="FFFF99"/>
        </a:lt2>
        <a:accent1>
          <a:srgbClr val="2DB3B0"/>
        </a:accent1>
        <a:accent2>
          <a:srgbClr val="6D6FC7"/>
        </a:accent2>
        <a:accent3>
          <a:srgbClr val="AABBBA"/>
        </a:accent3>
        <a:accent4>
          <a:srgbClr val="DADADA"/>
        </a:accent4>
        <a:accent5>
          <a:srgbClr val="ADD6D4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336699"/>
        </a:accent1>
        <a:accent2>
          <a:srgbClr val="00B000"/>
        </a:accent2>
        <a:accent3>
          <a:srgbClr val="ACB3C1"/>
        </a:accent3>
        <a:accent4>
          <a:srgbClr val="DADADA"/>
        </a:accent4>
        <a:accent5>
          <a:srgbClr val="ADB8CA"/>
        </a:accent5>
        <a:accent6>
          <a:srgbClr val="009F00"/>
        </a:accent6>
        <a:hlink>
          <a:srgbClr val="00CCFF"/>
        </a:hlink>
        <a:folHlink>
          <a:srgbClr val="B5FF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6">
        <a:dk1>
          <a:srgbClr val="2F2D25"/>
        </a:dk1>
        <a:lt1>
          <a:srgbClr val="FFFFFF"/>
        </a:lt1>
        <a:dk2>
          <a:srgbClr val="656151"/>
        </a:dk2>
        <a:lt2>
          <a:srgbClr val="FFFFCC"/>
        </a:lt2>
        <a:accent1>
          <a:srgbClr val="818173"/>
        </a:accent1>
        <a:accent2>
          <a:srgbClr val="809EA8"/>
        </a:accent2>
        <a:accent3>
          <a:srgbClr val="B8B7B3"/>
        </a:accent3>
        <a:accent4>
          <a:srgbClr val="DADADA"/>
        </a:accent4>
        <a:accent5>
          <a:srgbClr val="C1C1BC"/>
        </a:accent5>
        <a:accent6>
          <a:srgbClr val="738F98"/>
        </a:accent6>
        <a:hlink>
          <a:srgbClr val="E2C86A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7">
        <a:dk1>
          <a:srgbClr val="B4AF80"/>
        </a:dk1>
        <a:lt1>
          <a:srgbClr val="FFFFFF"/>
        </a:lt1>
        <a:dk2>
          <a:srgbClr val="C8C6A2"/>
        </a:dk2>
        <a:lt2>
          <a:srgbClr val="827F4C"/>
        </a:lt2>
        <a:accent1>
          <a:srgbClr val="7C784E"/>
        </a:accent1>
        <a:accent2>
          <a:srgbClr val="A2A4AC"/>
        </a:accent2>
        <a:accent3>
          <a:srgbClr val="E0DFCE"/>
        </a:accent3>
        <a:accent4>
          <a:srgbClr val="DADADA"/>
        </a:accent4>
        <a:accent5>
          <a:srgbClr val="BFBEB2"/>
        </a:accent5>
        <a:accent6>
          <a:srgbClr val="92949B"/>
        </a:accent6>
        <a:hlink>
          <a:srgbClr val="33CC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ance 8">
        <a:dk1>
          <a:srgbClr val="000000"/>
        </a:dk1>
        <a:lt1>
          <a:srgbClr val="DDDDDD"/>
        </a:lt1>
        <a:dk2>
          <a:srgbClr val="000000"/>
        </a:dk2>
        <a:lt2>
          <a:srgbClr val="B8B7D1"/>
        </a:lt2>
        <a:accent1>
          <a:srgbClr val="F1F0F4"/>
        </a:accent1>
        <a:accent2>
          <a:srgbClr val="C1BCFC"/>
        </a:accent2>
        <a:accent3>
          <a:srgbClr val="EBEBEB"/>
        </a:accent3>
        <a:accent4>
          <a:srgbClr val="000000"/>
        </a:accent4>
        <a:accent5>
          <a:srgbClr val="F7F6F8"/>
        </a:accent5>
        <a:accent6>
          <a:srgbClr val="AFAAE4"/>
        </a:accent6>
        <a:hlink>
          <a:srgbClr val="5454C6"/>
        </a:hlink>
        <a:folHlink>
          <a:srgbClr val="6A6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ance 9">
        <a:dk1>
          <a:srgbClr val="000000"/>
        </a:dk1>
        <a:lt1>
          <a:srgbClr val="FFFFFF"/>
        </a:lt1>
        <a:dk2>
          <a:srgbClr val="00A29E"/>
        </a:dk2>
        <a:lt2>
          <a:srgbClr val="CBCBCB"/>
        </a:lt2>
        <a:accent1>
          <a:srgbClr val="E5E5FF"/>
        </a:accent1>
        <a:accent2>
          <a:srgbClr val="79CD6B"/>
        </a:accent2>
        <a:accent3>
          <a:srgbClr val="FFFFFF"/>
        </a:accent3>
        <a:accent4>
          <a:srgbClr val="000000"/>
        </a:accent4>
        <a:accent5>
          <a:srgbClr val="F0F0FF"/>
        </a:accent5>
        <a:accent6>
          <a:srgbClr val="6DBA60"/>
        </a:accent6>
        <a:hlink>
          <a:srgbClr val="4477DE"/>
        </a:hlink>
        <a:folHlink>
          <a:srgbClr val="6549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Balance</Template>
  <TotalTime>629</TotalTime>
  <Words>341</Words>
  <Application>Microsoft Office PowerPoint</Application>
  <PresentationFormat>On-screen Show (4:3)</PresentationFormat>
  <Paragraphs>57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Tahoma</vt:lpstr>
      <vt:lpstr>MS PGothic</vt:lpstr>
      <vt:lpstr>Arial</vt:lpstr>
      <vt:lpstr>Wingdings</vt:lpstr>
      <vt:lpstr>Calibri</vt:lpstr>
      <vt:lpstr>MS PGothic</vt:lpstr>
      <vt:lpstr>Balance</vt:lpstr>
      <vt:lpstr>1_Balance</vt:lpstr>
      <vt:lpstr>Welcome to Forensic Science</vt:lpstr>
      <vt:lpstr>Warm-Up Activity</vt:lpstr>
      <vt:lpstr>Forensic Science</vt:lpstr>
      <vt:lpstr>What is Forensic Science?</vt:lpstr>
      <vt:lpstr>Slide 5</vt:lpstr>
      <vt:lpstr>Forensic Scientist</vt:lpstr>
      <vt:lpstr>Forensic Scientist</vt:lpstr>
      <vt:lpstr>Examples of Physical Evidence:</vt:lpstr>
      <vt:lpstr>Examples of Physical Evidence</vt:lpstr>
      <vt:lpstr>Forensic Science Specialties</vt:lpstr>
      <vt:lpstr>Forensic Science Specialties</vt:lpstr>
      <vt:lpstr>Forensic Science Specialties</vt:lpstr>
      <vt:lpstr>Video: What is Forensic Science?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Forensic Science</dc:title>
  <dc:creator>Chris Chou</dc:creator>
  <cp:lastModifiedBy>Mama</cp:lastModifiedBy>
  <cp:revision>16</cp:revision>
  <dcterms:created xsi:type="dcterms:W3CDTF">2017-01-02T22:06:22Z</dcterms:created>
  <dcterms:modified xsi:type="dcterms:W3CDTF">2018-09-17T01:05:18Z</dcterms:modified>
</cp:coreProperties>
</file>