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5"/>
  </p:notesMasterIdLst>
  <p:sldIdLst>
    <p:sldId id="256" r:id="rId2"/>
    <p:sldId id="259" r:id="rId3"/>
    <p:sldId id="277" r:id="rId4"/>
    <p:sldId id="278" r:id="rId5"/>
    <p:sldId id="270" r:id="rId6"/>
    <p:sldId id="261" r:id="rId7"/>
    <p:sldId id="267" r:id="rId8"/>
    <p:sldId id="264" r:id="rId9"/>
    <p:sldId id="262" r:id="rId10"/>
    <p:sldId id="263" r:id="rId11"/>
    <p:sldId id="260" r:id="rId12"/>
    <p:sldId id="265" r:id="rId13"/>
    <p:sldId id="266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A4D00"/>
    <a:srgbClr val="C46700"/>
    <a:srgbClr val="D68B1C"/>
    <a:srgbClr val="2597FF"/>
    <a:srgbClr val="0097CC"/>
    <a:srgbClr val="009A46"/>
    <a:srgbClr val="5B9DFF"/>
    <a:srgbClr val="600060"/>
    <a:srgbClr val="E600AA"/>
    <a:srgbClr val="A800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BDE097-1132-485E-ACE9-4EE709092170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B14254-B256-4275-9499-6524777DB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1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8965" y="2360065"/>
            <a:ext cx="8398775" cy="1374345"/>
          </a:xfrm>
          <a:effectLst/>
        </p:spPr>
        <p:txBody>
          <a:bodyPr>
            <a:normAutofit/>
          </a:bodyPr>
          <a:lstStyle>
            <a:lvl1pPr algn="ctr">
              <a:defRPr sz="3600">
                <a:solidFill>
                  <a:srgbClr val="FF0000"/>
                </a:solidFill>
                <a:effectLst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3581705"/>
            <a:ext cx="8398776" cy="6108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7030A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1291130"/>
            <a:ext cx="7940659" cy="61082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670" y="1901949"/>
            <a:ext cx="7940661" cy="4123035"/>
          </a:xfrm>
        </p:spPr>
        <p:txBody>
          <a:bodyPr/>
          <a:lstStyle>
            <a:lvl1pPr algn="l">
              <a:defRPr sz="2800">
                <a:solidFill>
                  <a:srgbClr val="7030A0"/>
                </a:solidFill>
              </a:defRPr>
            </a:lvl1pPr>
            <a:lvl2pPr algn="l">
              <a:defRPr>
                <a:solidFill>
                  <a:srgbClr val="7030A0"/>
                </a:solidFill>
              </a:defRPr>
            </a:lvl2pPr>
            <a:lvl3pPr algn="l">
              <a:defRPr>
                <a:solidFill>
                  <a:srgbClr val="7030A0"/>
                </a:solidFill>
              </a:defRPr>
            </a:lvl3pPr>
            <a:lvl4pPr algn="l">
              <a:defRPr>
                <a:solidFill>
                  <a:srgbClr val="7030A0"/>
                </a:solidFill>
              </a:defRPr>
            </a:lvl4pPr>
            <a:lvl5pPr algn="l">
              <a:defRPr>
                <a:solidFill>
                  <a:srgbClr val="7030A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5" y="535626"/>
            <a:ext cx="6260905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16" y="1451856"/>
            <a:ext cx="6260905" cy="4275740"/>
          </a:xfrm>
        </p:spPr>
        <p:txBody>
          <a:bodyPr/>
          <a:lstStyle>
            <a:lvl1pPr>
              <a:defRPr sz="2800">
                <a:solidFill>
                  <a:srgbClr val="7030A0"/>
                </a:solidFill>
              </a:defRPr>
            </a:lvl1pPr>
            <a:lvl2pPr>
              <a:defRPr>
                <a:solidFill>
                  <a:srgbClr val="7030A0"/>
                </a:solidFill>
              </a:defRPr>
            </a:lvl2pPr>
            <a:lvl3pPr>
              <a:defRPr>
                <a:solidFill>
                  <a:srgbClr val="7030A0"/>
                </a:solidFill>
              </a:defRPr>
            </a:lvl3pPr>
            <a:lvl4pPr>
              <a:defRPr>
                <a:solidFill>
                  <a:srgbClr val="7030A0"/>
                </a:solidFill>
              </a:defRPr>
            </a:lvl4pPr>
            <a:lvl5pPr>
              <a:defRPr>
                <a:solidFill>
                  <a:srgbClr val="7030A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29600" cy="61082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54654"/>
            <a:ext cx="4123035" cy="571629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rgbClr val="7030A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96949"/>
            <a:ext cx="4123035" cy="3493173"/>
          </a:xfrm>
        </p:spPr>
        <p:txBody>
          <a:bodyPr/>
          <a:lstStyle>
            <a:lvl1pPr algn="l">
              <a:defRPr sz="2400">
                <a:solidFill>
                  <a:srgbClr val="7030A0"/>
                </a:solidFill>
              </a:defRPr>
            </a:lvl1pPr>
            <a:lvl2pPr algn="l">
              <a:defRPr sz="2000">
                <a:solidFill>
                  <a:srgbClr val="7030A0"/>
                </a:solidFill>
              </a:defRPr>
            </a:lvl2pPr>
            <a:lvl3pPr algn="l">
              <a:defRPr sz="1800">
                <a:solidFill>
                  <a:srgbClr val="7030A0"/>
                </a:solidFill>
              </a:defRPr>
            </a:lvl3pPr>
            <a:lvl4pPr algn="l">
              <a:defRPr sz="1600">
                <a:solidFill>
                  <a:srgbClr val="7030A0"/>
                </a:solidFill>
              </a:defRPr>
            </a:lvl4pPr>
            <a:lvl5pPr algn="l">
              <a:defRPr sz="1600">
                <a:solidFill>
                  <a:srgbClr val="7030A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1" y="2054655"/>
            <a:ext cx="4106566" cy="571630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rgbClr val="7030A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696950"/>
            <a:ext cx="4106566" cy="3493173"/>
          </a:xfrm>
        </p:spPr>
        <p:txBody>
          <a:bodyPr/>
          <a:lstStyle>
            <a:lvl1pPr algn="l">
              <a:defRPr sz="2400">
                <a:solidFill>
                  <a:srgbClr val="7030A0"/>
                </a:solidFill>
              </a:defRPr>
            </a:lvl1pPr>
            <a:lvl2pPr algn="l">
              <a:defRPr sz="2000">
                <a:solidFill>
                  <a:srgbClr val="7030A0"/>
                </a:solidFill>
              </a:defRPr>
            </a:lvl2pPr>
            <a:lvl3pPr algn="l">
              <a:defRPr sz="1800">
                <a:solidFill>
                  <a:srgbClr val="7030A0"/>
                </a:solidFill>
              </a:defRPr>
            </a:lvl3pPr>
            <a:lvl4pPr algn="l">
              <a:defRPr sz="1600">
                <a:solidFill>
                  <a:srgbClr val="7030A0"/>
                </a:solidFill>
              </a:defRPr>
            </a:lvl4pPr>
            <a:lvl5pPr algn="l">
              <a:defRPr sz="1600">
                <a:solidFill>
                  <a:srgbClr val="7030A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ppttemplate.net/?utm_source=ppt&amp;utm_medium=logo&amp;utm_term=thanksgiving&amp;utm_content=0056&amp;utm_campaign=ppt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ppttemplate.net/?utm_source=ppt&amp;utm_medium=logo&amp;utm_term=thanksgiving&amp;utm_content=0056&amp;utm_campaign=ppt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ppttemplate.net/?utm_source=ppt&amp;utm_medium=logo&amp;utm_term=thanksgiving&amp;utm_content=0056&amp;utm_campaign=ppt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ppttemplate.net/?utm_source=ppt&amp;utm_medium=logo&amp;utm_term=thanksgiving&amp;utm_content=0056&amp;utm_campaign=ppt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ppttemplate.net/?utm_source=ppt&amp;utm_medium=logo&amp;utm_term=thanksgiving&amp;utm_content=0056&amp;utm_campaign=ppt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ppttemplate.net/?utm_source=ppt&amp;utm_medium=logo&amp;utm_term=thanksgiving&amp;utm_content=0056&amp;utm_campaign=ppt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Ki1CKTRCQM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ppttemplate.net/?utm_source=ppt&amp;utm_medium=logo&amp;utm_term=thanksgiving&amp;utm_content=0056&amp;utm_campaign=ppt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ppttemplate.net/?utm_source=ppt&amp;utm_medium=logo&amp;utm_term=thanksgiving&amp;utm_content=0056&amp;utm_campaign=ppt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eg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ppttemplate.net/?utm_source=ppt&amp;utm_medium=logo&amp;utm_term=thanksgiving&amp;utm_content=0056&amp;utm_campaign=ppt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ppttemplate.net/?utm_source=ppt&amp;utm_medium=logo&amp;utm_term=thanksgiving&amp;utm_content=0056&amp;utm_campaign=ppt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ppttemplate.net/?utm_source=ppt&amp;utm_medium=logo&amp;utm_term=thanksgiving&amp;utm_content=0056&amp;utm_campaign=ppt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70" y="2665475"/>
            <a:ext cx="8246071" cy="1374345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Fingerprint Minutiae </a:t>
            </a:r>
          </a:p>
        </p:txBody>
      </p:sp>
      <p:pic>
        <p:nvPicPr>
          <p:cNvPr id="4" name="Picture 2" descr="E:\cloud\drive\websites\ppttemplate\ppt\logo-ppttemplate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8674" y="6531587"/>
            <a:ext cx="1161288" cy="250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23310" y="266102"/>
            <a:ext cx="6260905" cy="763525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Ridge Characteristics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23309" y="1291130"/>
            <a:ext cx="6871726" cy="1221640"/>
          </a:xfrm>
        </p:spPr>
        <p:txBody>
          <a:bodyPr/>
          <a:lstStyle/>
          <a:p>
            <a:r>
              <a:rPr lang="en-US" b="1" dirty="0"/>
              <a:t>Crossover</a:t>
            </a:r>
            <a:r>
              <a:rPr lang="en-US" dirty="0"/>
              <a:t>: A point where two ridges intersect.</a:t>
            </a:r>
          </a:p>
        </p:txBody>
      </p:sp>
      <p:pic>
        <p:nvPicPr>
          <p:cNvPr id="6" name="Picture 2" descr="E:\cloud\drive\websites\ppttemplate\ppt\logo-ppttemplate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8674" y="6531587"/>
            <a:ext cx="1161288" cy="250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shs2.westport.k12.ct.us/forensics/04-fingerprints/r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720" y="2512770"/>
            <a:ext cx="2459690" cy="204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922" y="1901950"/>
            <a:ext cx="4295040" cy="4283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6650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23310" y="266102"/>
            <a:ext cx="6260905" cy="763525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Ridge Characteristics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23309" y="1291130"/>
            <a:ext cx="6929363" cy="4275740"/>
          </a:xfrm>
        </p:spPr>
        <p:txBody>
          <a:bodyPr/>
          <a:lstStyle/>
          <a:p>
            <a:r>
              <a:rPr lang="en-US" b="1" dirty="0"/>
              <a:t>Dots</a:t>
            </a:r>
            <a:r>
              <a:rPr lang="en-US" dirty="0"/>
              <a:t>: An isolated ridge whose length is also the same as its width.</a:t>
            </a:r>
          </a:p>
        </p:txBody>
      </p:sp>
      <p:pic>
        <p:nvPicPr>
          <p:cNvPr id="6" name="Picture 2" descr="E:\cloud\drive\websites\ppttemplate\ppt\logo-ppttemplate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8674" y="6531587"/>
            <a:ext cx="1161288" cy="250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odec.ca/projects/2004/fren4j0/public_html/developing_powders_files/image003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753" y="2774273"/>
            <a:ext cx="3054100" cy="305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23" y="2774273"/>
            <a:ext cx="5344675" cy="309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6063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23310" y="266102"/>
            <a:ext cx="6260905" cy="763525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Ridge Characteristics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23309" y="1291130"/>
            <a:ext cx="6260905" cy="4275740"/>
          </a:xfrm>
        </p:spPr>
        <p:txBody>
          <a:bodyPr/>
          <a:lstStyle/>
          <a:p>
            <a:r>
              <a:rPr lang="en-US" b="1" dirty="0"/>
              <a:t>Short Ridges: </a:t>
            </a:r>
            <a:r>
              <a:rPr lang="en-US" dirty="0"/>
              <a:t>Friction ridge of varying lengths.</a:t>
            </a:r>
          </a:p>
        </p:txBody>
      </p:sp>
      <p:pic>
        <p:nvPicPr>
          <p:cNvPr id="6" name="Picture 2" descr="E:\cloud\drive\websites\ppttemplate\ppt\logo-ppttemplate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8674" y="6531587"/>
            <a:ext cx="1161288" cy="250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upload.wikimedia.org/wikipedia/commons/thumb/7/78/Short_ridge.svg/2000px-Short_ridge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720" y="2926978"/>
            <a:ext cx="2901395" cy="290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Image result for fingerprint short rid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115" y="2897315"/>
            <a:ext cx="3071849" cy="2931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652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23310" y="266102"/>
            <a:ext cx="6260905" cy="763525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Ridge Characteristics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23309" y="1291130"/>
            <a:ext cx="6871726" cy="1221640"/>
          </a:xfrm>
        </p:spPr>
        <p:txBody>
          <a:bodyPr/>
          <a:lstStyle/>
          <a:p>
            <a:r>
              <a:rPr lang="en-US" b="1" dirty="0" err="1"/>
              <a:t>Hook</a:t>
            </a:r>
            <a:r>
              <a:rPr lang="en-US" dirty="0" err="1"/>
              <a:t>A</a:t>
            </a:r>
            <a:r>
              <a:rPr lang="en-US" dirty="0"/>
              <a:t> bifurcation with one short ridge branching off of a long ridge.</a:t>
            </a:r>
          </a:p>
        </p:txBody>
      </p:sp>
      <p:pic>
        <p:nvPicPr>
          <p:cNvPr id="6" name="Picture 2" descr="E:\cloud\drive\websites\ppttemplate\ppt\logo-ppttemplate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8674" y="6531587"/>
            <a:ext cx="1161288" cy="250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ook (spur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130" y="2970885"/>
            <a:ext cx="2021923" cy="1679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t2.gstatic.com/images?q=tbn:ANd9GcQp-9GaIBfdQbJiVP4-UgHStM27mxLYGwlJHnoCRZ3B0_5XGZt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685" y="2512770"/>
            <a:ext cx="3450633" cy="3466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535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23310" y="266102"/>
            <a:ext cx="6260905" cy="763525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Introduction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70605" y="1291130"/>
            <a:ext cx="7177136" cy="2901395"/>
          </a:xfrm>
        </p:spPr>
        <p:txBody>
          <a:bodyPr/>
          <a:lstStyle/>
          <a:p>
            <a:r>
              <a:rPr lang="en-US" b="1" dirty="0" err="1"/>
              <a:t>Ridgeology</a:t>
            </a:r>
            <a:r>
              <a:rPr lang="en-US" dirty="0"/>
              <a:t>: The study of the uniqueness of friction ridge structures and their use for personal identification. </a:t>
            </a:r>
          </a:p>
          <a:p>
            <a:r>
              <a:rPr lang="en-US" b="1" dirty="0"/>
              <a:t>Minutiae</a:t>
            </a:r>
            <a:r>
              <a:rPr lang="en-US" dirty="0"/>
              <a:t>: Points are were the ridge structure changes.</a:t>
            </a:r>
          </a:p>
        </p:txBody>
      </p:sp>
      <p:pic>
        <p:nvPicPr>
          <p:cNvPr id="6" name="Picture 2" descr="E:\cloud\drive\websites\ppttemplate\ppt\logo-ppttemplate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8674" y="6531587"/>
            <a:ext cx="1161288" cy="250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dacty.nl/images/ridgeologyvoorbeel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6" t="5054" r="2906" b="11010"/>
          <a:stretch/>
        </p:blipFill>
        <p:spPr bwMode="auto">
          <a:xfrm>
            <a:off x="1862827" y="3727765"/>
            <a:ext cx="7177135" cy="305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144198" y="985572"/>
            <a:ext cx="8703469" cy="5516564"/>
            <a:chOff x="61" y="649"/>
            <a:chExt cx="6579" cy="4170"/>
          </a:xfrm>
        </p:grpSpPr>
        <p:sp>
          <p:nvSpPr>
            <p:cNvPr id="4102" name="Text Box 6"/>
            <p:cNvSpPr txBox="1">
              <a:spLocks noChangeArrowheads="1"/>
            </p:cNvSpPr>
            <p:nvPr/>
          </p:nvSpPr>
          <p:spPr bwMode="auto">
            <a:xfrm>
              <a:off x="522" y="649"/>
              <a:ext cx="6000" cy="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096963">
                <a:spcBef>
                  <a:spcPct val="20000"/>
                </a:spcBef>
                <a:buChar char="•"/>
                <a:defRPr sz="3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096963">
                <a:spcBef>
                  <a:spcPct val="20000"/>
                </a:spcBef>
                <a:buChar char="–"/>
                <a:defRPr sz="3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096963">
                <a:spcBef>
                  <a:spcPct val="20000"/>
                </a:spcBef>
                <a:buChar char="•"/>
                <a:defRPr sz="29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096963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096963">
                <a:spcBef>
                  <a:spcPct val="20000"/>
                </a:spcBef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0969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0969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0969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0969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667" b="1" dirty="0">
                  <a:latin typeface="Times New Roman" panose="02020603050405020304" pitchFamily="18" charset="0"/>
                </a:rPr>
                <a:t>Integrated Automated Fingerprint Identification System</a:t>
              </a:r>
              <a:r>
                <a:rPr lang="en-US" altLang="en-US" sz="2667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667" b="1" dirty="0">
                  <a:latin typeface="Times New Roman" panose="02020603050405020304" pitchFamily="18" charset="0"/>
                </a:rPr>
                <a:t>(IAFIS</a:t>
              </a:r>
              <a:r>
                <a:rPr lang="en-US" altLang="en-US" sz="2667" dirty="0">
                  <a:latin typeface="Times New Roman" panose="02020603050405020304" pitchFamily="18" charset="0"/>
                </a:rPr>
                <a:t>)</a:t>
              </a:r>
            </a:p>
          </p:txBody>
        </p:sp>
        <p:grpSp>
          <p:nvGrpSpPr>
            <p:cNvPr id="4103" name="Group 15"/>
            <p:cNvGrpSpPr>
              <a:grpSpLocks/>
            </p:cNvGrpSpPr>
            <p:nvPr/>
          </p:nvGrpSpPr>
          <p:grpSpPr bwMode="auto">
            <a:xfrm>
              <a:off x="61" y="1342"/>
              <a:ext cx="6579" cy="3477"/>
              <a:chOff x="61" y="1342"/>
              <a:chExt cx="6579" cy="3477"/>
            </a:xfrm>
          </p:grpSpPr>
          <p:pic>
            <p:nvPicPr>
              <p:cNvPr id="4107" name="Picture 1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0" y="3073"/>
                <a:ext cx="3150" cy="17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05" name="Text Box 13"/>
              <p:cNvSpPr txBox="1">
                <a:spLocks noChangeArrowheads="1"/>
              </p:cNvSpPr>
              <p:nvPr/>
            </p:nvSpPr>
            <p:spPr bwMode="auto">
              <a:xfrm>
                <a:off x="61" y="1342"/>
                <a:ext cx="6579" cy="1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096963">
                  <a:spcBef>
                    <a:spcPct val="20000"/>
                  </a:spcBef>
                  <a:buChar char="•"/>
                  <a:defRPr sz="3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1096963">
                  <a:spcBef>
                    <a:spcPct val="20000"/>
                  </a:spcBef>
                  <a:buChar char="–"/>
                  <a:defRPr sz="3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1096963">
                  <a:spcBef>
                    <a:spcPct val="20000"/>
                  </a:spcBef>
                  <a:buChar char="•"/>
                  <a:defRPr sz="29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1096963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1096963">
                  <a:spcBef>
                    <a:spcPct val="20000"/>
                  </a:spcBef>
                  <a:buChar char="»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10969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10969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10969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10969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285750" indent="-285750" algn="just">
                  <a:spcBef>
                    <a:spcPct val="50000"/>
                  </a:spcBef>
                </a:pPr>
                <a:r>
                  <a:rPr lang="en-US" altLang="en-US" sz="2000" dirty="0">
                    <a:latin typeface="Times New Roman" panose="02020603050405020304" pitchFamily="18" charset="0"/>
                  </a:rPr>
                  <a:t>IAFIS is a computerized system capable of reading, classifying, matching, and storing fingerprints for criminal justice agencies. </a:t>
                </a:r>
              </a:p>
              <a:p>
                <a:pPr marL="285750" indent="-285750" algn="just">
                  <a:spcBef>
                    <a:spcPct val="50000"/>
                  </a:spcBef>
                </a:pPr>
                <a:r>
                  <a:rPr lang="en-US" altLang="en-US" sz="2000" dirty="0">
                    <a:latin typeface="Times New Roman" panose="02020603050405020304" pitchFamily="18" charset="0"/>
                  </a:rPr>
                  <a:t>Quality latent fingerprints are entered into the IAFIS for a search for possible matches against the state maintained databases for fingerprint records to help establish the identity of unknown deceased persons or suspects in a criminal case. </a:t>
                </a:r>
              </a:p>
            </p:txBody>
          </p:sp>
        </p:grpSp>
      </p:grpSp>
      <p:sp>
        <p:nvSpPr>
          <p:cNvPr id="4101" name="Rectangle 10"/>
          <p:cNvSpPr>
            <a:spLocks noChangeArrowheads="1"/>
          </p:cNvSpPr>
          <p:nvPr/>
        </p:nvSpPr>
        <p:spPr bwMode="auto">
          <a:xfrm>
            <a:off x="4381500" y="3718209"/>
            <a:ext cx="47625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500" i="1" dirty="0"/>
              <a:t>IAFIS Video Link: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500" i="1" dirty="0">
                <a:hlinkClick r:id="rId3"/>
              </a:rPr>
              <a:t>https://www.youtube.com/watch?v=ZKi1CKTRCQM</a:t>
            </a:r>
            <a:endParaRPr lang="en-US" altLang="en-US" sz="1500" i="1" dirty="0"/>
          </a:p>
        </p:txBody>
      </p:sp>
    </p:spTree>
    <p:extLst>
      <p:ext uri="{BB962C8B-B14F-4D97-AF65-F5344CB8AC3E}">
        <p14:creationId xmlns:p14="http://schemas.microsoft.com/office/powerpoint/2010/main" val="290680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1291130"/>
            <a:ext cx="8856890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en-US" sz="2800" b="1" dirty="0">
                <a:latin typeface="Times New Roman" panose="02020603050405020304" pitchFamily="18" charset="0"/>
              </a:rPr>
              <a:t>Fingerprint Identification</a:t>
            </a:r>
          </a:p>
          <a:p>
            <a:pPr algn="just"/>
            <a:endParaRPr lang="en-US" altLang="en-US" sz="700" dirty="0">
              <a:latin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Times New Roman" panose="02020603050405020304" pitchFamily="18" charset="0"/>
              </a:rPr>
              <a:t>When minutiae on two different prints match, these are called points of </a:t>
            </a:r>
            <a:r>
              <a:rPr lang="en-US" altLang="en-US" sz="2400" b="1" dirty="0">
                <a:latin typeface="Times New Roman" panose="02020603050405020304" pitchFamily="18" charset="0"/>
              </a:rPr>
              <a:t>similarity</a:t>
            </a:r>
            <a:r>
              <a:rPr lang="en-US" altLang="en-US" sz="2400" dirty="0">
                <a:latin typeface="Times New Roman" panose="02020603050405020304" pitchFamily="18" charset="0"/>
              </a:rPr>
              <a:t> or points of </a:t>
            </a:r>
            <a:r>
              <a:rPr lang="en-US" altLang="en-US" sz="2400" b="1" dirty="0">
                <a:latin typeface="Times New Roman" panose="02020603050405020304" pitchFamily="18" charset="0"/>
              </a:rPr>
              <a:t>identification</a:t>
            </a:r>
            <a:r>
              <a:rPr lang="en-US" altLang="en-US" sz="2400" dirty="0">
                <a:latin typeface="Times New Roman" panose="02020603050405020304" pitchFamily="18" charset="0"/>
              </a:rPr>
              <a:t>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Times New Roman" panose="02020603050405020304" pitchFamily="18" charset="0"/>
              </a:rPr>
              <a:t>At this point there is </a:t>
            </a:r>
            <a:r>
              <a:rPr lang="en-US" altLang="en-US" sz="2400" b="1" dirty="0">
                <a:latin typeface="Times New Roman" panose="02020603050405020304" pitchFamily="18" charset="0"/>
              </a:rPr>
              <a:t>no</a:t>
            </a:r>
            <a:r>
              <a:rPr lang="en-US" altLang="en-US" sz="2400" dirty="0">
                <a:latin typeface="Times New Roman" panose="02020603050405020304" pitchFamily="18" charset="0"/>
              </a:rPr>
              <a:t> international standard for the number of points of identification required for a match between two fingerprints.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Times New Roman" panose="02020603050405020304" pitchFamily="18" charset="0"/>
              </a:rPr>
              <a:t>However, the United Kingdom requires a minimum </a:t>
            </a:r>
            <a:r>
              <a:rPr lang="en-US" altLang="en-US" sz="2400" b="1" dirty="0">
                <a:latin typeface="Times New Roman" panose="02020603050405020304" pitchFamily="18" charset="0"/>
              </a:rPr>
              <a:t>sixteen</a:t>
            </a:r>
            <a:r>
              <a:rPr lang="en-US" altLang="en-US" sz="2400" dirty="0">
                <a:latin typeface="Times New Roman" panose="02020603050405020304" pitchFamily="18" charset="0"/>
              </a:rPr>
              <a:t> points while Australia requires </a:t>
            </a:r>
            <a:r>
              <a:rPr lang="en-US" altLang="en-US" sz="2400" b="1" dirty="0">
                <a:latin typeface="Times New Roman" panose="02020603050405020304" pitchFamily="18" charset="0"/>
              </a:rPr>
              <a:t>twelve</a:t>
            </a:r>
            <a:r>
              <a:rPr lang="en-US" altLang="en-US" sz="2400" dirty="0">
                <a:latin typeface="Times New Roman" panose="02020603050405020304" pitchFamily="18" charset="0"/>
              </a:rPr>
              <a:t>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Times New Roman" panose="02020603050405020304" pitchFamily="18" charset="0"/>
              </a:rPr>
              <a:t>There are no legal requirements in the United States on the number of points. Generally, criminal courts will accept </a:t>
            </a:r>
            <a:r>
              <a:rPr lang="en-US" altLang="en-US" sz="2400" b="1" dirty="0">
                <a:latin typeface="Times New Roman" panose="02020603050405020304" pitchFamily="18" charset="0"/>
              </a:rPr>
              <a:t>8</a:t>
            </a:r>
            <a:r>
              <a:rPr lang="en-US" altLang="en-US" sz="2400" dirty="0">
                <a:latin typeface="Times New Roman" panose="02020603050405020304" pitchFamily="18" charset="0"/>
              </a:rPr>
              <a:t> to </a:t>
            </a:r>
            <a:r>
              <a:rPr lang="en-US" altLang="en-US" sz="2400" b="1" dirty="0">
                <a:latin typeface="Times New Roman" panose="02020603050405020304" pitchFamily="18" charset="0"/>
              </a:rPr>
              <a:t>12</a:t>
            </a:r>
            <a:r>
              <a:rPr lang="en-US" altLang="en-US" sz="2400" dirty="0">
                <a:latin typeface="Times New Roman" panose="02020603050405020304" pitchFamily="18" charset="0"/>
              </a:rPr>
              <a:t> points of similarity.</a:t>
            </a:r>
          </a:p>
        </p:txBody>
      </p:sp>
    </p:spTree>
    <p:extLst>
      <p:ext uri="{BB962C8B-B14F-4D97-AF65-F5344CB8AC3E}">
        <p14:creationId xmlns:p14="http://schemas.microsoft.com/office/powerpoint/2010/main" val="2871511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23310" y="266102"/>
            <a:ext cx="6260905" cy="763525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Ridge Characteristics </a:t>
            </a:r>
          </a:p>
        </p:txBody>
      </p:sp>
      <p:pic>
        <p:nvPicPr>
          <p:cNvPr id="6" name="Picture 2" descr="E:\cloud\drive\websites\ppttemplate\ppt\logo-ppttemplate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8674" y="6531587"/>
            <a:ext cx="1161288" cy="250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b="9667"/>
          <a:stretch/>
        </p:blipFill>
        <p:spPr>
          <a:xfrm>
            <a:off x="1439343" y="1451856"/>
            <a:ext cx="7334250" cy="505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452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23310" y="266102"/>
            <a:ext cx="6260905" cy="763525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Ridge Characteristics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23308" y="1291130"/>
            <a:ext cx="7024431" cy="4275740"/>
          </a:xfrm>
        </p:spPr>
        <p:txBody>
          <a:bodyPr/>
          <a:lstStyle/>
          <a:p>
            <a:r>
              <a:rPr lang="en-US" b="1" dirty="0"/>
              <a:t>Bifurcations</a:t>
            </a:r>
            <a:r>
              <a:rPr lang="en-US" dirty="0"/>
              <a:t>: The point at which one friction ridge divides into two friction ridges. </a:t>
            </a:r>
          </a:p>
        </p:txBody>
      </p:sp>
      <p:pic>
        <p:nvPicPr>
          <p:cNvPr id="6" name="Picture 2" descr="E:\cloud\drive\websites\ppttemplate\ppt\logo-ppttemplate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8674" y="6531587"/>
            <a:ext cx="1161288" cy="250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upload.wikimedia.org/wikipedia/commons/thumb/2/25/Bifurcation.svg/2000px-Bifurcatio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530" y="3187051"/>
            <a:ext cx="2595985" cy="2595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appliedbiometrics.com/uploads/pics/minutiae_bifurcation_01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023" y="3250514"/>
            <a:ext cx="2292698" cy="2469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 result for fingerprint bifurcation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67" t="30123" r="20737" b="16326"/>
          <a:stretch/>
        </p:blipFill>
        <p:spPr bwMode="auto">
          <a:xfrm>
            <a:off x="525315" y="3329662"/>
            <a:ext cx="3512215" cy="2443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2311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23310" y="266102"/>
            <a:ext cx="6260905" cy="763525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Ridge Characteristics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63136" y="1291130"/>
            <a:ext cx="6984604" cy="1221640"/>
          </a:xfrm>
        </p:spPr>
        <p:txBody>
          <a:bodyPr/>
          <a:lstStyle/>
          <a:p>
            <a:r>
              <a:rPr lang="en-US" b="1" dirty="0"/>
              <a:t>Bridges</a:t>
            </a:r>
            <a:r>
              <a:rPr lang="en-US" dirty="0"/>
              <a:t>: A connecting friction ridge between parallel running ridges.</a:t>
            </a:r>
          </a:p>
        </p:txBody>
      </p:sp>
      <p:pic>
        <p:nvPicPr>
          <p:cNvPr id="6" name="Picture 2" descr="E:\cloud\drive\websites\ppttemplate\ppt\logo-ppttemplate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8674" y="6531587"/>
            <a:ext cx="1161288" cy="250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bridg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19" b="26495"/>
          <a:stretch/>
        </p:blipFill>
        <p:spPr bwMode="auto">
          <a:xfrm>
            <a:off x="2281425" y="2439937"/>
            <a:ext cx="2573357" cy="1374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fingerprint brid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827" y="2375490"/>
            <a:ext cx="3359510" cy="4156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624" y="4192525"/>
            <a:ext cx="2581275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145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23310" y="266102"/>
            <a:ext cx="6260905" cy="763525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Ridge Characteristics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17900" y="1227950"/>
            <a:ext cx="7193275" cy="1679755"/>
          </a:xfrm>
        </p:spPr>
        <p:txBody>
          <a:bodyPr/>
          <a:lstStyle/>
          <a:p>
            <a:r>
              <a:rPr lang="en-US" b="1" dirty="0"/>
              <a:t>EYE aka Enclosure/Lakes: </a:t>
            </a:r>
            <a:r>
              <a:rPr lang="en-US" dirty="0"/>
              <a:t>A single friction ridge that bifurcates and rejoins after short while and continues as a single friction.</a:t>
            </a:r>
          </a:p>
        </p:txBody>
      </p:sp>
      <p:pic>
        <p:nvPicPr>
          <p:cNvPr id="6" name="Picture 2" descr="E:\cloud\drive\websites\ppttemplate\ppt\logo-ppttemplate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8674" y="6531587"/>
            <a:ext cx="1161288" cy="250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shs2.westport.k12.ct.us/forensics/04-fingerprints/l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614" y="3581705"/>
            <a:ext cx="1985165" cy="1649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8350" y="2818180"/>
            <a:ext cx="35528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040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23310" y="266102"/>
            <a:ext cx="6260905" cy="763525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Ridge Characteristics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23309" y="1291130"/>
            <a:ext cx="6260905" cy="4275740"/>
          </a:xfrm>
        </p:spPr>
        <p:txBody>
          <a:bodyPr/>
          <a:lstStyle/>
          <a:p>
            <a:r>
              <a:rPr lang="en-US" b="1" dirty="0"/>
              <a:t>Ending Ridge</a:t>
            </a:r>
            <a:r>
              <a:rPr lang="en-US" dirty="0"/>
              <a:t>: A single friction ridge that terminates within the friction ridge structure.</a:t>
            </a:r>
          </a:p>
        </p:txBody>
      </p:sp>
      <p:pic>
        <p:nvPicPr>
          <p:cNvPr id="6" name="Picture 2" descr="E:\cloud\drive\websites\ppttemplate\ppt\logo-ppttemplate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8674" y="6531587"/>
            <a:ext cx="1161288" cy="250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age.slidesharecdn.com/fingerprintsoriginal-121025153741-phpapp01/95/fingerprint-development-and-ridge-characteristics-13-638.jpg?cb=135117953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5" t="20082" r="22101" b="6285"/>
          <a:stretch/>
        </p:blipFill>
        <p:spPr bwMode="auto">
          <a:xfrm>
            <a:off x="2128720" y="2864561"/>
            <a:ext cx="3359510" cy="3359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Image result for ending ridg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66" t="3919" r="2153" b="9524"/>
          <a:stretch/>
        </p:blipFill>
        <p:spPr bwMode="auto">
          <a:xfrm>
            <a:off x="5946345" y="2864561"/>
            <a:ext cx="2748690" cy="3288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60458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</Words>
  <Application>Microsoft Office PowerPoint</Application>
  <PresentationFormat>On-screen Show (4:3)</PresentationFormat>
  <Paragraphs>32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Fingerprint Minutiae </vt:lpstr>
      <vt:lpstr>Introduction </vt:lpstr>
      <vt:lpstr>PowerPoint Presentation</vt:lpstr>
      <vt:lpstr>PowerPoint Presentation</vt:lpstr>
      <vt:lpstr>Ridge Characteristics </vt:lpstr>
      <vt:lpstr>Ridge Characteristics </vt:lpstr>
      <vt:lpstr>Ridge Characteristics </vt:lpstr>
      <vt:lpstr>Ridge Characteristics </vt:lpstr>
      <vt:lpstr>Ridge Characteristics </vt:lpstr>
      <vt:lpstr>Ridge Characteristics </vt:lpstr>
      <vt:lpstr>Ridge Characteristics </vt:lpstr>
      <vt:lpstr>Ridge Characteristics </vt:lpstr>
      <vt:lpstr>Ridge Characteristics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2014-05-25T07:50:00Z</dcterms:created>
  <dcterms:modified xsi:type="dcterms:W3CDTF">2016-11-28T18:52:01Z</dcterms:modified>
</cp:coreProperties>
</file>