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2" d="100"/>
          <a:sy n="42" d="100"/>
        </p:scale>
        <p:origin x="1326" y="4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8BC06A-4890-4F02-B3EE-E7F722945A5C}" type="datetimeFigureOut">
              <a:rPr lang="en-US" smtClean="0"/>
              <a:pPr/>
              <a:t>8/31/2017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6BD187-B72B-4E23-867E-E1E4ECA2E0FA}" type="slidenum">
              <a:rPr lang="en-US" smtClean="0"/>
              <a:pPr/>
              <a:t>‹#›</a:t>
            </a:fld>
            <a:endParaRPr lang="en-US"/>
          </a:p>
        </p:txBody>
      </p:sp>
    </p:spTree>
    <p:extLst>
      <p:ext uri="{BB962C8B-B14F-4D97-AF65-F5344CB8AC3E}">
        <p14:creationId xmlns:p14="http://schemas.microsoft.com/office/powerpoint/2010/main" val="3149654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781965-43F2-4094-AAD8-7B755D9D3DB0}" type="datetime1">
              <a:rPr lang="en-US" smtClean="0"/>
              <a:pPr/>
              <a:t>8/31/2017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8672C8-FFEB-4A1A-9EE1-5E2472C852CD}" type="slidenum">
              <a:rPr lang="en-US" smtClean="0"/>
              <a:pPr/>
              <a:t>‹#›</a:t>
            </a:fld>
            <a:endParaRPr lang="en-US"/>
          </a:p>
        </p:txBody>
      </p:sp>
    </p:spTree>
    <p:extLst>
      <p:ext uri="{BB962C8B-B14F-4D97-AF65-F5344CB8AC3E}">
        <p14:creationId xmlns:p14="http://schemas.microsoft.com/office/powerpoint/2010/main" val="3794180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F8C29A-D5AD-4360-9565-09B8C50B12F3}" type="datetime1">
              <a:rPr lang="en-US" smtClean="0"/>
              <a:pPr/>
              <a:t>8/31/2017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8672C8-FFEB-4A1A-9EE1-5E2472C852CD}" type="slidenum">
              <a:rPr lang="en-US" smtClean="0"/>
              <a:pPr/>
              <a:t>‹#›</a:t>
            </a:fld>
            <a:endParaRPr lang="en-US"/>
          </a:p>
        </p:txBody>
      </p:sp>
    </p:spTree>
    <p:extLst>
      <p:ext uri="{BB962C8B-B14F-4D97-AF65-F5344CB8AC3E}">
        <p14:creationId xmlns:p14="http://schemas.microsoft.com/office/powerpoint/2010/main" val="2578704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CDFA07-6525-402F-A571-03EB7DA56655}" type="datetime1">
              <a:rPr lang="en-US" smtClean="0"/>
              <a:pPr/>
              <a:t>8/31/2017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8672C8-FFEB-4A1A-9EE1-5E2472C852CD}" type="slidenum">
              <a:rPr lang="en-US" smtClean="0"/>
              <a:pPr/>
              <a:t>‹#›</a:t>
            </a:fld>
            <a:endParaRPr lang="en-US"/>
          </a:p>
        </p:txBody>
      </p:sp>
    </p:spTree>
    <p:extLst>
      <p:ext uri="{BB962C8B-B14F-4D97-AF65-F5344CB8AC3E}">
        <p14:creationId xmlns:p14="http://schemas.microsoft.com/office/powerpoint/2010/main" val="2258696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08DF16-AA11-4B19-9FF4-3F8F52BB8395}" type="datetime1">
              <a:rPr lang="en-US" smtClean="0"/>
              <a:pPr/>
              <a:t>8/31/2017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C8672C8-FFEB-4A1A-9EE1-5E2472C852CD}" type="slidenum">
              <a:rPr lang="en-US" smtClean="0"/>
              <a:pPr/>
              <a:t>‹#›</a:t>
            </a:fld>
            <a:endParaRPr lang="en-US"/>
          </a:p>
        </p:txBody>
      </p:sp>
      <p:sp>
        <p:nvSpPr>
          <p:cNvPr id="7" name="Footer Placeholder 11"/>
          <p:cNvSpPr txBox="1">
            <a:spLocks/>
          </p:cNvSpPr>
          <p:nvPr userDrawn="1"/>
        </p:nvSpPr>
        <p:spPr bwMode="auto">
          <a:xfrm>
            <a:off x="2341563" y="6400800"/>
            <a:ext cx="42116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b="1" i="1">
                <a:solidFill>
                  <a:srgbClr val="000066"/>
                </a:solidFill>
                <a:latin typeface="Arial" charset="0"/>
              </a:defRPr>
            </a:lvl1pPr>
            <a:lvl2pPr marL="742950" indent="-285750" eaLnBrk="0" hangingPunct="0">
              <a:defRPr b="1" i="1">
                <a:solidFill>
                  <a:srgbClr val="000066"/>
                </a:solidFill>
                <a:latin typeface="Arial" charset="0"/>
              </a:defRPr>
            </a:lvl2pPr>
            <a:lvl3pPr marL="1143000" indent="-228600" eaLnBrk="0" hangingPunct="0">
              <a:defRPr b="1" i="1">
                <a:solidFill>
                  <a:srgbClr val="000066"/>
                </a:solidFill>
                <a:latin typeface="Arial" charset="0"/>
              </a:defRPr>
            </a:lvl3pPr>
            <a:lvl4pPr marL="1600200" indent="-228600" eaLnBrk="0" hangingPunct="0">
              <a:defRPr b="1" i="1">
                <a:solidFill>
                  <a:srgbClr val="000066"/>
                </a:solidFill>
                <a:latin typeface="Arial" charset="0"/>
              </a:defRPr>
            </a:lvl4pPr>
            <a:lvl5pPr marL="2057400" indent="-228600" eaLnBrk="0" hangingPunct="0">
              <a:defRPr b="1" i="1">
                <a:solidFill>
                  <a:srgbClr val="000066"/>
                </a:solidFill>
                <a:latin typeface="Arial" charset="0"/>
              </a:defRPr>
            </a:lvl5pPr>
            <a:lvl6pPr marL="2514600" indent="-228600" algn="ctr" eaLnBrk="0" fontAlgn="base" hangingPunct="0">
              <a:spcBef>
                <a:spcPct val="0"/>
              </a:spcBef>
              <a:spcAft>
                <a:spcPct val="0"/>
              </a:spcAft>
              <a:defRPr b="1" i="1">
                <a:solidFill>
                  <a:srgbClr val="000066"/>
                </a:solidFill>
                <a:latin typeface="Arial" charset="0"/>
              </a:defRPr>
            </a:lvl6pPr>
            <a:lvl7pPr marL="2971800" indent="-228600" algn="ctr" eaLnBrk="0" fontAlgn="base" hangingPunct="0">
              <a:spcBef>
                <a:spcPct val="0"/>
              </a:spcBef>
              <a:spcAft>
                <a:spcPct val="0"/>
              </a:spcAft>
              <a:defRPr b="1" i="1">
                <a:solidFill>
                  <a:srgbClr val="000066"/>
                </a:solidFill>
                <a:latin typeface="Arial" charset="0"/>
              </a:defRPr>
            </a:lvl7pPr>
            <a:lvl8pPr marL="3429000" indent="-228600" algn="ctr" eaLnBrk="0" fontAlgn="base" hangingPunct="0">
              <a:spcBef>
                <a:spcPct val="0"/>
              </a:spcBef>
              <a:spcAft>
                <a:spcPct val="0"/>
              </a:spcAft>
              <a:defRPr b="1" i="1">
                <a:solidFill>
                  <a:srgbClr val="000066"/>
                </a:solidFill>
                <a:latin typeface="Arial" charset="0"/>
              </a:defRPr>
            </a:lvl8pPr>
            <a:lvl9pPr marL="3886200" indent="-228600" algn="ctr" eaLnBrk="0" fontAlgn="base" hangingPunct="0">
              <a:spcBef>
                <a:spcPct val="0"/>
              </a:spcBef>
              <a:spcAft>
                <a:spcPct val="0"/>
              </a:spcAft>
              <a:defRPr b="1" i="1">
                <a:solidFill>
                  <a:srgbClr val="000066"/>
                </a:solidFill>
                <a:latin typeface="Arial" charset="0"/>
              </a:defRPr>
            </a:lvl9pPr>
          </a:lstStyle>
          <a:p>
            <a:pPr algn="ctr" eaLnBrk="1" hangingPunct="1">
              <a:defRPr/>
            </a:pPr>
            <a:r>
              <a:rPr lang="en-US" sz="1000" b="0" i="0" dirty="0" smtClean="0">
                <a:solidFill>
                  <a:srgbClr val="7F7F7F"/>
                </a:solidFill>
                <a:latin typeface="Times New Roman" pitchFamily="18" charset="0"/>
                <a:cs typeface="Times New Roman" pitchFamily="18" charset="0"/>
              </a:rPr>
              <a:t>Copyright © Texas Education Agency 2011. All rights reserved.</a:t>
            </a:r>
          </a:p>
          <a:p>
            <a:pPr algn="ctr" eaLnBrk="1" hangingPunct="1">
              <a:defRPr/>
            </a:pPr>
            <a:r>
              <a:rPr lang="en-US" sz="1000" b="0" i="0" dirty="0" smtClean="0">
                <a:solidFill>
                  <a:srgbClr val="7F7F7F"/>
                </a:solidFill>
                <a:latin typeface="Times New Roman" pitchFamily="18" charset="0"/>
                <a:cs typeface="Times New Roman" pitchFamily="18" charset="0"/>
              </a:rPr>
              <a:t>Images and other multimedia content used with permission. </a:t>
            </a:r>
          </a:p>
        </p:txBody>
      </p:sp>
    </p:spTree>
    <p:extLst>
      <p:ext uri="{BB962C8B-B14F-4D97-AF65-F5344CB8AC3E}">
        <p14:creationId xmlns:p14="http://schemas.microsoft.com/office/powerpoint/2010/main" val="3072378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578C5D-98A6-4AFC-B1D3-B9B36585C63C}" type="datetime1">
              <a:rPr lang="en-US" smtClean="0"/>
              <a:pPr/>
              <a:t>8/31/2017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8672C8-FFEB-4A1A-9EE1-5E2472C852CD}" type="slidenum">
              <a:rPr lang="en-US" smtClean="0"/>
              <a:pPr/>
              <a:t>‹#›</a:t>
            </a:fld>
            <a:endParaRPr lang="en-US"/>
          </a:p>
        </p:txBody>
      </p:sp>
    </p:spTree>
    <p:extLst>
      <p:ext uri="{BB962C8B-B14F-4D97-AF65-F5344CB8AC3E}">
        <p14:creationId xmlns:p14="http://schemas.microsoft.com/office/powerpoint/2010/main" val="646048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B80EF0D-903E-4A52-829D-28BAD8C1586C}" type="datetime1">
              <a:rPr lang="en-US" smtClean="0"/>
              <a:pPr/>
              <a:t>8/31/2017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8672C8-FFEB-4A1A-9EE1-5E2472C852CD}" type="slidenum">
              <a:rPr lang="en-US" smtClean="0"/>
              <a:pPr/>
              <a:t>‹#›</a:t>
            </a:fld>
            <a:endParaRPr lang="en-US"/>
          </a:p>
        </p:txBody>
      </p:sp>
      <p:sp>
        <p:nvSpPr>
          <p:cNvPr id="8" name="Footer Placeholder 11"/>
          <p:cNvSpPr txBox="1">
            <a:spLocks/>
          </p:cNvSpPr>
          <p:nvPr userDrawn="1"/>
        </p:nvSpPr>
        <p:spPr bwMode="auto">
          <a:xfrm>
            <a:off x="2341563" y="6400800"/>
            <a:ext cx="42116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b="1" i="1">
                <a:solidFill>
                  <a:srgbClr val="000066"/>
                </a:solidFill>
                <a:latin typeface="Arial" charset="0"/>
              </a:defRPr>
            </a:lvl1pPr>
            <a:lvl2pPr marL="742950" indent="-285750" eaLnBrk="0" hangingPunct="0">
              <a:defRPr b="1" i="1">
                <a:solidFill>
                  <a:srgbClr val="000066"/>
                </a:solidFill>
                <a:latin typeface="Arial" charset="0"/>
              </a:defRPr>
            </a:lvl2pPr>
            <a:lvl3pPr marL="1143000" indent="-228600" eaLnBrk="0" hangingPunct="0">
              <a:defRPr b="1" i="1">
                <a:solidFill>
                  <a:srgbClr val="000066"/>
                </a:solidFill>
                <a:latin typeface="Arial" charset="0"/>
              </a:defRPr>
            </a:lvl3pPr>
            <a:lvl4pPr marL="1600200" indent="-228600" eaLnBrk="0" hangingPunct="0">
              <a:defRPr b="1" i="1">
                <a:solidFill>
                  <a:srgbClr val="000066"/>
                </a:solidFill>
                <a:latin typeface="Arial" charset="0"/>
              </a:defRPr>
            </a:lvl4pPr>
            <a:lvl5pPr marL="2057400" indent="-228600" eaLnBrk="0" hangingPunct="0">
              <a:defRPr b="1" i="1">
                <a:solidFill>
                  <a:srgbClr val="000066"/>
                </a:solidFill>
                <a:latin typeface="Arial" charset="0"/>
              </a:defRPr>
            </a:lvl5pPr>
            <a:lvl6pPr marL="2514600" indent="-228600" algn="ctr" eaLnBrk="0" fontAlgn="base" hangingPunct="0">
              <a:spcBef>
                <a:spcPct val="0"/>
              </a:spcBef>
              <a:spcAft>
                <a:spcPct val="0"/>
              </a:spcAft>
              <a:defRPr b="1" i="1">
                <a:solidFill>
                  <a:srgbClr val="000066"/>
                </a:solidFill>
                <a:latin typeface="Arial" charset="0"/>
              </a:defRPr>
            </a:lvl6pPr>
            <a:lvl7pPr marL="2971800" indent="-228600" algn="ctr" eaLnBrk="0" fontAlgn="base" hangingPunct="0">
              <a:spcBef>
                <a:spcPct val="0"/>
              </a:spcBef>
              <a:spcAft>
                <a:spcPct val="0"/>
              </a:spcAft>
              <a:defRPr b="1" i="1">
                <a:solidFill>
                  <a:srgbClr val="000066"/>
                </a:solidFill>
                <a:latin typeface="Arial" charset="0"/>
              </a:defRPr>
            </a:lvl7pPr>
            <a:lvl8pPr marL="3429000" indent="-228600" algn="ctr" eaLnBrk="0" fontAlgn="base" hangingPunct="0">
              <a:spcBef>
                <a:spcPct val="0"/>
              </a:spcBef>
              <a:spcAft>
                <a:spcPct val="0"/>
              </a:spcAft>
              <a:defRPr b="1" i="1">
                <a:solidFill>
                  <a:srgbClr val="000066"/>
                </a:solidFill>
                <a:latin typeface="Arial" charset="0"/>
              </a:defRPr>
            </a:lvl8pPr>
            <a:lvl9pPr marL="3886200" indent="-228600" algn="ctr" eaLnBrk="0" fontAlgn="base" hangingPunct="0">
              <a:spcBef>
                <a:spcPct val="0"/>
              </a:spcBef>
              <a:spcAft>
                <a:spcPct val="0"/>
              </a:spcAft>
              <a:defRPr b="1" i="1">
                <a:solidFill>
                  <a:srgbClr val="000066"/>
                </a:solidFill>
                <a:latin typeface="Arial" charset="0"/>
              </a:defRPr>
            </a:lvl9pPr>
          </a:lstStyle>
          <a:p>
            <a:pPr algn="ctr" eaLnBrk="1" hangingPunct="1">
              <a:defRPr/>
            </a:pPr>
            <a:r>
              <a:rPr lang="en-US" sz="1000" b="0" i="0" dirty="0" smtClean="0">
                <a:solidFill>
                  <a:srgbClr val="7F7F7F"/>
                </a:solidFill>
                <a:latin typeface="Times New Roman" pitchFamily="18" charset="0"/>
                <a:cs typeface="Times New Roman" pitchFamily="18" charset="0"/>
              </a:rPr>
              <a:t>Copyright © Texas Education Agency 2011. All rights reserved.</a:t>
            </a:r>
          </a:p>
          <a:p>
            <a:pPr algn="ctr" eaLnBrk="1" hangingPunct="1">
              <a:defRPr/>
            </a:pPr>
            <a:r>
              <a:rPr lang="en-US" sz="1000" b="0" i="0" dirty="0" smtClean="0">
                <a:solidFill>
                  <a:srgbClr val="7F7F7F"/>
                </a:solidFill>
                <a:latin typeface="Times New Roman" pitchFamily="18" charset="0"/>
                <a:cs typeface="Times New Roman" pitchFamily="18" charset="0"/>
              </a:rPr>
              <a:t>Images and other multimedia content used with permission. </a:t>
            </a:r>
          </a:p>
        </p:txBody>
      </p:sp>
    </p:spTree>
    <p:extLst>
      <p:ext uri="{BB962C8B-B14F-4D97-AF65-F5344CB8AC3E}">
        <p14:creationId xmlns:p14="http://schemas.microsoft.com/office/powerpoint/2010/main" val="2640611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E833C5A-1FDF-4FF8-9FFF-09B4AAA2B6AF}" type="datetime1">
              <a:rPr lang="en-US" smtClean="0"/>
              <a:pPr/>
              <a:t>8/31/2017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8672C8-FFEB-4A1A-9EE1-5E2472C852CD}" type="slidenum">
              <a:rPr lang="en-US" smtClean="0"/>
              <a:pPr/>
              <a:t>‹#›</a:t>
            </a:fld>
            <a:endParaRPr lang="en-US"/>
          </a:p>
        </p:txBody>
      </p:sp>
    </p:spTree>
    <p:extLst>
      <p:ext uri="{BB962C8B-B14F-4D97-AF65-F5344CB8AC3E}">
        <p14:creationId xmlns:p14="http://schemas.microsoft.com/office/powerpoint/2010/main" val="3453897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9CFC749-39DB-4A8B-A176-41B241F76F93}" type="datetime1">
              <a:rPr lang="en-US" smtClean="0"/>
              <a:pPr/>
              <a:t>8/31/2017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8672C8-FFEB-4A1A-9EE1-5E2472C852CD}" type="slidenum">
              <a:rPr lang="en-US" smtClean="0"/>
              <a:pPr/>
              <a:t>‹#›</a:t>
            </a:fld>
            <a:endParaRPr lang="en-US"/>
          </a:p>
        </p:txBody>
      </p:sp>
    </p:spTree>
    <p:extLst>
      <p:ext uri="{BB962C8B-B14F-4D97-AF65-F5344CB8AC3E}">
        <p14:creationId xmlns:p14="http://schemas.microsoft.com/office/powerpoint/2010/main" val="2570635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5D809F-243D-4040-BE38-DE361991E571}" type="datetime1">
              <a:rPr lang="en-US" smtClean="0"/>
              <a:pPr/>
              <a:t>8/31/2017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8672C8-FFEB-4A1A-9EE1-5E2472C852CD}" type="slidenum">
              <a:rPr lang="en-US" smtClean="0"/>
              <a:pPr/>
              <a:t>‹#›</a:t>
            </a:fld>
            <a:endParaRPr lang="en-US"/>
          </a:p>
        </p:txBody>
      </p:sp>
    </p:spTree>
    <p:extLst>
      <p:ext uri="{BB962C8B-B14F-4D97-AF65-F5344CB8AC3E}">
        <p14:creationId xmlns:p14="http://schemas.microsoft.com/office/powerpoint/2010/main" val="1642262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4085A-BA17-4E60-A24A-60E1F59DCA04}" type="datetime1">
              <a:rPr lang="en-US" smtClean="0"/>
              <a:pPr/>
              <a:t>8/31/2017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8672C8-FFEB-4A1A-9EE1-5E2472C852CD}" type="slidenum">
              <a:rPr lang="en-US" smtClean="0"/>
              <a:pPr/>
              <a:t>‹#›</a:t>
            </a:fld>
            <a:endParaRPr lang="en-US"/>
          </a:p>
        </p:txBody>
      </p:sp>
    </p:spTree>
    <p:extLst>
      <p:ext uri="{BB962C8B-B14F-4D97-AF65-F5344CB8AC3E}">
        <p14:creationId xmlns:p14="http://schemas.microsoft.com/office/powerpoint/2010/main" val="1754729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FBD159-0A08-4DCB-97D6-2C221172AAA3}" type="datetime1">
              <a:rPr lang="en-US" smtClean="0"/>
              <a:pPr/>
              <a:t>8/31/2017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8672C8-FFEB-4A1A-9EE1-5E2472C852CD}" type="slidenum">
              <a:rPr lang="en-US" smtClean="0"/>
              <a:pPr/>
              <a:t>‹#›</a:t>
            </a:fld>
            <a:endParaRPr lang="en-US"/>
          </a:p>
        </p:txBody>
      </p:sp>
    </p:spTree>
    <p:extLst>
      <p:ext uri="{BB962C8B-B14F-4D97-AF65-F5344CB8AC3E}">
        <p14:creationId xmlns:p14="http://schemas.microsoft.com/office/powerpoint/2010/main" val="3587727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B24F1F-006B-4307-85D2-60D5A2C54AB1}" type="datetime1">
              <a:rPr lang="en-US" smtClean="0"/>
              <a:pPr/>
              <a:t>8/31/2017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8672C8-FFEB-4A1A-9EE1-5E2472C852CD}" type="slidenum">
              <a:rPr lang="en-US" smtClean="0"/>
              <a:pPr/>
              <a:t>‹#›</a:t>
            </a:fld>
            <a:endParaRPr lang="en-US"/>
          </a:p>
        </p:txBody>
      </p:sp>
    </p:spTree>
    <p:extLst>
      <p:ext uri="{BB962C8B-B14F-4D97-AF65-F5344CB8AC3E}">
        <p14:creationId xmlns:p14="http://schemas.microsoft.com/office/powerpoint/2010/main" val="20334010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hyperlink" Target="http://www.osha.gov/"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Copyrights@tea.state.tx.u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0"/>
            <a:ext cx="7772400" cy="1470025"/>
          </a:xfrm>
        </p:spPr>
        <p:txBody>
          <a:bodyPr>
            <a:normAutofit/>
          </a:bodyPr>
          <a:lstStyle/>
          <a:p>
            <a:r>
              <a:rPr lang="en-US" sz="6600" b="1" dirty="0">
                <a:solidFill>
                  <a:srgbClr val="FFFF00"/>
                </a:solidFill>
              </a:rPr>
              <a:t>Lab Safety</a:t>
            </a:r>
            <a:endParaRPr lang="en-US" sz="6600" dirty="0">
              <a:solidFill>
                <a:srgbClr val="FFFF00"/>
              </a:solidFill>
            </a:endParaRPr>
          </a:p>
        </p:txBody>
      </p:sp>
      <p:sp>
        <p:nvSpPr>
          <p:cNvPr id="3" name="Subtitle 2"/>
          <p:cNvSpPr>
            <a:spLocks noGrp="1"/>
          </p:cNvSpPr>
          <p:nvPr>
            <p:ph type="subTitle" idx="1"/>
          </p:nvPr>
        </p:nvSpPr>
        <p:spPr>
          <a:xfrm>
            <a:off x="1371600" y="2670175"/>
            <a:ext cx="6400800" cy="1752600"/>
          </a:xfrm>
        </p:spPr>
        <p:txBody>
          <a:bodyPr/>
          <a:lstStyle/>
          <a:p>
            <a:r>
              <a:rPr lang="en-US" i="1" dirty="0" smtClean="0">
                <a:solidFill>
                  <a:schemeClr val="tx1"/>
                </a:solidFill>
                <a:latin typeface="Times New Roman" pitchFamily="18" charset="0"/>
                <a:cs typeface="Times New Roman" pitchFamily="18" charset="0"/>
              </a:rPr>
              <a:t>Forensic Science</a:t>
            </a:r>
          </a:p>
          <a:p>
            <a:endParaRPr lang="en-US" dirty="0">
              <a:solidFill>
                <a:schemeClr val="tx1"/>
              </a:solidFill>
              <a:latin typeface="Times New Roman" pitchFamily="18" charset="0"/>
              <a:cs typeface="Times New Roman" pitchFamily="18" charset="0"/>
            </a:endParaRPr>
          </a:p>
        </p:txBody>
      </p:sp>
      <p:pic>
        <p:nvPicPr>
          <p:cNvPr id="4" name="Picture 5" descr="LAW_SMcop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8288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9000" y="3279775"/>
            <a:ext cx="2390775" cy="260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9690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a:solidFill>
                  <a:srgbClr val="FFFF00"/>
                </a:solidFill>
              </a:rPr>
              <a:t>Protective Clothing </a:t>
            </a:r>
            <a:r>
              <a:rPr lang="en-US" b="1" dirty="0" smtClean="0">
                <a:solidFill>
                  <a:srgbClr val="FFFF00"/>
                </a:solidFill>
              </a:rPr>
              <a:t/>
            </a:r>
            <a:br>
              <a:rPr lang="en-US" b="1" dirty="0" smtClean="0">
                <a:solidFill>
                  <a:srgbClr val="FFFF00"/>
                </a:solidFill>
              </a:rPr>
            </a:br>
            <a:r>
              <a:rPr lang="en-US" b="1" dirty="0" smtClean="0">
                <a:solidFill>
                  <a:srgbClr val="FFFF00"/>
                </a:solidFill>
              </a:rPr>
              <a:t>and Equipment Rules </a:t>
            </a:r>
            <a:r>
              <a:rPr lang="en-US" sz="2700" b="1" dirty="0" smtClean="0">
                <a:solidFill>
                  <a:srgbClr val="FFFF00"/>
                </a:solidFill>
              </a:rPr>
              <a:t>(continued)</a:t>
            </a:r>
            <a:endParaRPr lang="en-US" sz="2700" b="1" dirty="0">
              <a:solidFill>
                <a:srgbClr val="FFFF00"/>
              </a:solidFill>
            </a:endParaRPr>
          </a:p>
        </p:txBody>
      </p:sp>
      <p:sp>
        <p:nvSpPr>
          <p:cNvPr id="3" name="Content Placeholder 2"/>
          <p:cNvSpPr>
            <a:spLocks noGrp="1"/>
          </p:cNvSpPr>
          <p:nvPr>
            <p:ph idx="1"/>
          </p:nvPr>
        </p:nvSpPr>
        <p:spPr>
          <a:xfrm>
            <a:off x="457200" y="1600200"/>
            <a:ext cx="6172200" cy="4525963"/>
          </a:xfrm>
        </p:spPr>
        <p:txBody>
          <a:bodyPr>
            <a:normAutofit fontScale="92500" lnSpcReduction="10000"/>
          </a:bodyPr>
          <a:lstStyle/>
          <a:p>
            <a:r>
              <a:rPr lang="en-US" dirty="0" smtClean="0">
                <a:latin typeface="Times New Roman" pitchFamily="18" charset="0"/>
                <a:cs typeface="Times New Roman" pitchFamily="18" charset="0"/>
              </a:rPr>
              <a:t>Attire</a:t>
            </a:r>
          </a:p>
          <a:p>
            <a:pPr lvl="1"/>
            <a:r>
              <a:rPr lang="en-US" dirty="0" smtClean="0">
                <a:latin typeface="Times New Roman" pitchFamily="18" charset="0"/>
                <a:cs typeface="Times New Roman" pitchFamily="18" charset="0"/>
              </a:rPr>
              <a:t>Wear </a:t>
            </a:r>
            <a:r>
              <a:rPr lang="en-US" dirty="0">
                <a:latin typeface="Times New Roman" pitchFamily="18" charset="0"/>
                <a:cs typeface="Times New Roman" pitchFamily="18" charset="0"/>
              </a:rPr>
              <a:t>closed-toed, </a:t>
            </a:r>
            <a:r>
              <a:rPr lang="en-US" dirty="0" smtClean="0">
                <a:latin typeface="Times New Roman" pitchFamily="18" charset="0"/>
                <a:cs typeface="Times New Roman" pitchFamily="18" charset="0"/>
              </a:rPr>
              <a:t>low, </a:t>
            </a:r>
            <a:r>
              <a:rPr lang="en-US" dirty="0">
                <a:latin typeface="Times New Roman" pitchFamily="18" charset="0"/>
                <a:cs typeface="Times New Roman" pitchFamily="18" charset="0"/>
              </a:rPr>
              <a:t>or </a:t>
            </a:r>
            <a:r>
              <a:rPr lang="en-US" dirty="0" smtClean="0">
                <a:latin typeface="Times New Roman" pitchFamily="18" charset="0"/>
                <a:cs typeface="Times New Roman" pitchFamily="18" charset="0"/>
              </a:rPr>
              <a:t>non-heeled shoes</a:t>
            </a:r>
          </a:p>
          <a:p>
            <a:pPr lvl="1"/>
            <a:r>
              <a:rPr lang="en-US" dirty="0" smtClean="0">
                <a:latin typeface="Times New Roman" pitchFamily="18" charset="0"/>
                <a:cs typeface="Times New Roman" pitchFamily="18" charset="0"/>
              </a:rPr>
              <a:t>Wear </a:t>
            </a:r>
            <a:r>
              <a:rPr lang="en-US" dirty="0">
                <a:latin typeface="Times New Roman" pitchFamily="18" charset="0"/>
                <a:cs typeface="Times New Roman" pitchFamily="18" charset="0"/>
              </a:rPr>
              <a:t>long pants and long-sleeved shirts around chemicals or </a:t>
            </a:r>
            <a:r>
              <a:rPr lang="en-US" dirty="0" smtClean="0">
                <a:latin typeface="Times New Roman" pitchFamily="18" charset="0"/>
                <a:cs typeface="Times New Roman" pitchFamily="18" charset="0"/>
              </a:rPr>
              <a:t>specimens</a:t>
            </a:r>
          </a:p>
          <a:p>
            <a:pPr lvl="1"/>
            <a:r>
              <a:rPr lang="en-US" dirty="0" smtClean="0">
                <a:latin typeface="Times New Roman" pitchFamily="18" charset="0"/>
                <a:cs typeface="Times New Roman" pitchFamily="18" charset="0"/>
              </a:rPr>
              <a:t>Wear </a:t>
            </a:r>
            <a:r>
              <a:rPr lang="en-US" dirty="0">
                <a:latin typeface="Times New Roman" pitchFamily="18" charset="0"/>
                <a:cs typeface="Times New Roman" pitchFamily="18" charset="0"/>
              </a:rPr>
              <a:t>aprons and/or </a:t>
            </a:r>
            <a:r>
              <a:rPr lang="en-US" dirty="0" smtClean="0">
                <a:latin typeface="Times New Roman" pitchFamily="18" charset="0"/>
                <a:cs typeface="Times New Roman" pitchFamily="18" charset="0"/>
              </a:rPr>
              <a:t>lab coats </a:t>
            </a:r>
            <a:r>
              <a:rPr lang="en-US" dirty="0">
                <a:latin typeface="Times New Roman" pitchFamily="18" charset="0"/>
                <a:cs typeface="Times New Roman" pitchFamily="18" charset="0"/>
              </a:rPr>
              <a:t>during </a:t>
            </a:r>
            <a:r>
              <a:rPr lang="en-US" dirty="0" smtClean="0">
                <a:latin typeface="Times New Roman" pitchFamily="18" charset="0"/>
                <a:cs typeface="Times New Roman" pitchFamily="18" charset="0"/>
              </a:rPr>
              <a:t>labs</a:t>
            </a:r>
          </a:p>
          <a:p>
            <a:pPr lvl="1"/>
            <a:r>
              <a:rPr lang="en-US" dirty="0" smtClean="0">
                <a:latin typeface="Times New Roman" pitchFamily="18" charset="0"/>
                <a:cs typeface="Times New Roman" pitchFamily="18" charset="0"/>
              </a:rPr>
              <a:t>Pull hair out </a:t>
            </a:r>
            <a:r>
              <a:rPr lang="en-US" dirty="0">
                <a:latin typeface="Times New Roman" pitchFamily="18" charset="0"/>
                <a:cs typeface="Times New Roman" pitchFamily="18" charset="0"/>
              </a:rPr>
              <a:t>of the way and away from the </a:t>
            </a:r>
            <a:r>
              <a:rPr lang="en-US" dirty="0" smtClean="0">
                <a:latin typeface="Times New Roman" pitchFamily="18" charset="0"/>
                <a:cs typeface="Times New Roman" pitchFamily="18" charset="0"/>
              </a:rPr>
              <a:t>face</a:t>
            </a:r>
          </a:p>
          <a:p>
            <a:pPr lvl="1"/>
            <a:r>
              <a:rPr lang="en-US" dirty="0" smtClean="0">
                <a:latin typeface="Times New Roman" pitchFamily="18" charset="0"/>
                <a:cs typeface="Times New Roman" pitchFamily="18" charset="0"/>
              </a:rPr>
              <a:t>Do </a:t>
            </a:r>
            <a:r>
              <a:rPr lang="en-US" dirty="0">
                <a:latin typeface="Times New Roman" pitchFamily="18" charset="0"/>
                <a:cs typeface="Times New Roman" pitchFamily="18" charset="0"/>
              </a:rPr>
              <a:t>not wear loose or baggy clothing and/or dangling jewelry in the </a:t>
            </a:r>
            <a:r>
              <a:rPr lang="en-US" dirty="0" smtClean="0">
                <a:latin typeface="Times New Roman" pitchFamily="18" charset="0"/>
                <a:cs typeface="Times New Roman" pitchFamily="18" charset="0"/>
              </a:rPr>
              <a:t>lab</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10</a:t>
            </a:fld>
            <a:endParaRPr lang="en-US"/>
          </a:p>
        </p:txBody>
      </p:sp>
      <p:pic>
        <p:nvPicPr>
          <p:cNvPr id="5"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2171700"/>
            <a:ext cx="2063750"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6101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b="1" dirty="0">
                <a:solidFill>
                  <a:srgbClr val="FFFF00"/>
                </a:solidFill>
              </a:rPr>
              <a:t>Chemical </a:t>
            </a:r>
            <a:r>
              <a:rPr lang="en-US" b="1" dirty="0" smtClean="0">
                <a:solidFill>
                  <a:srgbClr val="FFFF00"/>
                </a:solidFill>
              </a:rPr>
              <a:t>Rules</a:t>
            </a:r>
            <a:endParaRPr lang="en-US" dirty="0">
              <a:solidFill>
                <a:srgbClr val="FFFF00"/>
              </a:solidFill>
            </a:endParaRPr>
          </a:p>
        </p:txBody>
      </p:sp>
      <p:sp>
        <p:nvSpPr>
          <p:cNvPr id="3" name="Content Placeholder 2"/>
          <p:cNvSpPr>
            <a:spLocks noGrp="1"/>
          </p:cNvSpPr>
          <p:nvPr>
            <p:ph idx="1"/>
          </p:nvPr>
        </p:nvSpPr>
        <p:spPr>
          <a:xfrm>
            <a:off x="457200" y="1600200"/>
            <a:ext cx="6324600" cy="4525963"/>
          </a:xfrm>
        </p:spPr>
        <p:txBody>
          <a:bodyPr>
            <a:normAutofit fontScale="92500" lnSpcReduction="10000"/>
          </a:bodyPr>
          <a:lstStyle/>
          <a:p>
            <a:r>
              <a:rPr lang="en-US" dirty="0" smtClean="0">
                <a:latin typeface="Times New Roman" pitchFamily="18" charset="0"/>
                <a:cs typeface="Times New Roman" pitchFamily="18" charset="0"/>
              </a:rPr>
              <a:t>Do </a:t>
            </a:r>
            <a:r>
              <a:rPr lang="en-US" dirty="0">
                <a:latin typeface="Times New Roman" pitchFamily="18" charset="0"/>
                <a:cs typeface="Times New Roman" pitchFamily="18" charset="0"/>
              </a:rPr>
              <a:t>not taste or smell any chemicals in the </a:t>
            </a:r>
            <a:r>
              <a:rPr lang="en-US" dirty="0" smtClean="0">
                <a:latin typeface="Times New Roman" pitchFamily="18" charset="0"/>
                <a:cs typeface="Times New Roman" pitchFamily="18" charset="0"/>
              </a:rPr>
              <a:t>lab, </a:t>
            </a:r>
            <a:r>
              <a:rPr lang="en-US" dirty="0">
                <a:latin typeface="Times New Roman" pitchFamily="18" charset="0"/>
                <a:cs typeface="Times New Roman" pitchFamily="18" charset="0"/>
              </a:rPr>
              <a:t>unless a teacher directs </a:t>
            </a:r>
            <a:r>
              <a:rPr lang="en-US" dirty="0" smtClean="0">
                <a:latin typeface="Times New Roman" pitchFamily="18" charset="0"/>
                <a:cs typeface="Times New Roman" pitchFamily="18" charset="0"/>
              </a:rPr>
              <a:t>otherwise</a:t>
            </a:r>
          </a:p>
          <a:p>
            <a:r>
              <a:rPr lang="en-US" dirty="0" smtClean="0">
                <a:latin typeface="Times New Roman" pitchFamily="18" charset="0"/>
                <a:cs typeface="Times New Roman" pitchFamily="18" charset="0"/>
              </a:rPr>
              <a:t>To </a:t>
            </a:r>
            <a:r>
              <a:rPr lang="en-US" dirty="0">
                <a:latin typeface="Times New Roman" pitchFamily="18" charset="0"/>
                <a:cs typeface="Times New Roman" pitchFamily="18" charset="0"/>
              </a:rPr>
              <a:t>smell a chemical always “waft” it  </a:t>
            </a:r>
            <a:endParaRPr lang="en-US" dirty="0" smtClean="0">
              <a:latin typeface="Times New Roman" pitchFamily="18" charset="0"/>
              <a:cs typeface="Times New Roman" pitchFamily="18" charset="0"/>
            </a:endParaRPr>
          </a:p>
          <a:p>
            <a:pPr lvl="1"/>
            <a:r>
              <a:rPr lang="en-US" dirty="0" smtClean="0">
                <a:latin typeface="Times New Roman" pitchFamily="18" charset="0"/>
                <a:cs typeface="Times New Roman" pitchFamily="18" charset="0"/>
              </a:rPr>
              <a:t>Waft </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wave </a:t>
            </a:r>
            <a:r>
              <a:rPr lang="en-US" dirty="0">
                <a:latin typeface="Times New Roman" pitchFamily="18" charset="0"/>
                <a:cs typeface="Times New Roman" pitchFamily="18" charset="0"/>
              </a:rPr>
              <a:t>your hand above the chemical towards your </a:t>
            </a:r>
            <a:r>
              <a:rPr lang="en-US" dirty="0" smtClean="0">
                <a:latin typeface="Times New Roman" pitchFamily="18" charset="0"/>
                <a:cs typeface="Times New Roman" pitchFamily="18" charset="0"/>
              </a:rPr>
              <a:t>nose </a:t>
            </a:r>
            <a:r>
              <a:rPr lang="en-US" dirty="0">
                <a:latin typeface="Times New Roman" pitchFamily="18" charset="0"/>
                <a:cs typeface="Times New Roman" pitchFamily="18" charset="0"/>
              </a:rPr>
              <a:t>so that small amounts of vapor can be smelled without causing </a:t>
            </a:r>
            <a:r>
              <a:rPr lang="en-US" dirty="0" smtClean="0">
                <a:latin typeface="Times New Roman" pitchFamily="18" charset="0"/>
                <a:cs typeface="Times New Roman" pitchFamily="18" charset="0"/>
              </a:rPr>
              <a:t>harm</a:t>
            </a:r>
          </a:p>
          <a:p>
            <a:r>
              <a:rPr lang="en-US" dirty="0" smtClean="0">
                <a:latin typeface="Times New Roman" pitchFamily="18" charset="0"/>
                <a:cs typeface="Times New Roman" pitchFamily="18" charset="0"/>
              </a:rPr>
              <a:t>Make </a:t>
            </a:r>
            <a:r>
              <a:rPr lang="en-US" dirty="0">
                <a:latin typeface="Times New Roman" pitchFamily="18" charset="0"/>
                <a:cs typeface="Times New Roman" pitchFamily="18" charset="0"/>
              </a:rPr>
              <a:t>sure to clearly label all chemicals for </a:t>
            </a:r>
            <a:r>
              <a:rPr lang="en-US" dirty="0" smtClean="0">
                <a:latin typeface="Times New Roman" pitchFamily="18" charset="0"/>
                <a:cs typeface="Times New Roman" pitchFamily="18" charset="0"/>
              </a:rPr>
              <a:t>others</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11</a:t>
            </a:fld>
            <a:endParaRPr lang="en-US"/>
          </a:p>
        </p:txBody>
      </p:sp>
      <p:pic>
        <p:nvPicPr>
          <p:cNvPr id="5"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1676400"/>
            <a:ext cx="2141538"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0091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tabLst>
                <a:tab pos="55563" algn="l"/>
              </a:tabLst>
            </a:pPr>
            <a:r>
              <a:rPr lang="en-US" b="1" dirty="0" smtClean="0">
                <a:solidFill>
                  <a:srgbClr val="FFFF00"/>
                </a:solidFill>
              </a:rPr>
              <a:t>Chemical Rules </a:t>
            </a:r>
            <a:r>
              <a:rPr lang="en-US" sz="2400" b="1" dirty="0" smtClean="0">
                <a:solidFill>
                  <a:srgbClr val="FFFF00"/>
                </a:solidFill>
              </a:rPr>
              <a:t>(continued)</a:t>
            </a:r>
            <a:endParaRPr lang="en-US" sz="2400" dirty="0">
              <a:solidFill>
                <a:srgbClr val="FFFF00"/>
              </a:solidFill>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Ensure </a:t>
            </a:r>
            <a:r>
              <a:rPr lang="en-US" dirty="0">
                <a:latin typeface="Times New Roman" pitchFamily="18" charset="0"/>
                <a:cs typeface="Times New Roman" pitchFamily="18" charset="0"/>
              </a:rPr>
              <a:t>accurate use by reading the label twice before using the chemical in the </a:t>
            </a:r>
            <a:r>
              <a:rPr lang="en-US" dirty="0" smtClean="0">
                <a:latin typeface="Times New Roman" pitchFamily="18" charset="0"/>
                <a:cs typeface="Times New Roman" pitchFamily="18" charset="0"/>
              </a:rPr>
              <a:t>lab</a:t>
            </a:r>
          </a:p>
          <a:p>
            <a:r>
              <a:rPr lang="en-US" dirty="0" smtClean="0">
                <a:latin typeface="Times New Roman" pitchFamily="18" charset="0"/>
                <a:cs typeface="Times New Roman" pitchFamily="18" charset="0"/>
              </a:rPr>
              <a:t>Avoid </a:t>
            </a:r>
            <a:r>
              <a:rPr lang="en-US" dirty="0">
                <a:latin typeface="Times New Roman" pitchFamily="18" charset="0"/>
                <a:cs typeface="Times New Roman" pitchFamily="18" charset="0"/>
              </a:rPr>
              <a:t>contamination by </a:t>
            </a:r>
            <a:r>
              <a:rPr lang="en-US" dirty="0" smtClean="0">
                <a:latin typeface="Times New Roman" pitchFamily="18" charset="0"/>
                <a:cs typeface="Times New Roman" pitchFamily="18" charset="0"/>
              </a:rPr>
              <a:t>not returning used </a:t>
            </a:r>
            <a:r>
              <a:rPr lang="en-US" dirty="0">
                <a:latin typeface="Times New Roman" pitchFamily="18" charset="0"/>
                <a:cs typeface="Times New Roman" pitchFamily="18" charset="0"/>
              </a:rPr>
              <a:t>chemicals back into </a:t>
            </a:r>
            <a:r>
              <a:rPr lang="en-US" dirty="0" smtClean="0">
                <a:latin typeface="Times New Roman" pitchFamily="18" charset="0"/>
                <a:cs typeface="Times New Roman" pitchFamily="18" charset="0"/>
              </a:rPr>
              <a:t>their </a:t>
            </a:r>
            <a:r>
              <a:rPr lang="en-US" dirty="0">
                <a:latin typeface="Times New Roman" pitchFamily="18" charset="0"/>
                <a:cs typeface="Times New Roman" pitchFamily="18" charset="0"/>
              </a:rPr>
              <a:t>original </a:t>
            </a:r>
            <a:r>
              <a:rPr lang="en-US" dirty="0" smtClean="0">
                <a:latin typeface="Times New Roman" pitchFamily="18" charset="0"/>
                <a:cs typeface="Times New Roman" pitchFamily="18" charset="0"/>
              </a:rPr>
              <a:t>container</a:t>
            </a:r>
          </a:p>
          <a:p>
            <a:r>
              <a:rPr lang="en-US" dirty="0" smtClean="0">
                <a:latin typeface="Times New Roman" pitchFamily="18" charset="0"/>
                <a:cs typeface="Times New Roman" pitchFamily="18" charset="0"/>
              </a:rPr>
              <a:t>Dispose </a:t>
            </a:r>
            <a:r>
              <a:rPr lang="en-US" dirty="0">
                <a:latin typeface="Times New Roman" pitchFamily="18" charset="0"/>
                <a:cs typeface="Times New Roman" pitchFamily="18" charset="0"/>
              </a:rPr>
              <a:t>of chemicals using the method described on the container and/or </a:t>
            </a:r>
            <a:r>
              <a:rPr lang="en-US" dirty="0" smtClean="0">
                <a:latin typeface="Times New Roman" pitchFamily="18" charset="0"/>
                <a:cs typeface="Times New Roman" pitchFamily="18" charset="0"/>
              </a:rPr>
              <a:t>the Material </a:t>
            </a:r>
            <a:r>
              <a:rPr lang="en-US" dirty="0">
                <a:latin typeface="Times New Roman" pitchFamily="18" charset="0"/>
                <a:cs typeface="Times New Roman" pitchFamily="18" charset="0"/>
              </a:rPr>
              <a:t>Safety Data Sheet (MSDS</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12</a:t>
            </a:fld>
            <a:endParaRPr lang="en-US"/>
          </a:p>
        </p:txBody>
      </p:sp>
    </p:spTree>
    <p:extLst>
      <p:ext uri="{BB962C8B-B14F-4D97-AF65-F5344CB8AC3E}">
        <p14:creationId xmlns:p14="http://schemas.microsoft.com/office/powerpoint/2010/main" val="4279951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rgbClr val="FFFF00"/>
                </a:solidFill>
              </a:rPr>
              <a:t>Chemical Rules </a:t>
            </a:r>
            <a:r>
              <a:rPr lang="en-US" sz="2400" b="1" dirty="0" smtClean="0">
                <a:solidFill>
                  <a:srgbClr val="FFFF00"/>
                </a:solidFill>
              </a:rPr>
              <a:t>(continued)</a:t>
            </a:r>
            <a:endParaRPr lang="en-US" sz="2400" dirty="0">
              <a:solidFill>
                <a:srgbClr val="FFFF00"/>
              </a:solidFill>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Times New Roman" pitchFamily="18" charset="0"/>
                <a:cs typeface="Times New Roman" pitchFamily="18" charset="0"/>
              </a:rPr>
              <a:t>Add </a:t>
            </a:r>
            <a:r>
              <a:rPr lang="en-US" dirty="0">
                <a:latin typeface="Times New Roman" pitchFamily="18" charset="0"/>
                <a:cs typeface="Times New Roman" pitchFamily="18" charset="0"/>
              </a:rPr>
              <a:t>acid to water, never water to acid (adding water to acid could cause acid to splash out of the container and cause </a:t>
            </a:r>
            <a:r>
              <a:rPr lang="en-US" dirty="0" smtClean="0">
                <a:latin typeface="Times New Roman" pitchFamily="18" charset="0"/>
                <a:cs typeface="Times New Roman" pitchFamily="18" charset="0"/>
              </a:rPr>
              <a:t>harm)</a:t>
            </a:r>
          </a:p>
          <a:p>
            <a:r>
              <a:rPr lang="en-US" dirty="0" smtClean="0">
                <a:latin typeface="Times New Roman" pitchFamily="18" charset="0"/>
                <a:cs typeface="Times New Roman" pitchFamily="18" charset="0"/>
              </a:rPr>
              <a:t>Be </a:t>
            </a:r>
            <a:r>
              <a:rPr lang="en-US" dirty="0">
                <a:latin typeface="Times New Roman" pitchFamily="18" charset="0"/>
                <a:cs typeface="Times New Roman" pitchFamily="18" charset="0"/>
              </a:rPr>
              <a:t>careful with flammable chemicals near any heat </a:t>
            </a:r>
            <a:r>
              <a:rPr lang="en-US" dirty="0" smtClean="0">
                <a:latin typeface="Times New Roman" pitchFamily="18" charset="0"/>
                <a:cs typeface="Times New Roman" pitchFamily="18" charset="0"/>
              </a:rPr>
              <a:t>source</a:t>
            </a:r>
          </a:p>
          <a:p>
            <a:r>
              <a:rPr lang="en-US" dirty="0" smtClean="0">
                <a:latin typeface="Times New Roman" pitchFamily="18" charset="0"/>
                <a:cs typeface="Times New Roman" pitchFamily="18" charset="0"/>
              </a:rPr>
              <a:t>Do </a:t>
            </a:r>
            <a:r>
              <a:rPr lang="en-US" dirty="0">
                <a:latin typeface="Times New Roman" pitchFamily="18" charset="0"/>
                <a:cs typeface="Times New Roman" pitchFamily="18" charset="0"/>
              </a:rPr>
              <a:t>not take any chemicals out of the lab for any </a:t>
            </a:r>
            <a:r>
              <a:rPr lang="en-US" dirty="0" smtClean="0">
                <a:latin typeface="Times New Roman" pitchFamily="18" charset="0"/>
                <a:cs typeface="Times New Roman" pitchFamily="18" charset="0"/>
              </a:rPr>
              <a:t>reason</a:t>
            </a:r>
          </a:p>
          <a:p>
            <a:r>
              <a:rPr lang="en-US" dirty="0" smtClean="0">
                <a:latin typeface="Times New Roman" pitchFamily="18" charset="0"/>
                <a:cs typeface="Times New Roman" pitchFamily="18" charset="0"/>
              </a:rPr>
              <a:t>Keep </a:t>
            </a:r>
            <a:r>
              <a:rPr lang="en-US" dirty="0">
                <a:latin typeface="Times New Roman" pitchFamily="18" charset="0"/>
                <a:cs typeface="Times New Roman" pitchFamily="18" charset="0"/>
              </a:rPr>
              <a:t>chemical containers that are not being used </a:t>
            </a:r>
            <a:r>
              <a:rPr lang="en-US" dirty="0" smtClean="0">
                <a:latin typeface="Times New Roman" pitchFamily="18" charset="0"/>
                <a:cs typeface="Times New Roman" pitchFamily="18" charset="0"/>
              </a:rPr>
              <a:t>closed</a:t>
            </a:r>
          </a:p>
          <a:p>
            <a:r>
              <a:rPr lang="en-US" dirty="0" smtClean="0">
                <a:latin typeface="Times New Roman" pitchFamily="18" charset="0"/>
                <a:cs typeface="Times New Roman" pitchFamily="18" charset="0"/>
              </a:rPr>
              <a:t>Notify </a:t>
            </a:r>
            <a:r>
              <a:rPr lang="en-US" dirty="0">
                <a:latin typeface="Times New Roman" pitchFamily="18" charset="0"/>
                <a:cs typeface="Times New Roman" pitchFamily="18" charset="0"/>
              </a:rPr>
              <a:t>the teacher </a:t>
            </a:r>
            <a:r>
              <a:rPr lang="en-US" dirty="0" smtClean="0">
                <a:latin typeface="Times New Roman" pitchFamily="18" charset="0"/>
                <a:cs typeface="Times New Roman" pitchFamily="18" charset="0"/>
              </a:rPr>
              <a:t>immediately </a:t>
            </a:r>
            <a:r>
              <a:rPr lang="en-US" dirty="0">
                <a:latin typeface="Times New Roman" pitchFamily="18" charset="0"/>
                <a:cs typeface="Times New Roman" pitchFamily="18" charset="0"/>
              </a:rPr>
              <a:t>if any chemical is spilt at any </a:t>
            </a:r>
            <a:r>
              <a:rPr lang="en-US" dirty="0" smtClean="0">
                <a:latin typeface="Times New Roman" pitchFamily="18" charset="0"/>
                <a:cs typeface="Times New Roman" pitchFamily="18" charset="0"/>
              </a:rPr>
              <a:t>time</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13</a:t>
            </a:fld>
            <a:endParaRPr lang="en-US"/>
          </a:p>
        </p:txBody>
      </p:sp>
    </p:spTree>
    <p:extLst>
      <p:ext uri="{BB962C8B-B14F-4D97-AF65-F5344CB8AC3E}">
        <p14:creationId xmlns:p14="http://schemas.microsoft.com/office/powerpoint/2010/main" val="1712455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l"/>
            <a:r>
              <a:rPr lang="en-US" b="1" dirty="0">
                <a:solidFill>
                  <a:srgbClr val="FFFF00"/>
                </a:solidFill>
              </a:rPr>
              <a:t>Glassware and Equipment Rules</a:t>
            </a:r>
          </a:p>
        </p:txBody>
      </p:sp>
      <p:sp>
        <p:nvSpPr>
          <p:cNvPr id="3" name="Content Placeholder 2"/>
          <p:cNvSpPr>
            <a:spLocks noGrp="1"/>
          </p:cNvSpPr>
          <p:nvPr>
            <p:ph idx="1"/>
          </p:nvPr>
        </p:nvSpPr>
        <p:spPr/>
        <p:txBody>
          <a:bodyPr>
            <a:normAutofit fontScale="92500"/>
          </a:bodyPr>
          <a:lstStyle/>
          <a:p>
            <a:r>
              <a:rPr lang="en-US" dirty="0" smtClean="0">
                <a:latin typeface="Times New Roman" pitchFamily="18" charset="0"/>
                <a:cs typeface="Times New Roman" pitchFamily="18" charset="0"/>
              </a:rPr>
              <a:t>Do </a:t>
            </a:r>
            <a:r>
              <a:rPr lang="en-US" dirty="0">
                <a:latin typeface="Times New Roman" pitchFamily="18" charset="0"/>
                <a:cs typeface="Times New Roman" pitchFamily="18" charset="0"/>
              </a:rPr>
              <a:t>not use dirty, </a:t>
            </a:r>
            <a:r>
              <a:rPr lang="en-US" dirty="0" smtClean="0">
                <a:latin typeface="Times New Roman" pitchFamily="18" charset="0"/>
                <a:cs typeface="Times New Roman" pitchFamily="18" charset="0"/>
              </a:rPr>
              <a:t>chipped, </a:t>
            </a:r>
            <a:r>
              <a:rPr lang="en-US" dirty="0">
                <a:latin typeface="Times New Roman" pitchFamily="18" charset="0"/>
                <a:cs typeface="Times New Roman" pitchFamily="18" charset="0"/>
              </a:rPr>
              <a:t>or broken glassware in the </a:t>
            </a:r>
            <a:r>
              <a:rPr lang="en-US" dirty="0" smtClean="0">
                <a:latin typeface="Times New Roman" pitchFamily="18" charset="0"/>
                <a:cs typeface="Times New Roman" pitchFamily="18" charset="0"/>
              </a:rPr>
              <a:t>lab</a:t>
            </a:r>
          </a:p>
          <a:p>
            <a:r>
              <a:rPr lang="en-US" dirty="0" smtClean="0">
                <a:latin typeface="Times New Roman" pitchFamily="18" charset="0"/>
                <a:cs typeface="Times New Roman" pitchFamily="18" charset="0"/>
              </a:rPr>
              <a:t>Notify </a:t>
            </a:r>
            <a:r>
              <a:rPr lang="en-US" dirty="0">
                <a:latin typeface="Times New Roman" pitchFamily="18" charset="0"/>
                <a:cs typeface="Times New Roman" pitchFamily="18" charset="0"/>
              </a:rPr>
              <a:t>the teacher immediately if/when any glassware is broken, so </a:t>
            </a:r>
            <a:r>
              <a:rPr lang="en-US" dirty="0" smtClean="0">
                <a:latin typeface="Times New Roman" pitchFamily="18" charset="0"/>
                <a:cs typeface="Times New Roman" pitchFamily="18" charset="0"/>
              </a:rPr>
              <a:t>he or she </a:t>
            </a:r>
            <a:r>
              <a:rPr lang="en-US" dirty="0">
                <a:latin typeface="Times New Roman" pitchFamily="18" charset="0"/>
                <a:cs typeface="Times New Roman" pitchFamily="18" charset="0"/>
              </a:rPr>
              <a:t>can clean it up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Inform </a:t>
            </a:r>
            <a:r>
              <a:rPr lang="en-US" dirty="0">
                <a:latin typeface="Times New Roman" pitchFamily="18" charset="0"/>
                <a:cs typeface="Times New Roman" pitchFamily="18" charset="0"/>
              </a:rPr>
              <a:t>the teacher of any damaged electrical </a:t>
            </a:r>
            <a:r>
              <a:rPr lang="en-US" dirty="0" smtClean="0">
                <a:latin typeface="Times New Roman" pitchFamily="18" charset="0"/>
                <a:cs typeface="Times New Roman" pitchFamily="18" charset="0"/>
              </a:rPr>
              <a:t>equipment</a:t>
            </a:r>
          </a:p>
          <a:p>
            <a:r>
              <a:rPr lang="en-US" dirty="0" smtClean="0">
                <a:latin typeface="Times New Roman" pitchFamily="18" charset="0"/>
                <a:cs typeface="Times New Roman" pitchFamily="18" charset="0"/>
              </a:rPr>
              <a:t>Use </a:t>
            </a:r>
            <a:r>
              <a:rPr lang="en-US" dirty="0">
                <a:latin typeface="Times New Roman" pitchFamily="18" charset="0"/>
                <a:cs typeface="Times New Roman" pitchFamily="18" charset="0"/>
              </a:rPr>
              <a:t>protective equipment when handling glassware </a:t>
            </a:r>
            <a:r>
              <a:rPr lang="en-US" dirty="0" smtClean="0">
                <a:latin typeface="Times New Roman" pitchFamily="18" charset="0"/>
                <a:cs typeface="Times New Roman" pitchFamily="18" charset="0"/>
              </a:rPr>
              <a:t>(</a:t>
            </a:r>
            <a:r>
              <a:rPr lang="en-US" dirty="0">
                <a:latin typeface="Times New Roman" pitchFamily="18" charset="0"/>
                <a:cs typeface="Times New Roman" pitchFamily="18" charset="0"/>
              </a:rPr>
              <a:t>hot and cold glassware look </a:t>
            </a:r>
            <a:r>
              <a:rPr lang="en-US" dirty="0" smtClean="0">
                <a:latin typeface="Times New Roman" pitchFamily="18" charset="0"/>
                <a:cs typeface="Times New Roman" pitchFamily="18" charset="0"/>
              </a:rPr>
              <a:t>similar)</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14</a:t>
            </a:fld>
            <a:endParaRPr lang="en-US"/>
          </a:p>
        </p:txBody>
      </p:sp>
    </p:spTree>
    <p:extLst>
      <p:ext uri="{BB962C8B-B14F-4D97-AF65-F5344CB8AC3E}">
        <p14:creationId xmlns:p14="http://schemas.microsoft.com/office/powerpoint/2010/main" val="815611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b="1" dirty="0">
                <a:solidFill>
                  <a:srgbClr val="FFFF00"/>
                </a:solidFill>
              </a:rPr>
              <a:t>Heating Substances </a:t>
            </a:r>
            <a:r>
              <a:rPr lang="en-US" b="1" dirty="0" smtClean="0">
                <a:solidFill>
                  <a:srgbClr val="FFFF00"/>
                </a:solidFill>
              </a:rPr>
              <a:t>Rules</a:t>
            </a:r>
            <a:endParaRPr lang="en-US" dirty="0">
              <a:solidFill>
                <a:srgbClr val="FFFF00"/>
              </a:solidFill>
            </a:endParaRPr>
          </a:p>
        </p:txBody>
      </p:sp>
      <p:sp>
        <p:nvSpPr>
          <p:cNvPr id="3" name="Content Placeholder 2"/>
          <p:cNvSpPr>
            <a:spLocks noGrp="1"/>
          </p:cNvSpPr>
          <p:nvPr>
            <p:ph idx="1"/>
          </p:nvPr>
        </p:nvSpPr>
        <p:spPr>
          <a:xfrm>
            <a:off x="457200" y="1600200"/>
            <a:ext cx="6705600" cy="4525963"/>
          </a:xfrm>
        </p:spPr>
        <p:txBody>
          <a:bodyPr>
            <a:normAutofit fontScale="92500" lnSpcReduction="20000"/>
          </a:bodyPr>
          <a:lstStyle/>
          <a:p>
            <a:r>
              <a:rPr lang="en-US" dirty="0" smtClean="0">
                <a:latin typeface="Times New Roman" pitchFamily="18" charset="0"/>
                <a:cs typeface="Times New Roman" pitchFamily="18" charset="0"/>
              </a:rPr>
              <a:t>Never </a:t>
            </a:r>
            <a:r>
              <a:rPr lang="en-US" dirty="0">
                <a:latin typeface="Times New Roman" pitchFamily="18" charset="0"/>
                <a:cs typeface="Times New Roman" pitchFamily="18" charset="0"/>
              </a:rPr>
              <a:t>leave any heat sources unattended (whether a hot plate or a Bunsen </a:t>
            </a:r>
            <a:r>
              <a:rPr lang="en-US" dirty="0" smtClean="0">
                <a:latin typeface="Times New Roman" pitchFamily="18" charset="0"/>
                <a:cs typeface="Times New Roman" pitchFamily="18" charset="0"/>
              </a:rPr>
              <a:t>burner)</a:t>
            </a:r>
          </a:p>
          <a:p>
            <a:r>
              <a:rPr lang="en-US" dirty="0" smtClean="0">
                <a:latin typeface="Times New Roman" pitchFamily="18" charset="0"/>
                <a:cs typeface="Times New Roman" pitchFamily="18" charset="0"/>
              </a:rPr>
              <a:t>Never </a:t>
            </a:r>
            <a:r>
              <a:rPr lang="en-US" dirty="0">
                <a:latin typeface="Times New Roman" pitchFamily="18" charset="0"/>
                <a:cs typeface="Times New Roman" pitchFamily="18" charset="0"/>
              </a:rPr>
              <a:t>lean over a </a:t>
            </a:r>
            <a:r>
              <a:rPr lang="en-US" dirty="0" smtClean="0">
                <a:latin typeface="Times New Roman" pitchFamily="18" charset="0"/>
                <a:cs typeface="Times New Roman" pitchFamily="18" charset="0"/>
              </a:rPr>
              <a:t>flame</a:t>
            </a:r>
          </a:p>
          <a:p>
            <a:r>
              <a:rPr lang="en-US" dirty="0" smtClean="0">
                <a:latin typeface="Times New Roman" pitchFamily="18" charset="0"/>
                <a:cs typeface="Times New Roman" pitchFamily="18" charset="0"/>
              </a:rPr>
              <a:t>Always </a:t>
            </a:r>
            <a:r>
              <a:rPr lang="en-US" dirty="0">
                <a:latin typeface="Times New Roman" pitchFamily="18" charset="0"/>
                <a:cs typeface="Times New Roman" pitchFamily="18" charset="0"/>
              </a:rPr>
              <a:t>point the open end of a heated test tube away from yourself and </a:t>
            </a:r>
            <a:r>
              <a:rPr lang="en-US" dirty="0" smtClean="0">
                <a:latin typeface="Times New Roman" pitchFamily="18" charset="0"/>
                <a:cs typeface="Times New Roman" pitchFamily="18" charset="0"/>
              </a:rPr>
              <a:t>others</a:t>
            </a:r>
          </a:p>
          <a:p>
            <a:r>
              <a:rPr lang="en-US" dirty="0" smtClean="0">
                <a:latin typeface="Times New Roman" pitchFamily="18" charset="0"/>
                <a:cs typeface="Times New Roman" pitchFamily="18" charset="0"/>
              </a:rPr>
              <a:t>Always </a:t>
            </a:r>
            <a:r>
              <a:rPr lang="en-US" dirty="0">
                <a:latin typeface="Times New Roman" pitchFamily="18" charset="0"/>
                <a:cs typeface="Times New Roman" pitchFamily="18" charset="0"/>
              </a:rPr>
              <a:t>use tongs or protective gloves to handle heated glass or </a:t>
            </a:r>
            <a:r>
              <a:rPr lang="en-US" dirty="0" smtClean="0">
                <a:latin typeface="Times New Roman" pitchFamily="18" charset="0"/>
                <a:cs typeface="Times New Roman" pitchFamily="18" charset="0"/>
              </a:rPr>
              <a:t>metal</a:t>
            </a:r>
          </a:p>
          <a:p>
            <a:r>
              <a:rPr lang="en-US" dirty="0" smtClean="0">
                <a:latin typeface="Times New Roman" pitchFamily="18" charset="0"/>
                <a:cs typeface="Times New Roman" pitchFamily="18" charset="0"/>
              </a:rPr>
              <a:t>Always </a:t>
            </a:r>
            <a:r>
              <a:rPr lang="en-US" dirty="0">
                <a:latin typeface="Times New Roman" pitchFamily="18" charset="0"/>
                <a:cs typeface="Times New Roman" pitchFamily="18" charset="0"/>
              </a:rPr>
              <a:t>make sure that long hair is pulled back when dealing with a flame or </a:t>
            </a:r>
            <a:r>
              <a:rPr lang="en-US" dirty="0" smtClean="0">
                <a:latin typeface="Times New Roman" pitchFamily="18" charset="0"/>
                <a:cs typeface="Times New Roman" pitchFamily="18" charset="0"/>
              </a:rPr>
              <a:t>heat</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15</a:t>
            </a:fld>
            <a:endParaRPr lang="en-US"/>
          </a:p>
        </p:txBody>
      </p:sp>
      <p:pic>
        <p:nvPicPr>
          <p:cNvPr id="5"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1752600"/>
            <a:ext cx="1665288" cy="318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66621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rgbClr val="FFFF00"/>
                </a:solidFill>
              </a:rPr>
              <a:t>Material Safety Data Sheet (MSDS)</a:t>
            </a:r>
          </a:p>
        </p:txBody>
      </p:sp>
      <p:sp>
        <p:nvSpPr>
          <p:cNvPr id="3" name="Content Placeholder 2"/>
          <p:cNvSpPr>
            <a:spLocks noGrp="1"/>
          </p:cNvSpPr>
          <p:nvPr>
            <p:ph sz="half" idx="1"/>
          </p:nvPr>
        </p:nvSpPr>
        <p:spPr>
          <a:xfrm>
            <a:off x="457200" y="2667000"/>
            <a:ext cx="5181600" cy="3459163"/>
          </a:xfrm>
        </p:spPr>
        <p:txBody>
          <a:bodyPr>
            <a:normAutofit fontScale="92500" lnSpcReduction="20000"/>
          </a:bodyPr>
          <a:lstStyle/>
          <a:p>
            <a:r>
              <a:rPr lang="en-US" dirty="0" smtClean="0">
                <a:latin typeface="Times New Roman" pitchFamily="18" charset="0"/>
                <a:cs typeface="Times New Roman" pitchFamily="18" charset="0"/>
              </a:rPr>
              <a:t>MSDS’s </a:t>
            </a:r>
            <a:r>
              <a:rPr lang="en-US" dirty="0">
                <a:latin typeface="Times New Roman" pitchFamily="18" charset="0"/>
                <a:cs typeface="Times New Roman" pitchFamily="18" charset="0"/>
              </a:rPr>
              <a:t>always include </a:t>
            </a:r>
            <a:endParaRPr lang="en-US" dirty="0" smtClean="0">
              <a:latin typeface="Times New Roman" pitchFamily="18" charset="0"/>
              <a:cs typeface="Times New Roman" pitchFamily="18" charset="0"/>
            </a:endParaRPr>
          </a:p>
          <a:p>
            <a:pPr lvl="1"/>
            <a:r>
              <a:rPr lang="en-US" dirty="0">
                <a:latin typeface="Times New Roman" pitchFamily="18" charset="0"/>
                <a:cs typeface="Times New Roman" pitchFamily="18" charset="0"/>
              </a:rPr>
              <a:t>Chemical product information </a:t>
            </a:r>
            <a:endParaRPr lang="en-US" dirty="0" smtClean="0">
              <a:latin typeface="Times New Roman" pitchFamily="18" charset="0"/>
              <a:cs typeface="Times New Roman" pitchFamily="18" charset="0"/>
            </a:endParaRPr>
          </a:p>
          <a:p>
            <a:pPr lvl="1"/>
            <a:r>
              <a:rPr lang="en-US" dirty="0">
                <a:latin typeface="Times New Roman" pitchFamily="18" charset="0"/>
                <a:cs typeface="Times New Roman" pitchFamily="18" charset="0"/>
              </a:rPr>
              <a:t>Ingredients </a:t>
            </a:r>
            <a:endParaRPr lang="en-US" dirty="0" smtClean="0">
              <a:latin typeface="Times New Roman" pitchFamily="18" charset="0"/>
              <a:cs typeface="Times New Roman" pitchFamily="18" charset="0"/>
            </a:endParaRPr>
          </a:p>
          <a:p>
            <a:pPr lvl="1"/>
            <a:r>
              <a:rPr lang="en-US" dirty="0" smtClean="0">
                <a:latin typeface="Times New Roman" pitchFamily="18" charset="0"/>
                <a:cs typeface="Times New Roman" pitchFamily="18" charset="0"/>
              </a:rPr>
              <a:t>Hazard </a:t>
            </a:r>
            <a:r>
              <a:rPr lang="en-US" dirty="0">
                <a:latin typeface="Times New Roman" pitchFamily="18" charset="0"/>
                <a:cs typeface="Times New Roman" pitchFamily="18" charset="0"/>
              </a:rPr>
              <a:t>identification </a:t>
            </a:r>
            <a:endParaRPr lang="en-US" dirty="0" smtClean="0">
              <a:latin typeface="Times New Roman" pitchFamily="18" charset="0"/>
              <a:cs typeface="Times New Roman" pitchFamily="18" charset="0"/>
            </a:endParaRPr>
          </a:p>
          <a:p>
            <a:pPr lvl="1"/>
            <a:r>
              <a:rPr lang="en-US" dirty="0">
                <a:latin typeface="Times New Roman" pitchFamily="18" charset="0"/>
                <a:cs typeface="Times New Roman" pitchFamily="18" charset="0"/>
              </a:rPr>
              <a:t>First aid measures </a:t>
            </a:r>
            <a:endParaRPr lang="en-US" dirty="0" smtClean="0">
              <a:latin typeface="Times New Roman" pitchFamily="18" charset="0"/>
              <a:cs typeface="Times New Roman" pitchFamily="18" charset="0"/>
            </a:endParaRPr>
          </a:p>
          <a:p>
            <a:pPr lvl="1"/>
            <a:r>
              <a:rPr lang="en-US" dirty="0">
                <a:latin typeface="Times New Roman" pitchFamily="18" charset="0"/>
                <a:cs typeface="Times New Roman" pitchFamily="18" charset="0"/>
              </a:rPr>
              <a:t>Firefighting measures </a:t>
            </a:r>
            <a:endParaRPr lang="en-US" dirty="0" smtClean="0">
              <a:latin typeface="Times New Roman" pitchFamily="18" charset="0"/>
              <a:cs typeface="Times New Roman" pitchFamily="18" charset="0"/>
            </a:endParaRPr>
          </a:p>
          <a:p>
            <a:pPr lvl="1"/>
            <a:r>
              <a:rPr lang="en-US" dirty="0">
                <a:latin typeface="Times New Roman" pitchFamily="18" charset="0"/>
                <a:cs typeface="Times New Roman" pitchFamily="18" charset="0"/>
              </a:rPr>
              <a:t>Accidental release measures </a:t>
            </a:r>
            <a:endParaRPr lang="en-US" dirty="0" smtClean="0">
              <a:latin typeface="Times New Roman" pitchFamily="18" charset="0"/>
              <a:cs typeface="Times New Roman" pitchFamily="18" charset="0"/>
            </a:endParaRPr>
          </a:p>
          <a:p>
            <a:pPr lvl="1"/>
            <a:r>
              <a:rPr lang="en-US" dirty="0">
                <a:latin typeface="Times New Roman" pitchFamily="18" charset="0"/>
                <a:cs typeface="Times New Roman" pitchFamily="18" charset="0"/>
              </a:rPr>
              <a:t>Handling and storage </a:t>
            </a:r>
          </a:p>
          <a:p>
            <a:pPr lvl="1"/>
            <a:r>
              <a:rPr lang="en-US" dirty="0" smtClean="0">
                <a:latin typeface="Times New Roman" pitchFamily="18" charset="0"/>
                <a:cs typeface="Times New Roman" pitchFamily="18" charset="0"/>
              </a:rPr>
              <a:t>Exposure controls/Personal protection </a:t>
            </a:r>
          </a:p>
        </p:txBody>
      </p:sp>
      <p:sp>
        <p:nvSpPr>
          <p:cNvPr id="5" name="Content Placeholder 4"/>
          <p:cNvSpPr>
            <a:spLocks noGrp="1"/>
          </p:cNvSpPr>
          <p:nvPr>
            <p:ph sz="half" idx="2"/>
          </p:nvPr>
        </p:nvSpPr>
        <p:spPr>
          <a:xfrm>
            <a:off x="4648200" y="3017837"/>
            <a:ext cx="4495800" cy="3154363"/>
          </a:xfrm>
        </p:spPr>
        <p:txBody>
          <a:bodyPr>
            <a:normAutofit fontScale="92500" lnSpcReduction="20000"/>
          </a:bodyPr>
          <a:lstStyle/>
          <a:p>
            <a:pPr lvl="1"/>
            <a:r>
              <a:rPr lang="en-US" dirty="0" smtClean="0">
                <a:latin typeface="Times New Roman" pitchFamily="18" charset="0"/>
                <a:cs typeface="Times New Roman" pitchFamily="18" charset="0"/>
              </a:rPr>
              <a:t>Physical and chemical properties </a:t>
            </a:r>
          </a:p>
          <a:p>
            <a:pPr lvl="1"/>
            <a:r>
              <a:rPr lang="en-US" dirty="0" smtClean="0">
                <a:latin typeface="Times New Roman" pitchFamily="18" charset="0"/>
                <a:cs typeface="Times New Roman" pitchFamily="18" charset="0"/>
              </a:rPr>
              <a:t>Stability and reactivity </a:t>
            </a:r>
          </a:p>
          <a:p>
            <a:pPr lvl="1"/>
            <a:r>
              <a:rPr lang="en-US" dirty="0" smtClean="0">
                <a:latin typeface="Times New Roman" pitchFamily="18" charset="0"/>
                <a:cs typeface="Times New Roman" pitchFamily="18" charset="0"/>
              </a:rPr>
              <a:t>Toxicological information </a:t>
            </a:r>
          </a:p>
          <a:p>
            <a:pPr lvl="1"/>
            <a:r>
              <a:rPr lang="en-US" dirty="0" smtClean="0">
                <a:latin typeface="Times New Roman" pitchFamily="18" charset="0"/>
                <a:cs typeface="Times New Roman" pitchFamily="18" charset="0"/>
              </a:rPr>
              <a:t>Ecological information </a:t>
            </a:r>
          </a:p>
          <a:p>
            <a:pPr lvl="1"/>
            <a:r>
              <a:rPr lang="en-US" dirty="0" smtClean="0">
                <a:latin typeface="Times New Roman" pitchFamily="18" charset="0"/>
                <a:cs typeface="Times New Roman" pitchFamily="18" charset="0"/>
              </a:rPr>
              <a:t>Disposal considerations </a:t>
            </a:r>
          </a:p>
          <a:p>
            <a:pPr lvl="1"/>
            <a:r>
              <a:rPr lang="en-US" dirty="0" smtClean="0">
                <a:latin typeface="Times New Roman" pitchFamily="18" charset="0"/>
                <a:cs typeface="Times New Roman" pitchFamily="18" charset="0"/>
              </a:rPr>
              <a:t>Transport information </a:t>
            </a:r>
          </a:p>
          <a:p>
            <a:pPr lvl="1"/>
            <a:r>
              <a:rPr lang="en-US" dirty="0" smtClean="0">
                <a:latin typeface="Times New Roman" pitchFamily="18" charset="0"/>
                <a:cs typeface="Times New Roman" pitchFamily="18" charset="0"/>
              </a:rPr>
              <a:t>Regulatory information </a:t>
            </a:r>
          </a:p>
          <a:p>
            <a:pPr lvl="1"/>
            <a:r>
              <a:rPr lang="en-US" dirty="0" smtClean="0">
                <a:latin typeface="Times New Roman" pitchFamily="18" charset="0"/>
                <a:cs typeface="Times New Roman" pitchFamily="18" charset="0"/>
              </a:rPr>
              <a:t>Any additional information </a:t>
            </a:r>
          </a:p>
        </p:txBody>
      </p:sp>
      <p:sp>
        <p:nvSpPr>
          <p:cNvPr id="4" name="Slide Number Placeholder 3"/>
          <p:cNvSpPr>
            <a:spLocks noGrp="1"/>
          </p:cNvSpPr>
          <p:nvPr>
            <p:ph type="sldNum" sz="quarter" idx="12"/>
          </p:nvPr>
        </p:nvSpPr>
        <p:spPr/>
        <p:txBody>
          <a:bodyPr/>
          <a:lstStyle/>
          <a:p>
            <a:fld id="{1C8672C8-FFEB-4A1A-9EE1-5E2472C852CD}" type="slidenum">
              <a:rPr lang="en-US" smtClean="0"/>
              <a:pPr/>
              <a:t>16</a:t>
            </a:fld>
            <a:endParaRPr lang="en-US"/>
          </a:p>
        </p:txBody>
      </p:sp>
      <p:sp>
        <p:nvSpPr>
          <p:cNvPr id="6" name="TextBox 5"/>
          <p:cNvSpPr txBox="1"/>
          <p:nvPr/>
        </p:nvSpPr>
        <p:spPr>
          <a:xfrm>
            <a:off x="457200" y="1523999"/>
            <a:ext cx="7848600" cy="1292662"/>
          </a:xfrm>
          <a:prstGeom prst="rect">
            <a:avLst/>
          </a:prstGeom>
          <a:noFill/>
        </p:spPr>
        <p:txBody>
          <a:bodyPr wrap="square" rtlCol="0">
            <a:spAutoFit/>
          </a:bodyPr>
          <a:lstStyle/>
          <a:p>
            <a:pPr marL="347663" indent="-347663">
              <a:buFont typeface="Arial" pitchFamily="34" charset="0"/>
              <a:buChar char="•"/>
            </a:pPr>
            <a:r>
              <a:rPr lang="en-US" sz="2600" dirty="0" smtClean="0">
                <a:latin typeface="Times New Roman" pitchFamily="18" charset="0"/>
                <a:cs typeface="Times New Roman" pitchFamily="18" charset="0"/>
              </a:rPr>
              <a:t>MSDS’s are available for every chemical (online and/or hardcopy)</a:t>
            </a:r>
          </a:p>
          <a:p>
            <a:pPr marL="457200" indent="-457200">
              <a:buFont typeface="Arial" pitchFamily="34" charset="0"/>
              <a:buChar char="•"/>
            </a:pP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2860867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b="1" dirty="0" smtClean="0">
                <a:solidFill>
                  <a:srgbClr val="FFFF00"/>
                </a:solidFill>
              </a:rPr>
              <a:t>Resources</a:t>
            </a:r>
            <a:endParaRPr lang="en-US" dirty="0">
              <a:solidFill>
                <a:srgbClr val="FFFF00"/>
              </a:solidFill>
            </a:endParaRPr>
          </a:p>
        </p:txBody>
      </p:sp>
      <p:sp>
        <p:nvSpPr>
          <p:cNvPr id="6" name="Content Placeholder 5"/>
          <p:cNvSpPr>
            <a:spLocks noGrp="1"/>
          </p:cNvSpPr>
          <p:nvPr>
            <p:ph idx="1"/>
          </p:nvPr>
        </p:nvSpPr>
        <p:spPr/>
        <p:txBody>
          <a:bodyPr/>
          <a:lstStyle/>
          <a:p>
            <a:r>
              <a:rPr lang="en-US" dirty="0"/>
              <a:t>Occupational Safety &amp; Health Administration </a:t>
            </a:r>
            <a:r>
              <a:rPr lang="en-US" u="sng" dirty="0">
                <a:hlinkClick r:id="rId2"/>
              </a:rPr>
              <a:t>www.osha.gov</a:t>
            </a:r>
            <a:endParaRPr lang="en-US" dirty="0"/>
          </a:p>
          <a:p>
            <a:r>
              <a:rPr lang="en-US" dirty="0"/>
              <a:t>Texas Education Agency, Forensic Certification Training, Sam Houston State University</a:t>
            </a:r>
          </a:p>
          <a:p>
            <a:r>
              <a:rPr lang="en-US" dirty="0"/>
              <a:t>Do an Internet search for the following: </a:t>
            </a:r>
            <a:r>
              <a:rPr lang="en-US" dirty="0" err="1"/>
              <a:t>Flinn</a:t>
            </a:r>
            <a:r>
              <a:rPr lang="en-US" dirty="0"/>
              <a:t> Scientific.</a:t>
            </a:r>
          </a:p>
          <a:p>
            <a:pPr marL="0" indent="0">
              <a:buNone/>
            </a:pPr>
            <a:endParaRPr lang="en-US"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1C8672C8-FFEB-4A1A-9EE1-5E2472C852CD}" type="slidenum">
              <a:rPr lang="en-US" smtClean="0"/>
              <a:pPr/>
              <a:t>17</a:t>
            </a:fld>
            <a:endParaRPr lang="en-US"/>
          </a:p>
        </p:txBody>
      </p:sp>
    </p:spTree>
    <p:extLst>
      <p:ext uri="{BB962C8B-B14F-4D97-AF65-F5344CB8AC3E}">
        <p14:creationId xmlns:p14="http://schemas.microsoft.com/office/powerpoint/2010/main" val="361416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idx="1"/>
          </p:nvPr>
        </p:nvSpPr>
        <p:spPr>
          <a:xfrm>
            <a:off x="457200" y="457200"/>
            <a:ext cx="8229600" cy="5668963"/>
          </a:xfrm>
        </p:spPr>
        <p:txBody>
          <a:bodyPr/>
          <a:lstStyle/>
          <a:p>
            <a:pPr marL="0" indent="0">
              <a:lnSpc>
                <a:spcPct val="80000"/>
              </a:lnSpc>
              <a:buClr>
                <a:schemeClr val="accent1"/>
              </a:buClr>
              <a:buSzPct val="85000"/>
              <a:buFont typeface="Arial" charset="0"/>
              <a:buNone/>
              <a:defRPr/>
            </a:pPr>
            <a:r>
              <a:rPr lang="en-US" sz="1600" b="1" dirty="0" smtClean="0">
                <a:latin typeface="Times New Roman" pitchFamily="18" charset="0"/>
                <a:cs typeface="Times New Roman" pitchFamily="18" charset="0"/>
              </a:rPr>
              <a:t>Copyright </a:t>
            </a:r>
            <a:r>
              <a:rPr lang="en-US" sz="1600" b="1" dirty="0">
                <a:latin typeface="Times New Roman" pitchFamily="18" charset="0"/>
                <a:cs typeface="Times New Roman" pitchFamily="18" charset="0"/>
              </a:rPr>
              <a:t>and Terms of Service</a:t>
            </a:r>
          </a:p>
          <a:p>
            <a:pPr marL="274320" indent="-274320">
              <a:lnSpc>
                <a:spcPct val="80000"/>
              </a:lnSpc>
              <a:buClr>
                <a:schemeClr val="accent1"/>
              </a:buClr>
              <a:buSzPct val="85000"/>
              <a:defRPr/>
            </a:pPr>
            <a:endParaRPr lang="en-US" sz="1600" dirty="0">
              <a:latin typeface="Times New Roman" pitchFamily="18" charset="0"/>
              <a:cs typeface="Times New Roman" pitchFamily="18" charset="0"/>
            </a:endParaRPr>
          </a:p>
          <a:p>
            <a:pPr marL="0" indent="0">
              <a:lnSpc>
                <a:spcPct val="80000"/>
              </a:lnSpc>
              <a:buClr>
                <a:schemeClr val="accent1"/>
              </a:buClr>
              <a:buSzPct val="85000"/>
              <a:buFont typeface="Arial" charset="0"/>
              <a:buNone/>
              <a:defRPr/>
            </a:pPr>
            <a:r>
              <a:rPr lang="en-US" sz="1600" dirty="0">
                <a:latin typeface="Times New Roman" pitchFamily="18" charset="0"/>
                <a:cs typeface="Times New Roman" pitchFamily="18" charset="0"/>
              </a:rPr>
              <a:t>Copyright © Texas Education Agency, 2011. </a:t>
            </a:r>
            <a:r>
              <a:rPr lang="en-US" sz="1600" dirty="0" smtClean="0">
                <a:latin typeface="Times New Roman" pitchFamily="18" charset="0"/>
                <a:cs typeface="Times New Roman" pitchFamily="18" charset="0"/>
              </a:rPr>
              <a:t>These m</a:t>
            </a:r>
            <a:r>
              <a:rPr lang="en-US" sz="1600" dirty="0" err="1" smtClean="0">
                <a:latin typeface="Times New Roman" pitchFamily="18" charset="0"/>
                <a:cs typeface="Times New Roman" pitchFamily="18" charset="0"/>
              </a:rPr>
              <a:t>aterials</a:t>
            </a:r>
            <a:r>
              <a:rPr lang="en-US" sz="1600" dirty="0" smtClean="0">
                <a:latin typeface="Times New Roman" pitchFamily="18" charset="0"/>
                <a:cs typeface="Times New Roman" pitchFamily="18" charset="0"/>
              </a:rPr>
              <a:t> are copyrighted © and trademarked ™ as the property of the Texas Education Agency (TEA) and may not be reproduced without the express written permission of TEA, except under the following conditions:</a:t>
            </a:r>
          </a:p>
          <a:p>
            <a:pPr eaLnBrk="1" fontAlgn="auto" hangingPunct="1">
              <a:lnSpc>
                <a:spcPct val="80000"/>
              </a:lnSpc>
              <a:spcAft>
                <a:spcPts val="0"/>
              </a:spcAft>
              <a:buClr>
                <a:schemeClr val="accent1"/>
              </a:buClr>
              <a:buSzPct val="85000"/>
              <a:buFontTx/>
              <a:buNone/>
              <a:defRPr/>
            </a:pPr>
            <a:endParaRPr lang="en-US" sz="1600" dirty="0" smtClean="0">
              <a:latin typeface="Times New Roman" pitchFamily="18" charset="0"/>
              <a:cs typeface="Times New Roman" pitchFamily="18" charset="0"/>
            </a:endParaRPr>
          </a:p>
          <a:p>
            <a:pPr marL="274320" indent="-274320" eaLnBrk="1" fontAlgn="auto" hangingPunct="1">
              <a:lnSpc>
                <a:spcPct val="80000"/>
              </a:lnSpc>
              <a:spcAft>
                <a:spcPts val="600"/>
              </a:spcAft>
              <a:buClr>
                <a:schemeClr val="accent1"/>
              </a:buClr>
              <a:buSzPct val="85000"/>
              <a:buFontTx/>
              <a:buNone/>
              <a:defRPr/>
            </a:pPr>
            <a:r>
              <a:rPr lang="en-US" sz="1600" dirty="0" smtClean="0">
                <a:latin typeface="Times New Roman" pitchFamily="18" charset="0"/>
                <a:cs typeface="Times New Roman" pitchFamily="18" charset="0"/>
              </a:rPr>
              <a:t>1)  Texas public school districts, charter schools, and Education Service Centers may reproduce and use copies of the Materials and Related Materials for the districts’ and schools’ educational use without obtaining permission from TEA.</a:t>
            </a:r>
          </a:p>
          <a:p>
            <a:pPr marL="274320" indent="-274320" eaLnBrk="1" fontAlgn="auto" hangingPunct="1">
              <a:lnSpc>
                <a:spcPct val="80000"/>
              </a:lnSpc>
              <a:spcAft>
                <a:spcPts val="600"/>
              </a:spcAft>
              <a:buClr>
                <a:schemeClr val="accent1"/>
              </a:buClr>
              <a:buSzPct val="85000"/>
              <a:buFontTx/>
              <a:buNone/>
              <a:defRPr/>
            </a:pPr>
            <a:r>
              <a:rPr lang="en-US" sz="1600" dirty="0" smtClean="0">
                <a:latin typeface="Times New Roman" pitchFamily="18" charset="0"/>
                <a:cs typeface="Times New Roman" pitchFamily="18" charset="0"/>
              </a:rPr>
              <a:t>2)  Residents of the state of Texas may reproduce and use copies of the Materials and Related Materials for individual personal use only, without obtaining written permission of TEA.</a:t>
            </a:r>
          </a:p>
          <a:p>
            <a:pPr marL="274320" indent="-274320" eaLnBrk="1" fontAlgn="auto" hangingPunct="1">
              <a:lnSpc>
                <a:spcPct val="80000"/>
              </a:lnSpc>
              <a:spcAft>
                <a:spcPts val="600"/>
              </a:spcAft>
              <a:buClr>
                <a:schemeClr val="accent1"/>
              </a:buClr>
              <a:buSzPct val="85000"/>
              <a:buFontTx/>
              <a:buNone/>
              <a:defRPr/>
            </a:pPr>
            <a:r>
              <a:rPr lang="en-US" sz="1600" dirty="0" smtClean="0">
                <a:latin typeface="Times New Roman" pitchFamily="18" charset="0"/>
                <a:cs typeface="Times New Roman" pitchFamily="18" charset="0"/>
              </a:rPr>
              <a:t>3)  Any portion reproduced must be reproduced in its entirety and remain unedited, unaltered and unchanged in any way.</a:t>
            </a:r>
          </a:p>
          <a:p>
            <a:pPr marL="274320" indent="-274320" eaLnBrk="1" fontAlgn="auto" hangingPunct="1">
              <a:lnSpc>
                <a:spcPct val="80000"/>
              </a:lnSpc>
              <a:spcAft>
                <a:spcPts val="0"/>
              </a:spcAft>
              <a:buClr>
                <a:schemeClr val="accent1"/>
              </a:buClr>
              <a:buSzPct val="85000"/>
              <a:buFontTx/>
              <a:buNone/>
              <a:defRPr/>
            </a:pPr>
            <a:r>
              <a:rPr lang="en-US" sz="1600" dirty="0" smtClean="0">
                <a:latin typeface="Times New Roman" pitchFamily="18" charset="0"/>
                <a:cs typeface="Times New Roman" pitchFamily="18" charset="0"/>
              </a:rPr>
              <a:t>4)  No monetary charge can be made for the reproduced materials or any document containing them; however, a reasonable charge to cover only the cost of reproduction and distribution may be charged.</a:t>
            </a:r>
          </a:p>
          <a:p>
            <a:pPr marL="274320" indent="-274320" eaLnBrk="1" fontAlgn="auto" hangingPunct="1">
              <a:lnSpc>
                <a:spcPct val="80000"/>
              </a:lnSpc>
              <a:spcAft>
                <a:spcPts val="0"/>
              </a:spcAft>
              <a:buClr>
                <a:schemeClr val="accent1"/>
              </a:buClr>
              <a:buSzPct val="85000"/>
              <a:buFontTx/>
              <a:buNone/>
              <a:defRPr/>
            </a:pPr>
            <a:endParaRPr lang="en-US" sz="1600" dirty="0" smtClean="0">
              <a:latin typeface="Times New Roman" pitchFamily="18" charset="0"/>
              <a:cs typeface="Times New Roman" pitchFamily="18" charset="0"/>
            </a:endParaRPr>
          </a:p>
          <a:p>
            <a:pPr marL="0" indent="0" eaLnBrk="1" fontAlgn="auto" hangingPunct="1">
              <a:lnSpc>
                <a:spcPct val="80000"/>
              </a:lnSpc>
              <a:spcAft>
                <a:spcPts val="0"/>
              </a:spcAft>
              <a:buClr>
                <a:schemeClr val="accent1"/>
              </a:buClr>
              <a:buSzPct val="85000"/>
              <a:buFontTx/>
              <a:buNone/>
              <a:defRPr/>
            </a:pPr>
            <a:r>
              <a:rPr lang="en-US" sz="1600" dirty="0" smtClean="0">
                <a:latin typeface="Times New Roman" pitchFamily="18" charset="0"/>
                <a:cs typeface="Times New Roman" pitchFamily="18" charset="0"/>
              </a:rPr>
              <a:t>Private entities or persons located in Texas that are </a:t>
            </a:r>
            <a:r>
              <a:rPr lang="en-US" sz="1600" b="1" dirty="0" smtClean="0">
                <a:latin typeface="Times New Roman" pitchFamily="18" charset="0"/>
                <a:cs typeface="Times New Roman" pitchFamily="18" charset="0"/>
              </a:rPr>
              <a:t>not</a:t>
            </a:r>
            <a:r>
              <a:rPr lang="en-US" sz="1600" dirty="0" smtClean="0">
                <a:latin typeface="Times New Roman" pitchFamily="18" charset="0"/>
                <a:cs typeface="Times New Roman" pitchFamily="18" charset="0"/>
              </a:rPr>
              <a:t> Texas public school districts, Texas Education Service Centers, or Texas charter schools or any entity, whether public or private, educational or non-educational, located </a:t>
            </a:r>
            <a:r>
              <a:rPr lang="en-US" sz="1600" b="1" dirty="0" smtClean="0">
                <a:latin typeface="Times New Roman" pitchFamily="18" charset="0"/>
                <a:cs typeface="Times New Roman" pitchFamily="18" charset="0"/>
              </a:rPr>
              <a:t>outside the state of Texas</a:t>
            </a:r>
            <a:r>
              <a:rPr lang="en-US" sz="1600" dirty="0" smtClean="0">
                <a:latin typeface="Times New Roman" pitchFamily="18" charset="0"/>
                <a:cs typeface="Times New Roman" pitchFamily="18" charset="0"/>
              </a:rPr>
              <a:t> </a:t>
            </a:r>
            <a:r>
              <a:rPr lang="en-US" sz="1600" i="1" dirty="0" smtClean="0">
                <a:latin typeface="Times New Roman" pitchFamily="18" charset="0"/>
                <a:cs typeface="Times New Roman" pitchFamily="18" charset="0"/>
              </a:rPr>
              <a:t>MUST</a:t>
            </a:r>
            <a:r>
              <a:rPr lang="en-US" sz="1600" dirty="0" smtClean="0">
                <a:latin typeface="Times New Roman" pitchFamily="18" charset="0"/>
                <a:cs typeface="Times New Roman" pitchFamily="18" charset="0"/>
              </a:rPr>
              <a:t> obtain written approval from TEA and will be required to enter into a license agreement that may involve the payment of a licensing fee or a royalty.</a:t>
            </a:r>
          </a:p>
          <a:p>
            <a:pPr marL="274320" indent="-274320" eaLnBrk="1" fontAlgn="auto" hangingPunct="1">
              <a:lnSpc>
                <a:spcPct val="80000"/>
              </a:lnSpc>
              <a:spcAft>
                <a:spcPts val="0"/>
              </a:spcAft>
              <a:buClr>
                <a:schemeClr val="accent1"/>
              </a:buClr>
              <a:buSzPct val="85000"/>
              <a:buFontTx/>
              <a:buNone/>
              <a:defRPr/>
            </a:pPr>
            <a:endParaRPr lang="en-US" sz="1600" dirty="0" smtClean="0">
              <a:latin typeface="Times New Roman" pitchFamily="18" charset="0"/>
              <a:cs typeface="Times New Roman" pitchFamily="18" charset="0"/>
            </a:endParaRPr>
          </a:p>
          <a:p>
            <a:pPr marL="0" indent="0">
              <a:buFont typeface="Arial" charset="0"/>
              <a:buNone/>
              <a:defRPr/>
            </a:pPr>
            <a:r>
              <a:rPr lang="en-US" sz="1600" dirty="0" smtClean="0">
                <a:latin typeface="Times New Roman" pitchFamily="18" charset="0"/>
                <a:cs typeface="Times New Roman" pitchFamily="18" charset="0"/>
              </a:rPr>
              <a:t>Contact </a:t>
            </a:r>
            <a:r>
              <a:rPr lang="en-US" sz="1600" b="1" dirty="0" smtClean="0">
                <a:latin typeface="Times New Roman" pitchFamily="18" charset="0"/>
                <a:cs typeface="Times New Roman" pitchFamily="18" charset="0"/>
                <a:hlinkClick r:id="rId2" tooltip="copyrights@tea.state.tx.us"/>
              </a:rPr>
              <a:t>TEA Copyrights</a:t>
            </a:r>
            <a:r>
              <a:rPr lang="en-US" sz="1600" dirty="0" smtClean="0">
                <a:latin typeface="Times New Roman" pitchFamily="18" charset="0"/>
                <a:cs typeface="Times New Roman" pitchFamily="18" charset="0"/>
              </a:rPr>
              <a:t> with any questions you may have.</a:t>
            </a:r>
          </a:p>
        </p:txBody>
      </p:sp>
      <p:sp>
        <p:nvSpPr>
          <p:cNvPr id="5" name="Slide Number Placeholder 4"/>
          <p:cNvSpPr>
            <a:spLocks noGrp="1"/>
          </p:cNvSpPr>
          <p:nvPr>
            <p:ph type="sldNum" sz="quarter" idx="12"/>
          </p:nvPr>
        </p:nvSpPr>
        <p:spPr/>
        <p:txBody>
          <a:bodyPr/>
          <a:lstStyle/>
          <a:p>
            <a:fld id="{1C8672C8-FFEB-4A1A-9EE1-5E2472C852CD}" type="slidenum">
              <a:rPr lang="en-US" smtClean="0"/>
              <a:pPr/>
              <a:t>2</a:t>
            </a:fld>
            <a:endParaRPr lang="en-US"/>
          </a:p>
        </p:txBody>
      </p:sp>
    </p:spTree>
    <p:extLst>
      <p:ext uri="{BB962C8B-B14F-4D97-AF65-F5344CB8AC3E}">
        <p14:creationId xmlns:p14="http://schemas.microsoft.com/office/powerpoint/2010/main" val="2021152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b="1" dirty="0">
                <a:solidFill>
                  <a:srgbClr val="FFFF00"/>
                </a:solidFill>
              </a:rPr>
              <a:t>The Purpose of Lab Safety </a:t>
            </a:r>
            <a:endParaRPr lang="en-US" dirty="0">
              <a:solidFill>
                <a:srgbClr val="FFFF00"/>
              </a:solidFill>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Science </a:t>
            </a:r>
            <a:r>
              <a:rPr lang="en-US" dirty="0">
                <a:latin typeface="Times New Roman" pitchFamily="18" charset="0"/>
                <a:cs typeface="Times New Roman" pitchFamily="18" charset="0"/>
              </a:rPr>
              <a:t>courses are </a:t>
            </a:r>
            <a:r>
              <a:rPr lang="en-US" dirty="0" smtClean="0">
                <a:latin typeface="Times New Roman" pitchFamily="18" charset="0"/>
                <a:cs typeface="Times New Roman" pitchFamily="18" charset="0"/>
              </a:rPr>
              <a:t>hands-on, </a:t>
            </a:r>
            <a:r>
              <a:rPr lang="en-US" dirty="0">
                <a:latin typeface="Times New Roman" pitchFamily="18" charset="0"/>
                <a:cs typeface="Times New Roman" pitchFamily="18" charset="0"/>
              </a:rPr>
              <a:t>and usually include many laboratory and/or field </a:t>
            </a:r>
            <a:r>
              <a:rPr lang="en-US" dirty="0" smtClean="0">
                <a:latin typeface="Times New Roman" pitchFamily="18" charset="0"/>
                <a:cs typeface="Times New Roman" pitchFamily="18" charset="0"/>
              </a:rPr>
              <a:t>investigations</a:t>
            </a:r>
          </a:p>
          <a:p>
            <a:r>
              <a:rPr lang="en-US" dirty="0" smtClean="0">
                <a:latin typeface="Times New Roman" pitchFamily="18" charset="0"/>
                <a:cs typeface="Times New Roman" pitchFamily="18" charset="0"/>
              </a:rPr>
              <a:t>Safety </a:t>
            </a:r>
            <a:r>
              <a:rPr lang="en-US" dirty="0">
                <a:latin typeface="Times New Roman" pitchFamily="18" charset="0"/>
                <a:cs typeface="Times New Roman" pitchFamily="18" charset="0"/>
              </a:rPr>
              <a:t>in the science classroom should be the number one priority of </a:t>
            </a:r>
            <a:r>
              <a:rPr lang="en-US" dirty="0" smtClean="0">
                <a:latin typeface="Times New Roman" pitchFamily="18" charset="0"/>
                <a:cs typeface="Times New Roman" pitchFamily="18" charset="0"/>
              </a:rPr>
              <a:t>teachers</a:t>
            </a:r>
            <a:r>
              <a:rPr lang="en-US" dirty="0">
                <a:latin typeface="Times New Roman" pitchFamily="18" charset="0"/>
                <a:cs typeface="Times New Roman" pitchFamily="18" charset="0"/>
              </a:rPr>
              <a:t>, students, and parents</a:t>
            </a:r>
          </a:p>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3</a:t>
            </a:fld>
            <a:endParaRPr lang="en-US"/>
          </a:p>
        </p:txBody>
      </p:sp>
    </p:spTree>
    <p:extLst>
      <p:ext uri="{BB962C8B-B14F-4D97-AF65-F5344CB8AC3E}">
        <p14:creationId xmlns:p14="http://schemas.microsoft.com/office/powerpoint/2010/main" val="348600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b="1" dirty="0" smtClean="0">
                <a:solidFill>
                  <a:srgbClr val="FFFF00"/>
                </a:solidFill>
              </a:rPr>
              <a:t>The Purpose of Lab Safety </a:t>
            </a:r>
            <a:r>
              <a:rPr lang="en-US" sz="2700" b="1" dirty="0" smtClean="0">
                <a:solidFill>
                  <a:srgbClr val="FFFF00"/>
                </a:solidFill>
              </a:rPr>
              <a:t>(continued)</a:t>
            </a:r>
            <a:endParaRPr lang="en-US" sz="2700" dirty="0">
              <a:solidFill>
                <a:srgbClr val="FFFF00"/>
              </a:solidFill>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Knowledge </a:t>
            </a:r>
            <a:r>
              <a:rPr lang="en-US" dirty="0">
                <a:latin typeface="Times New Roman" pitchFamily="18" charset="0"/>
                <a:cs typeface="Times New Roman" pitchFamily="18" charset="0"/>
              </a:rPr>
              <a:t>of safe practices includes what to do if an emergency occurs in the </a:t>
            </a:r>
            <a:r>
              <a:rPr lang="en-US" dirty="0" smtClean="0">
                <a:latin typeface="Times New Roman" pitchFamily="18" charset="0"/>
                <a:cs typeface="Times New Roman" pitchFamily="18" charset="0"/>
              </a:rPr>
              <a:t>class</a:t>
            </a:r>
          </a:p>
          <a:p>
            <a:r>
              <a:rPr lang="en-US" dirty="0" smtClean="0">
                <a:latin typeface="Times New Roman" pitchFamily="18" charset="0"/>
                <a:cs typeface="Times New Roman" pitchFamily="18" charset="0"/>
              </a:rPr>
              <a:t>Identifying </a:t>
            </a:r>
            <a:r>
              <a:rPr lang="en-US" dirty="0">
                <a:latin typeface="Times New Roman" pitchFamily="18" charset="0"/>
                <a:cs typeface="Times New Roman" pitchFamily="18" charset="0"/>
              </a:rPr>
              <a:t>potential dangers that may occur in the classroom, </a:t>
            </a:r>
            <a:r>
              <a:rPr lang="en-US" dirty="0" smtClean="0">
                <a:latin typeface="Times New Roman" pitchFamily="18" charset="0"/>
                <a:cs typeface="Times New Roman" pitchFamily="18" charset="0"/>
              </a:rPr>
              <a:t>labs, and </a:t>
            </a:r>
            <a:r>
              <a:rPr lang="en-US" dirty="0">
                <a:latin typeface="Times New Roman" pitchFamily="18" charset="0"/>
                <a:cs typeface="Times New Roman" pitchFamily="18" charset="0"/>
              </a:rPr>
              <a:t>field investigations could be vital to </a:t>
            </a:r>
            <a:r>
              <a:rPr lang="en-US" dirty="0" smtClean="0">
                <a:latin typeface="Times New Roman" pitchFamily="18" charset="0"/>
                <a:cs typeface="Times New Roman" pitchFamily="18" charset="0"/>
              </a:rPr>
              <a:t>preventing accidents </a:t>
            </a:r>
            <a:r>
              <a:rPr lang="en-US" dirty="0">
                <a:latin typeface="Times New Roman" pitchFamily="18" charset="0"/>
                <a:cs typeface="Times New Roman" pitchFamily="18" charset="0"/>
              </a:rPr>
              <a:t>from </a:t>
            </a:r>
            <a:r>
              <a:rPr lang="en-US" dirty="0" smtClean="0">
                <a:latin typeface="Times New Roman" pitchFamily="18" charset="0"/>
                <a:cs typeface="Times New Roman" pitchFamily="18" charset="0"/>
              </a:rPr>
              <a:t>happening, but </a:t>
            </a:r>
            <a:r>
              <a:rPr lang="en-US" dirty="0">
                <a:latin typeface="Times New Roman" pitchFamily="18" charset="0"/>
                <a:cs typeface="Times New Roman" pitchFamily="18" charset="0"/>
              </a:rPr>
              <a:t>only if everyone knows what to look </a:t>
            </a:r>
            <a:r>
              <a:rPr lang="en-US" dirty="0" smtClean="0">
                <a:latin typeface="Times New Roman" pitchFamily="18" charset="0"/>
                <a:cs typeface="Times New Roman" pitchFamily="18" charset="0"/>
              </a:rPr>
              <a:t>for</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4</a:t>
            </a:fld>
            <a:endParaRPr lang="en-US"/>
          </a:p>
        </p:txBody>
      </p:sp>
    </p:spTree>
    <p:extLst>
      <p:ext uri="{BB962C8B-B14F-4D97-AF65-F5344CB8AC3E}">
        <p14:creationId xmlns:p14="http://schemas.microsoft.com/office/powerpoint/2010/main" val="3354228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b="1" dirty="0">
                <a:solidFill>
                  <a:srgbClr val="FFFF00"/>
                </a:solidFill>
              </a:rPr>
              <a:t>General Safety </a:t>
            </a:r>
            <a:r>
              <a:rPr lang="en-US" b="1" dirty="0" smtClean="0">
                <a:solidFill>
                  <a:srgbClr val="FFFF00"/>
                </a:solidFill>
              </a:rPr>
              <a:t>Rules</a:t>
            </a:r>
            <a:endParaRPr lang="en-US" dirty="0">
              <a:solidFill>
                <a:srgbClr val="FFFF00"/>
              </a:solidFill>
            </a:endParaRPr>
          </a:p>
        </p:txBody>
      </p:sp>
      <p:sp>
        <p:nvSpPr>
          <p:cNvPr id="3" name="Content Placeholder 2"/>
          <p:cNvSpPr>
            <a:spLocks noGrp="1"/>
          </p:cNvSpPr>
          <p:nvPr>
            <p:ph idx="1"/>
          </p:nvPr>
        </p:nvSpPr>
        <p:spPr/>
        <p:txBody>
          <a:bodyPr>
            <a:normAutofit fontScale="92500"/>
          </a:bodyPr>
          <a:lstStyle/>
          <a:p>
            <a:r>
              <a:rPr lang="en-US" dirty="0" smtClean="0">
                <a:latin typeface="Times New Roman" pitchFamily="18" charset="0"/>
                <a:cs typeface="Times New Roman" pitchFamily="18" charset="0"/>
              </a:rPr>
              <a:t>Students should</a:t>
            </a:r>
          </a:p>
          <a:p>
            <a:pPr lvl="1"/>
            <a:r>
              <a:rPr lang="en-US" dirty="0" smtClean="0">
                <a:latin typeface="Times New Roman" pitchFamily="18" charset="0"/>
                <a:cs typeface="Times New Roman" pitchFamily="18" charset="0"/>
              </a:rPr>
              <a:t>Follow all directions </a:t>
            </a:r>
            <a:r>
              <a:rPr lang="en-US" dirty="0">
                <a:latin typeface="Times New Roman" pitchFamily="18" charset="0"/>
                <a:cs typeface="Times New Roman" pitchFamily="18" charset="0"/>
              </a:rPr>
              <a:t>given by the teacher </a:t>
            </a:r>
            <a:r>
              <a:rPr lang="en-US" dirty="0" smtClean="0">
                <a:latin typeface="Times New Roman" pitchFamily="18" charset="0"/>
                <a:cs typeface="Times New Roman" pitchFamily="18" charset="0"/>
              </a:rPr>
              <a:t>at all times</a:t>
            </a:r>
          </a:p>
          <a:p>
            <a:pPr lvl="1"/>
            <a:r>
              <a:rPr lang="en-US" dirty="0" smtClean="0">
                <a:latin typeface="Times New Roman" pitchFamily="18" charset="0"/>
                <a:cs typeface="Times New Roman" pitchFamily="18" charset="0"/>
              </a:rPr>
              <a:t>Read the </a:t>
            </a:r>
            <a:r>
              <a:rPr lang="en-US" dirty="0">
                <a:latin typeface="Times New Roman" pitchFamily="18" charset="0"/>
                <a:cs typeface="Times New Roman" pitchFamily="18" charset="0"/>
              </a:rPr>
              <a:t>instructions completely before starting the </a:t>
            </a:r>
            <a:r>
              <a:rPr lang="en-US" dirty="0" smtClean="0">
                <a:latin typeface="Times New Roman" pitchFamily="18" charset="0"/>
                <a:cs typeface="Times New Roman" pitchFamily="18" charset="0"/>
              </a:rPr>
              <a:t>lab</a:t>
            </a:r>
          </a:p>
          <a:p>
            <a:pPr lvl="1"/>
            <a:r>
              <a:rPr lang="en-US" dirty="0" smtClean="0">
                <a:latin typeface="Times New Roman" pitchFamily="18" charset="0"/>
                <a:cs typeface="Times New Roman" pitchFamily="18" charset="0"/>
              </a:rPr>
              <a:t>Know </a:t>
            </a:r>
            <a:r>
              <a:rPr lang="en-US" dirty="0">
                <a:latin typeface="Times New Roman" pitchFamily="18" charset="0"/>
                <a:cs typeface="Times New Roman" pitchFamily="18" charset="0"/>
              </a:rPr>
              <a:t>where all </a:t>
            </a:r>
            <a:r>
              <a:rPr lang="en-US" dirty="0" smtClean="0">
                <a:latin typeface="Times New Roman" pitchFamily="18" charset="0"/>
                <a:cs typeface="Times New Roman" pitchFamily="18" charset="0"/>
              </a:rPr>
              <a:t>safety </a:t>
            </a:r>
            <a:r>
              <a:rPr lang="en-US" dirty="0">
                <a:latin typeface="Times New Roman" pitchFamily="18" charset="0"/>
                <a:cs typeface="Times New Roman" pitchFamily="18" charset="0"/>
              </a:rPr>
              <a:t>equipment is in the </a:t>
            </a:r>
            <a:r>
              <a:rPr lang="en-US" dirty="0" smtClean="0">
                <a:latin typeface="Times New Roman" pitchFamily="18" charset="0"/>
                <a:cs typeface="Times New Roman" pitchFamily="18" charset="0"/>
              </a:rPr>
              <a:t>laboratory, </a:t>
            </a:r>
            <a:r>
              <a:rPr lang="en-US" dirty="0">
                <a:latin typeface="Times New Roman" pitchFamily="18" charset="0"/>
                <a:cs typeface="Times New Roman" pitchFamily="18" charset="0"/>
              </a:rPr>
              <a:t>including but not limited </a:t>
            </a:r>
            <a:r>
              <a:rPr lang="en-US" dirty="0" smtClean="0">
                <a:latin typeface="Times New Roman" pitchFamily="18" charset="0"/>
                <a:cs typeface="Times New Roman" pitchFamily="18" charset="0"/>
              </a:rPr>
              <a:t>to</a:t>
            </a:r>
          </a:p>
          <a:p>
            <a:pPr lvl="2"/>
            <a:r>
              <a:rPr lang="en-US" dirty="0" smtClean="0">
                <a:latin typeface="Times New Roman" pitchFamily="18" charset="0"/>
                <a:cs typeface="Times New Roman" pitchFamily="18" charset="0"/>
              </a:rPr>
              <a:t>Eyewash station</a:t>
            </a:r>
          </a:p>
          <a:p>
            <a:pPr lvl="2"/>
            <a:r>
              <a:rPr lang="en-US" dirty="0" smtClean="0">
                <a:latin typeface="Times New Roman" pitchFamily="18" charset="0"/>
                <a:cs typeface="Times New Roman" pitchFamily="18" charset="0"/>
              </a:rPr>
              <a:t>Fire extinguisher</a:t>
            </a:r>
          </a:p>
          <a:p>
            <a:pPr lvl="2"/>
            <a:r>
              <a:rPr lang="en-US" dirty="0" smtClean="0">
                <a:latin typeface="Times New Roman" pitchFamily="18" charset="0"/>
                <a:cs typeface="Times New Roman" pitchFamily="18" charset="0"/>
              </a:rPr>
              <a:t>First </a:t>
            </a:r>
            <a:r>
              <a:rPr lang="en-US" dirty="0">
                <a:latin typeface="Times New Roman" pitchFamily="18" charset="0"/>
                <a:cs typeface="Times New Roman" pitchFamily="18" charset="0"/>
              </a:rPr>
              <a:t>aid </a:t>
            </a:r>
            <a:r>
              <a:rPr lang="en-US" dirty="0" smtClean="0">
                <a:latin typeface="Times New Roman" pitchFamily="18" charset="0"/>
                <a:cs typeface="Times New Roman" pitchFamily="18" charset="0"/>
              </a:rPr>
              <a:t>kit</a:t>
            </a:r>
          </a:p>
          <a:p>
            <a:pPr lvl="2"/>
            <a:r>
              <a:rPr lang="en-US" dirty="0" smtClean="0">
                <a:latin typeface="Times New Roman" pitchFamily="18" charset="0"/>
                <a:cs typeface="Times New Roman" pitchFamily="18" charset="0"/>
              </a:rPr>
              <a:t>Safety shower</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5</a:t>
            </a:fld>
            <a:endParaRPr lang="en-US"/>
          </a:p>
        </p:txBody>
      </p:sp>
    </p:spTree>
    <p:extLst>
      <p:ext uri="{BB962C8B-B14F-4D97-AF65-F5344CB8AC3E}">
        <p14:creationId xmlns:p14="http://schemas.microsoft.com/office/powerpoint/2010/main" val="4277614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b="1" dirty="0">
                <a:solidFill>
                  <a:srgbClr val="FFFF00"/>
                </a:solidFill>
              </a:rPr>
              <a:t>General Safety </a:t>
            </a:r>
            <a:r>
              <a:rPr lang="en-US" b="1" dirty="0" smtClean="0">
                <a:solidFill>
                  <a:srgbClr val="FFFF00"/>
                </a:solidFill>
              </a:rPr>
              <a:t>Rules </a:t>
            </a:r>
            <a:r>
              <a:rPr lang="en-US" sz="2400" b="1" dirty="0" smtClean="0">
                <a:solidFill>
                  <a:srgbClr val="FFFF00"/>
                </a:solidFill>
              </a:rPr>
              <a:t>(continued)</a:t>
            </a:r>
            <a:endParaRPr lang="en-US" sz="2400" dirty="0">
              <a:solidFill>
                <a:srgbClr val="FFFF00"/>
              </a:solidFill>
            </a:endParaRPr>
          </a:p>
        </p:txBody>
      </p:sp>
      <p:sp>
        <p:nvSpPr>
          <p:cNvPr id="3" name="Content Placeholder 2"/>
          <p:cNvSpPr>
            <a:spLocks noGrp="1"/>
          </p:cNvSpPr>
          <p:nvPr>
            <p:ph idx="1"/>
          </p:nvPr>
        </p:nvSpPr>
        <p:spPr/>
        <p:txBody>
          <a:bodyPr>
            <a:normAutofit lnSpcReduction="10000"/>
          </a:bodyPr>
          <a:lstStyle/>
          <a:p>
            <a:r>
              <a:rPr lang="en-US" dirty="0" smtClean="0">
                <a:latin typeface="Times New Roman" pitchFamily="18" charset="0"/>
                <a:cs typeface="Times New Roman" pitchFamily="18" charset="0"/>
              </a:rPr>
              <a:t>Students should (continued)</a:t>
            </a:r>
          </a:p>
          <a:p>
            <a:pPr lvl="1"/>
            <a:r>
              <a:rPr lang="en-US" dirty="0" smtClean="0">
                <a:latin typeface="Times New Roman" pitchFamily="18" charset="0"/>
                <a:cs typeface="Times New Roman" pitchFamily="18" charset="0"/>
              </a:rPr>
              <a:t>Work </a:t>
            </a:r>
            <a:r>
              <a:rPr lang="en-US" dirty="0">
                <a:latin typeface="Times New Roman" pitchFamily="18" charset="0"/>
                <a:cs typeface="Times New Roman" pitchFamily="18" charset="0"/>
              </a:rPr>
              <a:t>in a well-ventilated area and/or use the fume hood </a:t>
            </a:r>
            <a:r>
              <a:rPr lang="en-US" dirty="0" smtClean="0">
                <a:latin typeface="Times New Roman" pitchFamily="18" charset="0"/>
                <a:cs typeface="Times New Roman" pitchFamily="18" charset="0"/>
              </a:rPr>
              <a:t>at </a:t>
            </a:r>
            <a:r>
              <a:rPr lang="en-US" dirty="0">
                <a:latin typeface="Times New Roman" pitchFamily="18" charset="0"/>
                <a:cs typeface="Times New Roman" pitchFamily="18" charset="0"/>
              </a:rPr>
              <a:t>all </a:t>
            </a:r>
            <a:r>
              <a:rPr lang="en-US" dirty="0" smtClean="0">
                <a:latin typeface="Times New Roman" pitchFamily="18" charset="0"/>
                <a:cs typeface="Times New Roman" pitchFamily="18" charset="0"/>
              </a:rPr>
              <a:t>times</a:t>
            </a:r>
          </a:p>
          <a:p>
            <a:pPr lvl="1"/>
            <a:r>
              <a:rPr lang="en-US" dirty="0" smtClean="0">
                <a:latin typeface="Times New Roman" pitchFamily="18" charset="0"/>
                <a:cs typeface="Times New Roman" pitchFamily="18" charset="0"/>
              </a:rPr>
              <a:t>Wash </a:t>
            </a:r>
            <a:r>
              <a:rPr lang="en-US" dirty="0">
                <a:latin typeface="Times New Roman" pitchFamily="18" charset="0"/>
                <a:cs typeface="Times New Roman" pitchFamily="18" charset="0"/>
              </a:rPr>
              <a:t>hands before and after labs with soap and </a:t>
            </a:r>
            <a:r>
              <a:rPr lang="en-US" dirty="0" smtClean="0">
                <a:latin typeface="Times New Roman" pitchFamily="18" charset="0"/>
                <a:cs typeface="Times New Roman" pitchFamily="18" charset="0"/>
              </a:rPr>
              <a:t>water</a:t>
            </a:r>
          </a:p>
          <a:p>
            <a:pPr lvl="1"/>
            <a:r>
              <a:rPr lang="en-US" dirty="0" smtClean="0">
                <a:latin typeface="Times New Roman" pitchFamily="18" charset="0"/>
                <a:cs typeface="Times New Roman" pitchFamily="18" charset="0"/>
              </a:rPr>
              <a:t>Keep their </a:t>
            </a:r>
            <a:r>
              <a:rPr lang="en-US" dirty="0">
                <a:latin typeface="Times New Roman" pitchFamily="18" charset="0"/>
                <a:cs typeface="Times New Roman" pitchFamily="18" charset="0"/>
              </a:rPr>
              <a:t>personal lab </a:t>
            </a:r>
            <a:r>
              <a:rPr lang="en-US" dirty="0" smtClean="0">
                <a:latin typeface="Times New Roman" pitchFamily="18" charset="0"/>
                <a:cs typeface="Times New Roman" pitchFamily="18" charset="0"/>
              </a:rPr>
              <a:t>areas clean</a:t>
            </a:r>
          </a:p>
          <a:p>
            <a:pPr lvl="1"/>
            <a:r>
              <a:rPr lang="en-US" dirty="0" smtClean="0">
                <a:latin typeface="Times New Roman" pitchFamily="18" charset="0"/>
                <a:cs typeface="Times New Roman" pitchFamily="18" charset="0"/>
              </a:rPr>
              <a:t>Confirm </a:t>
            </a:r>
            <a:r>
              <a:rPr lang="en-US" dirty="0">
                <a:latin typeface="Times New Roman" pitchFamily="18" charset="0"/>
                <a:cs typeface="Times New Roman" pitchFamily="18" charset="0"/>
              </a:rPr>
              <a:t>that </a:t>
            </a:r>
            <a:r>
              <a:rPr lang="en-US" dirty="0" smtClean="0">
                <a:latin typeface="Times New Roman" pitchFamily="18" charset="0"/>
                <a:cs typeface="Times New Roman" pitchFamily="18" charset="0"/>
              </a:rPr>
              <a:t>the lab </a:t>
            </a:r>
            <a:r>
              <a:rPr lang="en-US" dirty="0">
                <a:latin typeface="Times New Roman" pitchFamily="18" charset="0"/>
                <a:cs typeface="Times New Roman" pitchFamily="18" charset="0"/>
              </a:rPr>
              <a:t>area and all equipment is cleaned and/or unplugged before </a:t>
            </a:r>
            <a:r>
              <a:rPr lang="en-US" dirty="0" smtClean="0">
                <a:latin typeface="Times New Roman" pitchFamily="18" charset="0"/>
                <a:cs typeface="Times New Roman" pitchFamily="18" charset="0"/>
              </a:rPr>
              <a:t>leaving</a:t>
            </a:r>
          </a:p>
          <a:p>
            <a:pPr lvl="1"/>
            <a:r>
              <a:rPr lang="en-US" dirty="0" smtClean="0">
                <a:latin typeface="Times New Roman" pitchFamily="18" charset="0"/>
                <a:cs typeface="Times New Roman" pitchFamily="18" charset="0"/>
              </a:rPr>
              <a:t>Notify </a:t>
            </a:r>
            <a:r>
              <a:rPr lang="en-US" dirty="0">
                <a:latin typeface="Times New Roman" pitchFamily="18" charset="0"/>
                <a:cs typeface="Times New Roman" pitchFamily="18" charset="0"/>
              </a:rPr>
              <a:t>the teacher immediately of any spills or </a:t>
            </a:r>
            <a:r>
              <a:rPr lang="en-US" dirty="0" smtClean="0">
                <a:latin typeface="Times New Roman" pitchFamily="18" charset="0"/>
                <a:cs typeface="Times New Roman" pitchFamily="18" charset="0"/>
              </a:rPr>
              <a:t>accidents</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6</a:t>
            </a:fld>
            <a:endParaRPr lang="en-US"/>
          </a:p>
        </p:txBody>
      </p:sp>
    </p:spTree>
    <p:extLst>
      <p:ext uri="{BB962C8B-B14F-4D97-AF65-F5344CB8AC3E}">
        <p14:creationId xmlns:p14="http://schemas.microsoft.com/office/powerpoint/2010/main" val="3258183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b="1" dirty="0">
                <a:solidFill>
                  <a:srgbClr val="FFFF00"/>
                </a:solidFill>
              </a:rPr>
              <a:t>General Safety </a:t>
            </a:r>
            <a:r>
              <a:rPr lang="en-US" b="1" dirty="0" smtClean="0">
                <a:solidFill>
                  <a:srgbClr val="FFFF00"/>
                </a:solidFill>
              </a:rPr>
              <a:t>Rules </a:t>
            </a:r>
            <a:r>
              <a:rPr lang="en-US" sz="2400" b="1" dirty="0" smtClean="0">
                <a:solidFill>
                  <a:srgbClr val="FFFF00"/>
                </a:solidFill>
              </a:rPr>
              <a:t>(continued)</a:t>
            </a:r>
            <a:endParaRPr lang="en-US" sz="2400" dirty="0">
              <a:solidFill>
                <a:srgbClr val="FFFF00"/>
              </a:solidFill>
            </a:endParaRPr>
          </a:p>
        </p:txBody>
      </p:sp>
      <p:sp>
        <p:nvSpPr>
          <p:cNvPr id="3" name="Content Placeholder 2"/>
          <p:cNvSpPr>
            <a:spLocks noGrp="1"/>
          </p:cNvSpPr>
          <p:nvPr>
            <p:ph idx="1"/>
          </p:nvPr>
        </p:nvSpPr>
        <p:spPr/>
        <p:txBody>
          <a:bodyPr>
            <a:normAutofit/>
          </a:bodyPr>
          <a:lstStyle/>
          <a:p>
            <a:r>
              <a:rPr lang="en-US" dirty="0" smtClean="0">
                <a:latin typeface="Times New Roman" pitchFamily="18" charset="0"/>
                <a:cs typeface="Times New Roman" pitchFamily="18" charset="0"/>
              </a:rPr>
              <a:t>Students should not</a:t>
            </a:r>
            <a:endParaRPr lang="en-US" dirty="0">
              <a:latin typeface="Times New Roman" pitchFamily="18" charset="0"/>
              <a:cs typeface="Times New Roman" pitchFamily="18" charset="0"/>
            </a:endParaRPr>
          </a:p>
          <a:p>
            <a:pPr lvl="1"/>
            <a:r>
              <a:rPr lang="en-US" dirty="0" smtClean="0">
                <a:latin typeface="Times New Roman" pitchFamily="18" charset="0"/>
                <a:cs typeface="Times New Roman" pitchFamily="18" charset="0"/>
              </a:rPr>
              <a:t>Begin </a:t>
            </a:r>
            <a:r>
              <a:rPr lang="en-US" dirty="0">
                <a:latin typeface="Times New Roman" pitchFamily="18" charset="0"/>
                <a:cs typeface="Times New Roman" pitchFamily="18" charset="0"/>
              </a:rPr>
              <a:t>any lab until told to do so or without the teacher </a:t>
            </a:r>
            <a:r>
              <a:rPr lang="en-US" dirty="0" smtClean="0">
                <a:latin typeface="Times New Roman" pitchFamily="18" charset="0"/>
                <a:cs typeface="Times New Roman" pitchFamily="18" charset="0"/>
              </a:rPr>
              <a:t>present</a:t>
            </a:r>
          </a:p>
          <a:p>
            <a:pPr lvl="1"/>
            <a:r>
              <a:rPr lang="en-US" dirty="0" smtClean="0">
                <a:latin typeface="Times New Roman" pitchFamily="18" charset="0"/>
                <a:cs typeface="Times New Roman" pitchFamily="18" charset="0"/>
              </a:rPr>
              <a:t>Bring any </a:t>
            </a:r>
            <a:r>
              <a:rPr lang="en-US" dirty="0">
                <a:latin typeface="Times New Roman" pitchFamily="18" charset="0"/>
                <a:cs typeface="Times New Roman" pitchFamily="18" charset="0"/>
              </a:rPr>
              <a:t>food, </a:t>
            </a:r>
            <a:r>
              <a:rPr lang="en-US" dirty="0" smtClean="0">
                <a:latin typeface="Times New Roman" pitchFamily="18" charset="0"/>
                <a:cs typeface="Times New Roman" pitchFamily="18" charset="0"/>
              </a:rPr>
              <a:t>drinks, </a:t>
            </a:r>
            <a:r>
              <a:rPr lang="en-US" dirty="0">
                <a:latin typeface="Times New Roman" pitchFamily="18" charset="0"/>
                <a:cs typeface="Times New Roman" pitchFamily="18" charset="0"/>
              </a:rPr>
              <a:t>or gum </a:t>
            </a:r>
            <a:r>
              <a:rPr lang="en-US" dirty="0" smtClean="0">
                <a:latin typeface="Times New Roman" pitchFamily="18" charset="0"/>
                <a:cs typeface="Times New Roman" pitchFamily="18" charset="0"/>
              </a:rPr>
              <a:t>into </a:t>
            </a:r>
            <a:r>
              <a:rPr lang="en-US" dirty="0">
                <a:latin typeface="Times New Roman" pitchFamily="18" charset="0"/>
                <a:cs typeface="Times New Roman" pitchFamily="18" charset="0"/>
              </a:rPr>
              <a:t>the </a:t>
            </a:r>
            <a:r>
              <a:rPr lang="en-US" dirty="0" smtClean="0">
                <a:latin typeface="Times New Roman" pitchFamily="18" charset="0"/>
                <a:cs typeface="Times New Roman" pitchFamily="18" charset="0"/>
              </a:rPr>
              <a:t>laboratory</a:t>
            </a:r>
          </a:p>
          <a:p>
            <a:pPr lvl="1"/>
            <a:r>
              <a:rPr lang="en-US" dirty="0" smtClean="0">
                <a:latin typeface="Times New Roman" pitchFamily="18" charset="0"/>
                <a:cs typeface="Times New Roman" pitchFamily="18" charset="0"/>
              </a:rPr>
              <a:t>Goof </a:t>
            </a:r>
            <a:r>
              <a:rPr lang="en-US" dirty="0">
                <a:latin typeface="Times New Roman" pitchFamily="18" charset="0"/>
                <a:cs typeface="Times New Roman" pitchFamily="18" charset="0"/>
              </a:rPr>
              <a:t>around or allow any </a:t>
            </a:r>
            <a:r>
              <a:rPr lang="en-US" dirty="0" smtClean="0">
                <a:latin typeface="Times New Roman" pitchFamily="18" charset="0"/>
                <a:cs typeface="Times New Roman" pitchFamily="18" charset="0"/>
              </a:rPr>
              <a:t>horseplay </a:t>
            </a:r>
            <a:r>
              <a:rPr lang="en-US" dirty="0">
                <a:latin typeface="Times New Roman" pitchFamily="18" charset="0"/>
                <a:cs typeface="Times New Roman" pitchFamily="18" charset="0"/>
              </a:rPr>
              <a:t>in the </a:t>
            </a:r>
            <a:r>
              <a:rPr lang="en-US" dirty="0" smtClean="0">
                <a:latin typeface="Times New Roman" pitchFamily="18" charset="0"/>
                <a:cs typeface="Times New Roman" pitchFamily="18" charset="0"/>
              </a:rPr>
              <a:t>lab</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7</a:t>
            </a:fld>
            <a:endParaRPr lang="en-US"/>
          </a:p>
        </p:txBody>
      </p:sp>
    </p:spTree>
    <p:extLst>
      <p:ext uri="{BB962C8B-B14F-4D97-AF65-F5344CB8AC3E}">
        <p14:creationId xmlns:p14="http://schemas.microsoft.com/office/powerpoint/2010/main" val="1192020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a:solidFill>
                  <a:srgbClr val="FFFF00"/>
                </a:solidFill>
              </a:rPr>
              <a:t>Protective Clothing </a:t>
            </a:r>
            <a:r>
              <a:rPr lang="en-US" b="1" dirty="0" smtClean="0">
                <a:solidFill>
                  <a:srgbClr val="FFFF00"/>
                </a:solidFill>
              </a:rPr>
              <a:t/>
            </a:r>
            <a:br>
              <a:rPr lang="en-US" b="1" dirty="0" smtClean="0">
                <a:solidFill>
                  <a:srgbClr val="FFFF00"/>
                </a:solidFill>
              </a:rPr>
            </a:br>
            <a:r>
              <a:rPr lang="en-US" b="1" dirty="0" smtClean="0">
                <a:solidFill>
                  <a:srgbClr val="FFFF00"/>
                </a:solidFill>
              </a:rPr>
              <a:t>and Equipment </a:t>
            </a:r>
            <a:r>
              <a:rPr lang="en-US" b="1" dirty="0">
                <a:solidFill>
                  <a:srgbClr val="FFFF00"/>
                </a:solidFill>
              </a:rPr>
              <a:t>Rules</a:t>
            </a:r>
          </a:p>
        </p:txBody>
      </p:sp>
      <p:sp>
        <p:nvSpPr>
          <p:cNvPr id="3" name="Content Placeholder 2"/>
          <p:cNvSpPr>
            <a:spLocks noGrp="1"/>
          </p:cNvSpPr>
          <p:nvPr>
            <p:ph idx="1"/>
          </p:nvPr>
        </p:nvSpPr>
        <p:spPr>
          <a:xfrm>
            <a:off x="457200" y="1600200"/>
            <a:ext cx="5562600" cy="4525963"/>
          </a:xfrm>
        </p:spPr>
        <p:txBody>
          <a:bodyPr/>
          <a:lstStyle/>
          <a:p>
            <a:r>
              <a:rPr lang="en-US" dirty="0" smtClean="0">
                <a:latin typeface="Times New Roman" pitchFamily="18" charset="0"/>
                <a:cs typeface="Times New Roman" pitchFamily="18" charset="0"/>
              </a:rPr>
              <a:t>Eyewear</a:t>
            </a:r>
          </a:p>
          <a:p>
            <a:pPr lvl="1"/>
            <a:r>
              <a:rPr lang="en-US" dirty="0" smtClean="0">
                <a:latin typeface="Times New Roman" pitchFamily="18" charset="0"/>
                <a:cs typeface="Times New Roman" pitchFamily="18" charset="0"/>
              </a:rPr>
              <a:t>Safety </a:t>
            </a:r>
            <a:r>
              <a:rPr lang="en-US" dirty="0">
                <a:latin typeface="Times New Roman" pitchFamily="18" charset="0"/>
                <a:cs typeface="Times New Roman" pitchFamily="18" charset="0"/>
              </a:rPr>
              <a:t>goggles should be worn for the entirety of all </a:t>
            </a:r>
            <a:r>
              <a:rPr lang="en-US" dirty="0" smtClean="0">
                <a:latin typeface="Times New Roman" pitchFamily="18" charset="0"/>
                <a:cs typeface="Times New Roman" pitchFamily="18" charset="0"/>
              </a:rPr>
              <a:t>labs</a:t>
            </a:r>
          </a:p>
          <a:p>
            <a:pPr lvl="1"/>
            <a:r>
              <a:rPr lang="en-US" dirty="0" smtClean="0">
                <a:latin typeface="Times New Roman" pitchFamily="18" charset="0"/>
                <a:cs typeface="Times New Roman" pitchFamily="18" charset="0"/>
              </a:rPr>
              <a:t>If </a:t>
            </a:r>
            <a:r>
              <a:rPr lang="en-US" dirty="0">
                <a:latin typeface="Times New Roman" pitchFamily="18" charset="0"/>
                <a:cs typeface="Times New Roman" pitchFamily="18" charset="0"/>
              </a:rPr>
              <a:t>contact lenses are worn, </a:t>
            </a:r>
            <a:r>
              <a:rPr lang="en-US" dirty="0" smtClean="0">
                <a:latin typeface="Times New Roman" pitchFamily="18" charset="0"/>
                <a:cs typeface="Times New Roman" pitchFamily="18" charset="0"/>
              </a:rPr>
              <a:t>an eye </a:t>
            </a:r>
            <a:r>
              <a:rPr lang="en-US" dirty="0">
                <a:latin typeface="Times New Roman" pitchFamily="18" charset="0"/>
                <a:cs typeface="Times New Roman" pitchFamily="18" charset="0"/>
              </a:rPr>
              <a:t>doctor and the teacher should be consulted before performing any </a:t>
            </a:r>
            <a:r>
              <a:rPr lang="en-US" dirty="0" smtClean="0">
                <a:latin typeface="Times New Roman" pitchFamily="18" charset="0"/>
                <a:cs typeface="Times New Roman" pitchFamily="18" charset="0"/>
              </a:rPr>
              <a:t>labs</a:t>
            </a:r>
          </a:p>
          <a:p>
            <a:pPr lvl="1"/>
            <a:r>
              <a:rPr lang="en-US" dirty="0" smtClean="0">
                <a:latin typeface="Times New Roman" pitchFamily="18" charset="0"/>
                <a:cs typeface="Times New Roman" pitchFamily="18" charset="0"/>
              </a:rPr>
              <a:t>Eyeglasses </a:t>
            </a:r>
            <a:r>
              <a:rPr lang="en-US" dirty="0">
                <a:latin typeface="Times New Roman" pitchFamily="18" charset="0"/>
                <a:cs typeface="Times New Roman" pitchFamily="18" charset="0"/>
              </a:rPr>
              <a:t>should never be worn in lieu of safety </a:t>
            </a:r>
            <a:r>
              <a:rPr lang="en-US" dirty="0" smtClean="0">
                <a:latin typeface="Times New Roman" pitchFamily="18" charset="0"/>
                <a:cs typeface="Times New Roman" pitchFamily="18" charset="0"/>
              </a:rPr>
              <a:t>goggles</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8</a:t>
            </a:fld>
            <a:endParaRPr lang="en-US"/>
          </a:p>
        </p:txBody>
      </p:sp>
      <p:pic>
        <p:nvPicPr>
          <p:cNvPr id="5"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2819400"/>
            <a:ext cx="2451100" cy="225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19834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a:solidFill>
                  <a:srgbClr val="FFFF00"/>
                </a:solidFill>
              </a:rPr>
              <a:t>Protective Clothing </a:t>
            </a:r>
            <a:r>
              <a:rPr lang="en-US" b="1" dirty="0" smtClean="0">
                <a:solidFill>
                  <a:srgbClr val="FFFF00"/>
                </a:solidFill>
              </a:rPr>
              <a:t/>
            </a:r>
            <a:br>
              <a:rPr lang="en-US" b="1" dirty="0" smtClean="0">
                <a:solidFill>
                  <a:srgbClr val="FFFF00"/>
                </a:solidFill>
              </a:rPr>
            </a:br>
            <a:r>
              <a:rPr lang="en-US" b="1" dirty="0" smtClean="0">
                <a:solidFill>
                  <a:srgbClr val="FFFF00"/>
                </a:solidFill>
              </a:rPr>
              <a:t>and Equipment Rules </a:t>
            </a:r>
            <a:r>
              <a:rPr lang="en-US" sz="2700" b="1" dirty="0" smtClean="0">
                <a:solidFill>
                  <a:srgbClr val="FFFF00"/>
                </a:solidFill>
              </a:rPr>
              <a:t>(continued)</a:t>
            </a:r>
            <a:endParaRPr lang="en-US" sz="2700" b="1" dirty="0">
              <a:solidFill>
                <a:srgbClr val="FFFF00"/>
              </a:solidFill>
            </a:endParaRPr>
          </a:p>
        </p:txBody>
      </p:sp>
      <p:sp>
        <p:nvSpPr>
          <p:cNvPr id="3" name="Content Placeholder 2"/>
          <p:cNvSpPr>
            <a:spLocks noGrp="1"/>
          </p:cNvSpPr>
          <p:nvPr>
            <p:ph idx="1"/>
          </p:nvPr>
        </p:nvSpPr>
        <p:spPr>
          <a:xfrm>
            <a:off x="457200" y="1600200"/>
            <a:ext cx="6248400" cy="4525963"/>
          </a:xfrm>
        </p:spPr>
        <p:txBody>
          <a:bodyPr>
            <a:normAutofit fontScale="92500"/>
          </a:bodyPr>
          <a:lstStyle/>
          <a:p>
            <a:r>
              <a:rPr lang="en-US" dirty="0" smtClean="0">
                <a:latin typeface="Times New Roman" pitchFamily="18" charset="0"/>
                <a:cs typeface="Times New Roman" pitchFamily="18" charset="0"/>
              </a:rPr>
              <a:t>Gloves</a:t>
            </a:r>
          </a:p>
          <a:p>
            <a:pPr lvl="1"/>
            <a:r>
              <a:rPr lang="en-US" dirty="0" smtClean="0">
                <a:latin typeface="Times New Roman" pitchFamily="18" charset="0"/>
                <a:cs typeface="Times New Roman" pitchFamily="18" charset="0"/>
              </a:rPr>
              <a:t>No </a:t>
            </a:r>
            <a:r>
              <a:rPr lang="en-US" dirty="0">
                <a:latin typeface="Times New Roman" pitchFamily="18" charset="0"/>
                <a:cs typeface="Times New Roman" pitchFamily="18" charset="0"/>
              </a:rPr>
              <a:t>glove can protect from all </a:t>
            </a:r>
            <a:r>
              <a:rPr lang="en-US" dirty="0" smtClean="0">
                <a:latin typeface="Times New Roman" pitchFamily="18" charset="0"/>
                <a:cs typeface="Times New Roman" pitchFamily="18" charset="0"/>
              </a:rPr>
              <a:t>hazards</a:t>
            </a:r>
          </a:p>
          <a:p>
            <a:pPr lvl="1"/>
            <a:r>
              <a:rPr lang="en-US" dirty="0" smtClean="0">
                <a:latin typeface="Times New Roman" pitchFamily="18" charset="0"/>
                <a:cs typeface="Times New Roman" pitchFamily="18" charset="0"/>
              </a:rPr>
              <a:t>Always </a:t>
            </a:r>
            <a:r>
              <a:rPr lang="en-US" dirty="0">
                <a:latin typeface="Times New Roman" pitchFamily="18" charset="0"/>
                <a:cs typeface="Times New Roman" pitchFamily="18" charset="0"/>
              </a:rPr>
              <a:t>check for rips, </a:t>
            </a:r>
            <a:r>
              <a:rPr lang="en-US" dirty="0" smtClean="0">
                <a:latin typeface="Times New Roman" pitchFamily="18" charset="0"/>
                <a:cs typeface="Times New Roman" pitchFamily="18" charset="0"/>
              </a:rPr>
              <a:t>tear, </a:t>
            </a:r>
            <a:r>
              <a:rPr lang="en-US" dirty="0">
                <a:latin typeface="Times New Roman" pitchFamily="18" charset="0"/>
                <a:cs typeface="Times New Roman" pitchFamily="18" charset="0"/>
              </a:rPr>
              <a:t>or </a:t>
            </a:r>
            <a:r>
              <a:rPr lang="en-US" dirty="0" smtClean="0">
                <a:latin typeface="Times New Roman" pitchFamily="18" charset="0"/>
                <a:cs typeface="Times New Roman" pitchFamily="18" charset="0"/>
              </a:rPr>
              <a:t>holes</a:t>
            </a:r>
          </a:p>
          <a:p>
            <a:pPr lvl="1"/>
            <a:r>
              <a:rPr lang="en-US" dirty="0" smtClean="0">
                <a:latin typeface="Times New Roman" pitchFamily="18" charset="0"/>
                <a:cs typeface="Times New Roman" pitchFamily="18" charset="0"/>
              </a:rPr>
              <a:t>Assess </a:t>
            </a:r>
            <a:r>
              <a:rPr lang="en-US" dirty="0">
                <a:latin typeface="Times New Roman" pitchFamily="18" charset="0"/>
                <a:cs typeface="Times New Roman" pitchFamily="18" charset="0"/>
              </a:rPr>
              <a:t>the lab and see what type of gloves are best for </a:t>
            </a:r>
            <a:r>
              <a:rPr lang="en-US" dirty="0" smtClean="0">
                <a:latin typeface="Times New Roman" pitchFamily="18" charset="0"/>
                <a:cs typeface="Times New Roman" pitchFamily="18" charset="0"/>
              </a:rPr>
              <a:t>that situation</a:t>
            </a:r>
          </a:p>
          <a:p>
            <a:pPr lvl="2"/>
            <a:r>
              <a:rPr lang="en-US" dirty="0" smtClean="0">
                <a:latin typeface="Times New Roman" pitchFamily="18" charset="0"/>
                <a:cs typeface="Times New Roman" pitchFamily="18" charset="0"/>
              </a:rPr>
              <a:t>Cloth </a:t>
            </a:r>
            <a:r>
              <a:rPr lang="en-US" dirty="0">
                <a:latin typeface="Times New Roman" pitchFamily="18" charset="0"/>
                <a:cs typeface="Times New Roman" pitchFamily="18" charset="0"/>
              </a:rPr>
              <a:t>– good for light abrasives, but not for </a:t>
            </a:r>
            <a:r>
              <a:rPr lang="en-US" dirty="0" smtClean="0">
                <a:latin typeface="Times New Roman" pitchFamily="18" charset="0"/>
                <a:cs typeface="Times New Roman" pitchFamily="18" charset="0"/>
              </a:rPr>
              <a:t>liquids</a:t>
            </a:r>
          </a:p>
          <a:p>
            <a:pPr lvl="2"/>
            <a:r>
              <a:rPr lang="en-US" dirty="0" smtClean="0">
                <a:latin typeface="Times New Roman" pitchFamily="18" charset="0"/>
                <a:cs typeface="Times New Roman" pitchFamily="18" charset="0"/>
              </a:rPr>
              <a:t>Rubber </a:t>
            </a:r>
            <a:r>
              <a:rPr lang="en-US" dirty="0">
                <a:latin typeface="Times New Roman" pitchFamily="18" charset="0"/>
                <a:cs typeface="Times New Roman" pitchFamily="18" charset="0"/>
              </a:rPr>
              <a:t>– good for solvents and </a:t>
            </a:r>
            <a:r>
              <a:rPr lang="en-US" dirty="0" smtClean="0">
                <a:latin typeface="Times New Roman" pitchFamily="18" charset="0"/>
                <a:cs typeface="Times New Roman" pitchFamily="18" charset="0"/>
              </a:rPr>
              <a:t>corrosives</a:t>
            </a:r>
          </a:p>
          <a:p>
            <a:pPr lvl="2"/>
            <a:r>
              <a:rPr lang="en-US" dirty="0" smtClean="0">
                <a:latin typeface="Times New Roman" pitchFamily="18" charset="0"/>
                <a:cs typeface="Times New Roman" pitchFamily="18" charset="0"/>
              </a:rPr>
              <a:t>Leather </a:t>
            </a:r>
            <a:r>
              <a:rPr lang="en-US" dirty="0">
                <a:latin typeface="Times New Roman" pitchFamily="18" charset="0"/>
                <a:cs typeface="Times New Roman" pitchFamily="18" charset="0"/>
              </a:rPr>
              <a:t>– good for heat, sparks, and rough </a:t>
            </a:r>
            <a:r>
              <a:rPr lang="en-US" dirty="0" smtClean="0">
                <a:latin typeface="Times New Roman" pitchFamily="18" charset="0"/>
                <a:cs typeface="Times New Roman" pitchFamily="18" charset="0"/>
              </a:rPr>
              <a:t>abrasives</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1C8672C8-FFEB-4A1A-9EE1-5E2472C852CD}" type="slidenum">
              <a:rPr lang="en-US" smtClean="0"/>
              <a:pPr/>
              <a:t>9</a:t>
            </a:fld>
            <a:endParaRPr lang="en-US"/>
          </a:p>
        </p:txBody>
      </p:sp>
      <p:pic>
        <p:nvPicPr>
          <p:cNvPr id="5"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4200" y="2286000"/>
            <a:ext cx="1700212" cy="295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1298987"/>
      </p:ext>
    </p:extLst>
  </p:cSld>
  <p:clrMapOvr>
    <a:masterClrMapping/>
  </p:clrMapOvr>
</p:sld>
</file>

<file path=ppt/theme/theme1.xml><?xml version="1.0" encoding="utf-8"?>
<a:theme xmlns:a="http://schemas.openxmlformats.org/drawingml/2006/main" name="Office Theme">
  <a:themeElements>
    <a:clrScheme name="Custom 14">
      <a:dk1>
        <a:srgbClr val="FFFFFF"/>
      </a:dk1>
      <a:lt1>
        <a:srgbClr val="00000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2033</TotalTime>
  <Words>873</Words>
  <Application>Microsoft Office PowerPoint</Application>
  <PresentationFormat>On-screen Show (4:3)</PresentationFormat>
  <Paragraphs>126</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Times New Roman</vt:lpstr>
      <vt:lpstr>Office Theme</vt:lpstr>
      <vt:lpstr>Lab Safety</vt:lpstr>
      <vt:lpstr>PowerPoint Presentation</vt:lpstr>
      <vt:lpstr>The Purpose of Lab Safety </vt:lpstr>
      <vt:lpstr>The Purpose of Lab Safety (continued)</vt:lpstr>
      <vt:lpstr>General Safety Rules</vt:lpstr>
      <vt:lpstr>General Safety Rules (continued)</vt:lpstr>
      <vt:lpstr>General Safety Rules (continued)</vt:lpstr>
      <vt:lpstr>Protective Clothing  and Equipment Rules</vt:lpstr>
      <vt:lpstr>Protective Clothing  and Equipment Rules (continued)</vt:lpstr>
      <vt:lpstr>Protective Clothing  and Equipment Rules (continued)</vt:lpstr>
      <vt:lpstr>Chemical Rules</vt:lpstr>
      <vt:lpstr>Chemical Rules (continued)</vt:lpstr>
      <vt:lpstr>Chemical Rules (continued)</vt:lpstr>
      <vt:lpstr>Glassware and Equipment Rules</vt:lpstr>
      <vt:lpstr>Heating Substances Rules</vt:lpstr>
      <vt:lpstr>Material Safety Data Sheet (MSDS)</vt:lpstr>
      <vt:lpstr>Resources</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owner</dc:creator>
  <cp:lastModifiedBy>Mullen, Caitlin</cp:lastModifiedBy>
  <cp:revision>16</cp:revision>
  <dcterms:created xsi:type="dcterms:W3CDTF">2012-06-08T03:50:00Z</dcterms:created>
  <dcterms:modified xsi:type="dcterms:W3CDTF">2017-08-31T16:37:52Z</dcterms:modified>
</cp:coreProperties>
</file>