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248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7C7BFBC2-6A9E-45D8-AA8D-643CE69688D9}">
  <a:tblStyle styleId="{7C7BFBC2-6A9E-45D8-AA8D-643CE69688D9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248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Times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Times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None/>
              <a:defRPr b="1" sz="1600"/>
            </a:lvl9pPr>
          </a:lstStyle>
          <a:p/>
        </p:txBody>
      </p:sp>
      <p:sp>
        <p:nvSpPr>
          <p:cNvPr id="54" name="Google Shape;54;p12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Char char="»"/>
              <a:defRPr sz="1600"/>
            </a:lvl9pPr>
          </a:lstStyle>
          <a:p/>
        </p:txBody>
      </p:sp>
      <p:sp>
        <p:nvSpPr>
          <p:cNvPr id="55" name="Google Shape;55;p12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None/>
              <a:defRPr b="1" sz="1600"/>
            </a:lvl9pPr>
          </a:lstStyle>
          <a:p/>
        </p:txBody>
      </p:sp>
      <p:sp>
        <p:nvSpPr>
          <p:cNvPr id="56" name="Google Shape;56;p12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Char char="»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/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1" type="body"/>
          </p:nvPr>
        </p:nvSpPr>
        <p:spPr>
          <a:xfrm>
            <a:off x="685800" y="1219200"/>
            <a:ext cx="381000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Times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Char char="»"/>
              <a:defRPr sz="1800"/>
            </a:lvl9pPr>
          </a:lstStyle>
          <a:p/>
        </p:txBody>
      </p:sp>
      <p:sp>
        <p:nvSpPr>
          <p:cNvPr id="60" name="Google Shape;60;p13"/>
          <p:cNvSpPr txBox="1"/>
          <p:nvPr>
            <p:ph idx="2" type="body"/>
          </p:nvPr>
        </p:nvSpPr>
        <p:spPr>
          <a:xfrm>
            <a:off x="4648200" y="1219200"/>
            <a:ext cx="381000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Times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Char char="»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Times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Times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FFFF00"/>
              </a:buClr>
              <a:buSzPts val="1400"/>
              <a:buFont typeface="Times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FFFF00"/>
              </a:buClr>
              <a:buSzPts val="1400"/>
              <a:buFont typeface="Times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FFFF00"/>
              </a:buClr>
              <a:buSzPts val="1400"/>
              <a:buFont typeface="Times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FFFF00"/>
              </a:buClr>
              <a:buSzPts val="1400"/>
              <a:buFont typeface="Times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FFFF00"/>
              </a:buClr>
              <a:buSzPts val="1400"/>
              <a:buFont typeface="Times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FFFF00"/>
              </a:buClr>
              <a:buSzPts val="1400"/>
              <a:buFont typeface="Times"/>
              <a:buNone/>
              <a:defRPr sz="14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685800" y="1219200"/>
            <a:ext cx="777240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Text, and Content" type="txAndObj">
  <p:cSld name="TEXT_AND_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/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685800" y="1219200"/>
            <a:ext cx="381000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648200" y="1219200"/>
            <a:ext cx="381000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Text, and 2 Content" type="txAndTwoObj">
  <p:cSld name="TEXT_AND_TWO_OBJECT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" type="body"/>
          </p:nvPr>
        </p:nvSpPr>
        <p:spPr>
          <a:xfrm>
            <a:off x="685800" y="1219200"/>
            <a:ext cx="381000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2" type="body"/>
          </p:nvPr>
        </p:nvSpPr>
        <p:spPr>
          <a:xfrm>
            <a:off x="4648200" y="1219200"/>
            <a:ext cx="3810000" cy="24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3" type="body"/>
          </p:nvPr>
        </p:nvSpPr>
        <p:spPr>
          <a:xfrm>
            <a:off x="4648200" y="3771900"/>
            <a:ext cx="3810000" cy="24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 rot="5400000">
            <a:off x="4514850" y="2228850"/>
            <a:ext cx="5943600" cy="19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 rot="5400000">
            <a:off x="552450" y="361950"/>
            <a:ext cx="5943600" cy="56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/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8"/>
          <p:cNvSpPr txBox="1"/>
          <p:nvPr>
            <p:ph idx="1" type="body"/>
          </p:nvPr>
        </p:nvSpPr>
        <p:spPr>
          <a:xfrm rot="5400000">
            <a:off x="2095500" y="-190500"/>
            <a:ext cx="4953000" cy="77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rgbClr val="FFFF00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9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Times"/>
              <a:buNone/>
              <a:defRPr b="1" sz="3200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Times"/>
              <a:buNone/>
              <a:defRPr b="1" i="0" sz="28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None/>
              <a:defRPr b="1" i="0" sz="2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None/>
              <a:defRPr b="1" i="0" sz="20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None/>
              <a:defRPr b="1" i="0" sz="20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None/>
              <a:defRPr b="1" i="0" sz="20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None/>
              <a:defRPr b="1" i="0" sz="20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None/>
              <a:defRPr b="1" i="0" sz="20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None/>
              <a:defRPr b="1" i="0" sz="20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rgbClr val="FFFF00"/>
              </a:buClr>
              <a:buSzPts val="1400"/>
              <a:buFont typeface="Times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rgbClr val="FFFF00"/>
              </a:buClr>
              <a:buSzPts val="1200"/>
              <a:buFont typeface="Times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rgbClr val="FFFF00"/>
              </a:buClr>
              <a:buSzPts val="1000"/>
              <a:buFont typeface="Times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rgbClr val="FFFF00"/>
              </a:buClr>
              <a:buSzPts val="900"/>
              <a:buFont typeface="Times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rgbClr val="FFFF00"/>
              </a:buClr>
              <a:buSzPts val="900"/>
              <a:buFont typeface="Times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rgbClr val="FFFF00"/>
              </a:buClr>
              <a:buSzPts val="900"/>
              <a:buFont typeface="Times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rgbClr val="FFFF00"/>
              </a:buClr>
              <a:buSzPts val="900"/>
              <a:buFont typeface="Times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rgbClr val="FFFF00"/>
              </a:buClr>
              <a:buSzPts val="900"/>
              <a:buFont typeface="Times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rgbClr val="FFFF00"/>
              </a:buClr>
              <a:buSzPts val="900"/>
              <a:buFont typeface="Times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Times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Times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Char char="»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Char char="»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Char char="»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Char char="»"/>
              <a:defRPr sz="2000"/>
            </a:lvl9pPr>
          </a:lstStyle>
          <a:p/>
        </p:txBody>
      </p:sp>
      <p:sp>
        <p:nvSpPr>
          <p:cNvPr id="48" name="Google Shape;48;p10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rgbClr val="FFFF00"/>
              </a:buClr>
              <a:buSzPts val="1400"/>
              <a:buFont typeface="Times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rgbClr val="FFFF00"/>
              </a:buClr>
              <a:buSzPts val="1200"/>
              <a:buFont typeface="Times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rgbClr val="FFFF00"/>
              </a:buClr>
              <a:buSzPts val="1000"/>
              <a:buFont typeface="Times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rgbClr val="FFFF00"/>
              </a:buClr>
              <a:buSzPts val="900"/>
              <a:buFont typeface="Times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rgbClr val="FFFF00"/>
              </a:buClr>
              <a:buSzPts val="900"/>
              <a:buFont typeface="Times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rgbClr val="FFFF00"/>
              </a:buClr>
              <a:buSzPts val="900"/>
              <a:buFont typeface="Times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rgbClr val="FFFF00"/>
              </a:buClr>
              <a:buSzPts val="900"/>
              <a:buFont typeface="Times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rgbClr val="FFFF00"/>
              </a:buClr>
              <a:buSzPts val="900"/>
              <a:buFont typeface="Times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rgbClr val="FFFF00"/>
              </a:buClr>
              <a:buSzPts val="900"/>
              <a:buFont typeface="Times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800000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685800" y="1219200"/>
            <a:ext cx="777240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Times"/>
              <a:buChar char="•"/>
              <a:defRPr b="1" i="0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Times"/>
              <a:buChar char="–"/>
              <a:defRPr b="1" i="0" sz="28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•"/>
              <a:defRPr b="1" i="0" sz="2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Char char="–"/>
              <a:defRPr b="1" i="0" sz="20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Char char="»"/>
              <a:defRPr b="1" i="0" sz="20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Char char="»"/>
              <a:defRPr b="1" i="0" sz="20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Char char="»"/>
              <a:defRPr b="1" i="0" sz="20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Char char="»"/>
              <a:defRPr b="1" i="0" sz="20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rgbClr val="FFFF00"/>
              </a:buClr>
              <a:buSzPts val="2000"/>
              <a:buFont typeface="Times"/>
              <a:buChar char="»"/>
              <a:defRPr b="1" i="0" sz="20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/>
        </p:txBody>
      </p:sp>
      <p:cxnSp>
        <p:nvCxnSpPr>
          <p:cNvPr id="12" name="Google Shape;12;p1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cap="flat" cmpd="sng" w="31750">
            <a:solidFill>
              <a:srgbClr val="FFFF00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13" name="Google Shape;13;p1"/>
          <p:cNvCxnSpPr/>
          <p:nvPr/>
        </p:nvCxnSpPr>
        <p:spPr>
          <a:xfrm>
            <a:off x="685800" y="381000"/>
            <a:ext cx="0" cy="6096000"/>
          </a:xfrm>
          <a:prstGeom prst="straightConnector1">
            <a:avLst/>
          </a:prstGeom>
          <a:noFill/>
          <a:ln cap="flat" cmpd="sng" w="31750">
            <a:solidFill>
              <a:srgbClr val="FFFF00"/>
            </a:solidFill>
            <a:prstDash val="solid"/>
            <a:miter lim="800000"/>
            <a:headEnd len="med" w="med" type="none"/>
            <a:tailEnd len="med" w="med" type="none"/>
          </a:ln>
        </p:spPr>
      </p:cxnSp>
      <p:sp>
        <p:nvSpPr>
          <p:cNvPr id="14" name="Google Shape;14;p1"/>
          <p:cNvSpPr txBox="1"/>
          <p:nvPr/>
        </p:nvSpPr>
        <p:spPr>
          <a:xfrm>
            <a:off x="0" y="76200"/>
            <a:ext cx="9144000" cy="274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5" name="Google Shape;15;p1"/>
          <p:cNvSpPr txBox="1"/>
          <p:nvPr/>
        </p:nvSpPr>
        <p:spPr>
          <a:xfrm>
            <a:off x="8610600" y="6545262"/>
            <a:ext cx="533400" cy="274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200"/>
              <a:buFont typeface="Times"/>
              <a:buNone/>
            </a:pPr>
            <a:r>
              <a:rPr b="0" i="0" lang="en-US" sz="12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6-</a:t>
            </a:r>
            <a:fld id="{00000000-1234-1234-1234-123412341234}" type="slidenum">
              <a:rPr b="0" i="0" lang="en-US" sz="12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‹#›</a:t>
            </a:fld>
            <a:endParaRPr/>
          </a:p>
        </p:txBody>
      </p:sp>
      <p:sp>
        <p:nvSpPr>
          <p:cNvPr id="16" name="Google Shape;16;p1"/>
          <p:cNvSpPr/>
          <p:nvPr/>
        </p:nvSpPr>
        <p:spPr>
          <a:xfrm rot="5400000">
            <a:off x="-2493168" y="3796506"/>
            <a:ext cx="5637212" cy="48577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>
                  <a:noFill/>
                </a:ln>
                <a:solidFill>
                  <a:srgbClr val="000000"/>
                </a:solidFill>
                <a:latin typeface="Arial Black"/>
              </a:rPr>
              <a:t>Forensic Toxicology </a:t>
            </a:r>
          </a:p>
        </p:txBody>
      </p:sp>
      <p:sp>
        <p:nvSpPr>
          <p:cNvPr id="17" name="Google Shape;17;p1"/>
          <p:cNvSpPr txBox="1"/>
          <p:nvPr/>
        </p:nvSpPr>
        <p:spPr>
          <a:xfrm>
            <a:off x="6019800" y="6445250"/>
            <a:ext cx="2590800" cy="396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000"/>
              <a:buFont typeface="Arial"/>
              <a:buNone/>
            </a:pPr>
            <a:r>
              <a:rPr b="1" i="0" lang="en-US" sz="1000" u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©2011, 2008 Pearson Education, Inc.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000"/>
              <a:buFont typeface="Arial"/>
              <a:buNone/>
            </a:pPr>
            <a:r>
              <a:rPr b="1" i="0" lang="en-US" sz="1000" u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Upper Saddle River, NJ 07458</a:t>
            </a:r>
            <a:endParaRPr/>
          </a:p>
        </p:txBody>
      </p:sp>
      <p:sp>
        <p:nvSpPr>
          <p:cNvPr id="18" name="Google Shape;18;p1"/>
          <p:cNvSpPr txBox="1"/>
          <p:nvPr/>
        </p:nvSpPr>
        <p:spPr>
          <a:xfrm>
            <a:off x="685800" y="6461125"/>
            <a:ext cx="3048000" cy="396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000"/>
              <a:buFont typeface="Arial"/>
              <a:buNone/>
            </a:pPr>
            <a:r>
              <a:rPr b="1" i="0" lang="en-US" sz="1000" u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FORENSIC SCIENCE: An Introduction, 2</a:t>
            </a:r>
            <a:r>
              <a:rPr b="1" baseline="30000" i="0" lang="en-US" sz="1000" u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nd</a:t>
            </a:r>
            <a:r>
              <a:rPr b="1" i="0" lang="en-US" sz="1000" u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ed.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000"/>
              <a:buFont typeface="Arial"/>
              <a:buNone/>
            </a:pPr>
            <a:r>
              <a:rPr b="1" i="0" lang="en-US" sz="1000" u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By Richard Saferstein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Relationship Id="rId4" Type="http://schemas.openxmlformats.org/officeDocument/2006/relationships/image" Target="../media/image61.png"/><Relationship Id="rId5" Type="http://schemas.openxmlformats.org/officeDocument/2006/relationships/image" Target="../media/image16.png"/><Relationship Id="rId6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en.wikipedia.org/wiki/Learning_disorder" TargetMode="External"/><Relationship Id="rId4" Type="http://schemas.openxmlformats.org/officeDocument/2006/relationships/image" Target="../media/image32.jpg"/><Relationship Id="rId5" Type="http://schemas.openxmlformats.org/officeDocument/2006/relationships/image" Target="../media/image4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0.png"/><Relationship Id="rId4" Type="http://schemas.openxmlformats.org/officeDocument/2006/relationships/image" Target="../media/image28.jpg"/><Relationship Id="rId5" Type="http://schemas.openxmlformats.org/officeDocument/2006/relationships/image" Target="../media/image3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3.png"/><Relationship Id="rId4" Type="http://schemas.openxmlformats.org/officeDocument/2006/relationships/image" Target="../media/image31.png"/><Relationship Id="rId5" Type="http://schemas.openxmlformats.org/officeDocument/2006/relationships/image" Target="../media/image38.jpg"/><Relationship Id="rId6" Type="http://schemas.openxmlformats.org/officeDocument/2006/relationships/image" Target="../media/image3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6.jpg"/><Relationship Id="rId4" Type="http://schemas.openxmlformats.org/officeDocument/2006/relationships/image" Target="../media/image45.png"/><Relationship Id="rId5" Type="http://schemas.openxmlformats.org/officeDocument/2006/relationships/image" Target="../media/image3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7.jpg"/><Relationship Id="rId4" Type="http://schemas.openxmlformats.org/officeDocument/2006/relationships/image" Target="../media/image40.jpg"/><Relationship Id="rId5" Type="http://schemas.openxmlformats.org/officeDocument/2006/relationships/image" Target="../media/image39.jpg"/><Relationship Id="rId6" Type="http://schemas.openxmlformats.org/officeDocument/2006/relationships/image" Target="../media/image4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1.png"/><Relationship Id="rId4" Type="http://schemas.openxmlformats.org/officeDocument/2006/relationships/image" Target="../media/image44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9.jpg"/><Relationship Id="rId4" Type="http://schemas.openxmlformats.org/officeDocument/2006/relationships/image" Target="../media/image48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2.jpg"/><Relationship Id="rId4" Type="http://schemas.openxmlformats.org/officeDocument/2006/relationships/image" Target="../media/image58.png"/><Relationship Id="rId5" Type="http://schemas.openxmlformats.org/officeDocument/2006/relationships/image" Target="../media/image49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7.png"/><Relationship Id="rId4" Type="http://schemas.openxmlformats.org/officeDocument/2006/relationships/image" Target="../media/image51.png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image" Target="../media/image14.png"/><Relationship Id="rId10" Type="http://schemas.openxmlformats.org/officeDocument/2006/relationships/image" Target="../media/image3.jpg"/><Relationship Id="rId13" Type="http://schemas.openxmlformats.org/officeDocument/2006/relationships/image" Target="../media/image17.png"/><Relationship Id="rId1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Relationship Id="rId4" Type="http://schemas.openxmlformats.org/officeDocument/2006/relationships/image" Target="../media/image8.jpg"/><Relationship Id="rId9" Type="http://schemas.openxmlformats.org/officeDocument/2006/relationships/image" Target="../media/image2.png"/><Relationship Id="rId5" Type="http://schemas.openxmlformats.org/officeDocument/2006/relationships/image" Target="../media/image6.png"/><Relationship Id="rId6" Type="http://schemas.openxmlformats.org/officeDocument/2006/relationships/image" Target="../media/image9.jpg"/><Relationship Id="rId7" Type="http://schemas.openxmlformats.org/officeDocument/2006/relationships/image" Target="../media/image15.jpg"/><Relationship Id="rId8" Type="http://schemas.openxmlformats.org/officeDocument/2006/relationships/image" Target="../media/image5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4.png"/><Relationship Id="rId4" Type="http://schemas.openxmlformats.org/officeDocument/2006/relationships/image" Target="../media/image57.png"/><Relationship Id="rId5" Type="http://schemas.openxmlformats.org/officeDocument/2006/relationships/image" Target="../media/image53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jpg"/><Relationship Id="rId4" Type="http://schemas.openxmlformats.org/officeDocument/2006/relationships/image" Target="../media/image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4" Type="http://schemas.openxmlformats.org/officeDocument/2006/relationships/image" Target="../media/image2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jpg"/><Relationship Id="rId4" Type="http://schemas.openxmlformats.org/officeDocument/2006/relationships/image" Target="../media/image2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9.jpg"/><Relationship Id="rId4" Type="http://schemas.openxmlformats.org/officeDocument/2006/relationships/image" Target="../media/image2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7.png"/><Relationship Id="rId4" Type="http://schemas.openxmlformats.org/officeDocument/2006/relationships/image" Target="../media/image25.png"/><Relationship Id="rId5" Type="http://schemas.openxmlformats.org/officeDocument/2006/relationships/image" Target="../media/image2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ctrTitle"/>
          </p:nvPr>
        </p:nvSpPr>
        <p:spPr>
          <a:xfrm>
            <a:off x="685800" y="22098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Times"/>
              <a:buNone/>
            </a:pPr>
            <a:r>
              <a:rPr b="1" i="0" lang="en-US" sz="44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FORENSIC TOXICOLOGY</a:t>
            </a:r>
            <a:endParaRPr/>
          </a:p>
        </p:txBody>
      </p:sp>
      <p:pic>
        <p:nvPicPr>
          <p:cNvPr descr="http://soft-tox.org/sites/all/themes/soft/logo.png" id="69" name="Google Shape;69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52600" y="192087"/>
            <a:ext cx="2133600" cy="2133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oze disney horror halloween apple" id="70" name="Google Shape;70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14975" y="3546475"/>
            <a:ext cx="3629025" cy="25463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ience chemistry heavy metal mercury toxic" id="71" name="Google Shape;71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43437" y="192087"/>
            <a:ext cx="3810000" cy="21399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m curry hex fern gully ferngully toxic love" id="72" name="Google Shape;72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7862" y="3452812"/>
            <a:ext cx="4960937" cy="2733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4"/>
          <p:cNvSpPr txBox="1"/>
          <p:nvPr/>
        </p:nvSpPr>
        <p:spPr>
          <a:xfrm>
            <a:off x="1447800" y="304800"/>
            <a:ext cx="72390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600"/>
              <a:buFont typeface="Times"/>
              <a:buNone/>
            </a:pPr>
            <a:r>
              <a:rPr b="1" i="0" lang="en-US" sz="36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Lead</a:t>
            </a:r>
            <a:endParaRPr/>
          </a:p>
        </p:txBody>
      </p:sp>
      <p:sp>
        <p:nvSpPr>
          <p:cNvPr id="153" name="Google Shape;153;p24"/>
          <p:cNvSpPr txBox="1"/>
          <p:nvPr>
            <p:ph idx="1" type="body"/>
          </p:nvPr>
        </p:nvSpPr>
        <p:spPr>
          <a:xfrm>
            <a:off x="685800" y="1219200"/>
            <a:ext cx="457200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imes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Lead interferes with a variety of body processes and is toxic to many organs and tissues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Times"/>
              <a:buChar char="•"/>
            </a:pPr>
            <a:r>
              <a:rPr b="0" i="0" lang="en-US" sz="28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It interferes with the development of the nervous system and is therefore particularly toxic to children, causing potentially permanent </a:t>
            </a:r>
            <a:r>
              <a:rPr b="0" i="0" lang="en-US" sz="2800" u="sng" cap="none" strike="noStrike">
                <a:solidFill>
                  <a:schemeClr val="hlink"/>
                </a:solidFill>
                <a:latin typeface="Times"/>
                <a:ea typeface="Times"/>
                <a:cs typeface="Times"/>
                <a:sym typeface="Times"/>
                <a:hlinkClick r:id="rId3"/>
              </a:rPr>
              <a:t>learning</a:t>
            </a:r>
            <a:r>
              <a:rPr b="0" i="0" lang="en-US" sz="28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 and behavior disorders</a:t>
            </a:r>
            <a:endParaRPr/>
          </a:p>
        </p:txBody>
      </p:sp>
      <p:pic>
        <p:nvPicPr>
          <p:cNvPr descr="https://www.dentistry.uiowa.edu/sites/default/files/images/oprm/atlas/LeadPoison1.jpg" id="154" name="Google Shape;154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91175" y="1247775"/>
            <a:ext cx="3438525" cy="22574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encrypted-tbn2.gstatic.com/images?q=tbn:ANd9GcQDjwwDCJo1YP5JSjeekhuc4-ZSRWn6nyeS0FKX7a-NlUwNVzMg" id="155" name="Google Shape;155;p24"/>
          <p:cNvPicPr preferRelativeResize="0"/>
          <p:nvPr/>
        </p:nvPicPr>
        <p:blipFill rotWithShape="1">
          <a:blip r:embed="rId5">
            <a:alphaModFix/>
          </a:blip>
          <a:srcRect b="0" l="27789" r="0" t="0"/>
          <a:stretch/>
        </p:blipFill>
        <p:spPr>
          <a:xfrm>
            <a:off x="5599112" y="3533775"/>
            <a:ext cx="3438525" cy="266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5"/>
          <p:cNvSpPr txBox="1"/>
          <p:nvPr/>
        </p:nvSpPr>
        <p:spPr>
          <a:xfrm>
            <a:off x="685800" y="179387"/>
            <a:ext cx="51816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600"/>
              <a:buFont typeface="Times"/>
              <a:buNone/>
            </a:pPr>
            <a:r>
              <a:rPr b="1" i="0" lang="en-US" sz="36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     Carbon Monoxide</a:t>
            </a:r>
            <a:endParaRPr/>
          </a:p>
        </p:txBody>
      </p:sp>
      <p:pic>
        <p:nvPicPr>
          <p:cNvPr descr="car tv animation smoke performance" id="161" name="Google Shape;161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4075" y="4548187"/>
            <a:ext cx="4067175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4.bp.blogspot.com/-ravcDisBOjc/T6-G_CidwvI/AAAAAAAAA7A/F4dNMlK1HSk/s1600/chemical+burn2+009.JPG" id="162" name="Google Shape;162;p25"/>
          <p:cNvPicPr preferRelativeResize="0"/>
          <p:nvPr/>
        </p:nvPicPr>
        <p:blipFill rotWithShape="1">
          <a:blip r:embed="rId4">
            <a:alphaModFix/>
          </a:blip>
          <a:srcRect b="7475" l="0" r="0" t="5296"/>
          <a:stretch/>
        </p:blipFill>
        <p:spPr>
          <a:xfrm>
            <a:off x="5067300" y="4159250"/>
            <a:ext cx="4076700" cy="2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5"/>
          <p:cNvSpPr txBox="1"/>
          <p:nvPr>
            <p:ph idx="1" type="body"/>
          </p:nvPr>
        </p:nvSpPr>
        <p:spPr>
          <a:xfrm>
            <a:off x="727075" y="1143000"/>
            <a:ext cx="4838700" cy="3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000"/>
              <a:buFont typeface="Times"/>
              <a:buChar char="•"/>
            </a:pPr>
            <a:r>
              <a:rPr b="0" i="0" lang="en-US" sz="30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Occurs when you inhale too much CO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Times"/>
              <a:buChar char="•"/>
            </a:pPr>
            <a:r>
              <a:rPr b="0" i="0" lang="en-US" sz="30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being colorless, odorless, tasteless, it is very difficult for people to detect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00"/>
              </a:buClr>
              <a:buSzPts val="3000"/>
              <a:buFont typeface="Times"/>
              <a:buChar char="•"/>
            </a:pPr>
            <a:r>
              <a:rPr b="0" i="0" lang="en-US" sz="30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1% concentration in air leads to death in 3 min</a:t>
            </a:r>
            <a:endParaRPr/>
          </a:p>
        </p:txBody>
      </p:sp>
      <p:pic>
        <p:nvPicPr>
          <p:cNvPr descr="File:CO toxicity symptoms (en).jpg" id="164" name="Google Shape;164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638800" y="7937"/>
            <a:ext cx="3435350" cy="4081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6"/>
          <p:cNvSpPr txBox="1"/>
          <p:nvPr/>
        </p:nvSpPr>
        <p:spPr>
          <a:xfrm>
            <a:off x="2667000" y="304800"/>
            <a:ext cx="1995487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600"/>
              <a:buFont typeface="Times"/>
              <a:buNone/>
            </a:pPr>
            <a:r>
              <a:rPr b="1" i="0" lang="en-US" sz="36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Mercury</a:t>
            </a:r>
            <a:endParaRPr/>
          </a:p>
        </p:txBody>
      </p:sp>
      <p:sp>
        <p:nvSpPr>
          <p:cNvPr id="170" name="Google Shape;170;p26"/>
          <p:cNvSpPr txBox="1"/>
          <p:nvPr>
            <p:ph idx="1" type="body"/>
          </p:nvPr>
        </p:nvSpPr>
        <p:spPr>
          <a:xfrm>
            <a:off x="685800" y="1219200"/>
            <a:ext cx="527685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imes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Symptoms typically include sensory impairment (vision, hearing, speech), disturbed sensation and a lack of coordination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Times"/>
              <a:buChar char="•"/>
            </a:pPr>
            <a:r>
              <a:rPr b="0" i="0" lang="en-US" sz="28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Can be caused by fish ingestion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imes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Inhalation extremely dangerous</a:t>
            </a:r>
            <a:endParaRPr/>
          </a:p>
          <a:p>
            <a:pPr indent="-1651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Time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pic>
        <p:nvPicPr>
          <p:cNvPr descr="interesting balloon mercury pound" id="171" name="Google Shape;171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92837" y="276225"/>
            <a:ext cx="2794000" cy="20907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upload.wikimedia.org/wikipedia/commons/c/c5/MercuryFoodChain-01.png" id="172" name="Google Shape;172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32475" y="2555875"/>
            <a:ext cx="3235325" cy="37687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i.ytimg.com/vi/v8iQ3eiinaE/maxresdefault.jpg" id="173" name="Google Shape;173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12800" y="4464050"/>
            <a:ext cx="2824162" cy="2016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thefisheriesblog.files.wordpress.com/2015/09/merc_fish.gif?w=470" id="174" name="Google Shape;174;p2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328987" y="4652962"/>
            <a:ext cx="2381250" cy="163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7"/>
          <p:cNvSpPr txBox="1"/>
          <p:nvPr/>
        </p:nvSpPr>
        <p:spPr>
          <a:xfrm>
            <a:off x="1447800" y="304800"/>
            <a:ext cx="72390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600"/>
              <a:buFont typeface="Times"/>
              <a:buNone/>
            </a:pPr>
            <a:r>
              <a:rPr b="1" i="0" lang="en-US" sz="36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Arsenic</a:t>
            </a:r>
            <a:endParaRPr/>
          </a:p>
        </p:txBody>
      </p:sp>
      <p:sp>
        <p:nvSpPr>
          <p:cNvPr id="180" name="Google Shape;180;p27"/>
          <p:cNvSpPr txBox="1"/>
          <p:nvPr>
            <p:ph idx="1" type="body"/>
          </p:nvPr>
        </p:nvSpPr>
        <p:spPr>
          <a:xfrm>
            <a:off x="457200" y="1066800"/>
            <a:ext cx="487680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Times"/>
              <a:buChar char="•"/>
            </a:pPr>
            <a:r>
              <a:rPr b="0" i="0" lang="en-US" sz="28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 A medical condition caused by elevated levels of As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imes"/>
              <a:buChar char="•"/>
            </a:pPr>
            <a:r>
              <a:rPr b="0" i="0" lang="en-US" sz="2800" u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Usually from groundwater that naturally contains high concentrations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Times"/>
              <a:buChar char="•"/>
            </a:pPr>
            <a:r>
              <a:rPr b="0" i="0" lang="en-US" sz="28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As the poisoning develops, convulsions and changes in fingernail pigmentation occur</a:t>
            </a:r>
            <a:endParaRPr/>
          </a:p>
          <a:p>
            <a:pPr indent="-1651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Times"/>
              <a:buNone/>
            </a:pPr>
            <a:r>
              <a:t/>
            </a:r>
            <a:endParaRPr b="0" i="0" sz="2800" u="none">
              <a:solidFill>
                <a:srgbClr val="FFFF00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pic>
        <p:nvPicPr>
          <p:cNvPr descr="http://www.primehealthchannel.com/wp-content/uploads/2013/02/Arsenic-Poisoning.jpg" id="181" name="Google Shape;181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81600" y="1371600"/>
            <a:ext cx="3695700" cy="2320925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descr="Mic science world water bangladesh" id="182" name="Google Shape;182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81600" y="4021137"/>
            <a:ext cx="3821112" cy="21510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upload.wikimedia.org/wikipedia/commons/thumb/f/fd/Mee%27s_lines.JPG/1024px-Mee%27s_lines.JPG" id="183" name="Google Shape;183;p27"/>
          <p:cNvPicPr preferRelativeResize="0"/>
          <p:nvPr/>
        </p:nvPicPr>
        <p:blipFill rotWithShape="1">
          <a:blip r:embed="rId5">
            <a:alphaModFix/>
          </a:blip>
          <a:srcRect b="26856" l="14850" r="0" t="20899"/>
          <a:stretch/>
        </p:blipFill>
        <p:spPr>
          <a:xfrm>
            <a:off x="1295400" y="4876800"/>
            <a:ext cx="3487737" cy="18288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8"/>
          <p:cNvSpPr txBox="1"/>
          <p:nvPr/>
        </p:nvSpPr>
        <p:spPr>
          <a:xfrm>
            <a:off x="717550" y="336550"/>
            <a:ext cx="72390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600"/>
              <a:buFont typeface="Times"/>
              <a:buNone/>
            </a:pPr>
            <a:r>
              <a:rPr b="1" i="0" lang="en-US" sz="36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✇ Thallium &amp; Polonium ✇</a:t>
            </a:r>
            <a:endParaRPr/>
          </a:p>
        </p:txBody>
      </p:sp>
      <p:sp>
        <p:nvSpPr>
          <p:cNvPr id="189" name="Google Shape;189;p28"/>
          <p:cNvSpPr txBox="1"/>
          <p:nvPr>
            <p:ph idx="1" type="body"/>
          </p:nvPr>
        </p:nvSpPr>
        <p:spPr>
          <a:xfrm>
            <a:off x="685800" y="1219200"/>
            <a:ext cx="5867400" cy="3208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imes"/>
              <a:buChar char="•"/>
            </a:pPr>
            <a:r>
              <a:rPr b="0" i="0" lang="en-US" sz="2800" u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Both Tl and Po are radioactive elements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Times"/>
              <a:buChar char="•"/>
            </a:pPr>
            <a:r>
              <a:rPr b="0" i="0" lang="en-US" sz="28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Cause radiation poisoning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imes"/>
              <a:buChar char="•"/>
            </a:pPr>
            <a:r>
              <a:rPr b="0" i="0" lang="en-US" sz="2800" u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Marked by </a:t>
            </a:r>
            <a:r>
              <a:rPr b="0" i="1" lang="en-US" sz="2800" u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vomiting, nausea, hair falling out, burns, seizures, dizziness, severe pain</a:t>
            </a:r>
            <a:endParaRPr/>
          </a:p>
          <a:p>
            <a:pPr indent="-1651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Times"/>
              <a:buNone/>
            </a:pPr>
            <a:r>
              <a:t/>
            </a:r>
            <a:endParaRPr b="0" i="1" sz="2800" u="none">
              <a:solidFill>
                <a:schemeClr val="lt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pic>
        <p:nvPicPr>
          <p:cNvPr descr="http://theodoregray.com/periodictabledisplay/Samples/081.1/s13.JPG" id="190" name="Google Shape;190;p28"/>
          <p:cNvPicPr preferRelativeResize="0"/>
          <p:nvPr/>
        </p:nvPicPr>
        <p:blipFill rotWithShape="1">
          <a:blip r:embed="rId3">
            <a:alphaModFix/>
          </a:blip>
          <a:srcRect b="0" l="5799" r="19305" t="22766"/>
          <a:stretch/>
        </p:blipFill>
        <p:spPr>
          <a:xfrm>
            <a:off x="7162800" y="84137"/>
            <a:ext cx="1919287" cy="19796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.telegraph.co.uk/multimedia/archive/00630/news-graphics-2006-_630816a.jpg" id="191" name="Google Shape;191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97450" y="4232275"/>
            <a:ext cx="4121150" cy="25765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easycalculation.com/chemistry/elements/images/polonium.jpg" id="192" name="Google Shape;192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91300" y="2276475"/>
            <a:ext cx="2528887" cy="1685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i.ytimg.com/vi/s-GE5lyumEo/maxresdefault.jpg" id="193" name="Google Shape;193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17550" y="4232275"/>
            <a:ext cx="4354512" cy="2646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9"/>
          <p:cNvSpPr txBox="1"/>
          <p:nvPr/>
        </p:nvSpPr>
        <p:spPr>
          <a:xfrm>
            <a:off x="1447800" y="304800"/>
            <a:ext cx="5064125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600"/>
              <a:buFont typeface="Times"/>
              <a:buNone/>
            </a:pPr>
            <a:r>
              <a:rPr b="1" i="0" lang="en-US" sz="36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Cyanide</a:t>
            </a:r>
            <a:endParaRPr/>
          </a:p>
        </p:txBody>
      </p:sp>
      <p:sp>
        <p:nvSpPr>
          <p:cNvPr id="199" name="Google Shape;199;p29"/>
          <p:cNvSpPr txBox="1"/>
          <p:nvPr/>
        </p:nvSpPr>
        <p:spPr>
          <a:xfrm>
            <a:off x="838200" y="1295400"/>
            <a:ext cx="4572000" cy="496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imes"/>
              <a:buChar char="•"/>
            </a:pPr>
            <a:r>
              <a:rPr b="0" i="0" lang="en-US" sz="3200" u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very lethal 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Times"/>
              <a:buChar char="•"/>
            </a:pPr>
            <a:r>
              <a:rPr b="0" i="0" lang="en-US" sz="32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Can enter by inhalation, ingestion, or direct skin contact 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imes"/>
              <a:buChar char="•"/>
            </a:pPr>
            <a:r>
              <a:rPr b="0" i="0" lang="en-US" sz="3200" u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Used for executions 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Times"/>
              <a:buChar char="•"/>
            </a:pPr>
            <a:r>
              <a:rPr b="0" i="0" lang="en-US" sz="32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Damages internal workings of the cell 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imes"/>
              <a:buChar char="•"/>
            </a:pPr>
            <a:r>
              <a:rPr b="0" i="0" lang="en-US" sz="3200" u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ME will notice a BRIGHT cherry red color to the victim’s blood. </a:t>
            </a:r>
            <a:endParaRPr/>
          </a:p>
        </p:txBody>
      </p:sp>
      <p:pic>
        <p:nvPicPr>
          <p:cNvPr descr="https://biochemicalblogger.files.wordpress.com/2013/03/poison1.gif" id="200" name="Google Shape;200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11925" y="336550"/>
            <a:ext cx="2206625" cy="2759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whatreallyhappened.info/images/Pink%20not%20Blue-1%20(3)%20(1)_html_m79c723bb.jpg" id="201" name="Google Shape;201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00600" y="3271837"/>
            <a:ext cx="4268787" cy="30146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0"/>
          <p:cNvSpPr txBox="1"/>
          <p:nvPr/>
        </p:nvSpPr>
        <p:spPr>
          <a:xfrm>
            <a:off x="685800" y="304800"/>
            <a:ext cx="72390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600"/>
              <a:buFont typeface="Times"/>
              <a:buNone/>
            </a:pPr>
            <a:r>
              <a:rPr b="1" i="0" lang="en-US" sz="36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Strychnine</a:t>
            </a:r>
            <a:endParaRPr/>
          </a:p>
        </p:txBody>
      </p:sp>
      <p:sp>
        <p:nvSpPr>
          <p:cNvPr id="207" name="Google Shape;207;p30"/>
          <p:cNvSpPr txBox="1"/>
          <p:nvPr/>
        </p:nvSpPr>
        <p:spPr>
          <a:xfrm>
            <a:off x="457200" y="1371600"/>
            <a:ext cx="5791200" cy="3638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Plant based rat poison </a:t>
            </a:r>
            <a:endParaRPr/>
          </a:p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Extremely bitter taste: hard to disguise</a:t>
            </a:r>
            <a:endParaRPr/>
          </a:p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Causes a LOT of pain: Not typical in suicides </a:t>
            </a:r>
            <a:endParaRPr/>
          </a:p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Causes convulsions</a:t>
            </a:r>
            <a:endParaRPr/>
          </a:p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Death is caused by asphyxia</a:t>
            </a:r>
            <a:endParaRPr/>
          </a:p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Rigor mortis is quick</a:t>
            </a:r>
            <a:endParaRPr/>
          </a:p>
        </p:txBody>
      </p:sp>
      <p:pic>
        <p:nvPicPr>
          <p:cNvPr id="208" name="Google Shape;20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0800" y="1371600"/>
            <a:ext cx="2286000" cy="4833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static1.businessinsider.com/image/516ef4a16bb3f7f409000023-1190-625/ricin-heres-what-the-poison-sent-to-us-officials-can-do.jpg" id="213" name="Google Shape;213;p31"/>
          <p:cNvPicPr preferRelativeResize="0"/>
          <p:nvPr/>
        </p:nvPicPr>
        <p:blipFill rotWithShape="1">
          <a:blip r:embed="rId3">
            <a:alphaModFix/>
          </a:blip>
          <a:srcRect b="0" l="22403" r="0" t="0"/>
          <a:stretch/>
        </p:blipFill>
        <p:spPr>
          <a:xfrm>
            <a:off x="742950" y="4038600"/>
            <a:ext cx="4133850" cy="2663825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31"/>
          <p:cNvSpPr txBox="1"/>
          <p:nvPr/>
        </p:nvSpPr>
        <p:spPr>
          <a:xfrm>
            <a:off x="685800" y="304800"/>
            <a:ext cx="72390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600"/>
              <a:buFont typeface="Times"/>
              <a:buNone/>
            </a:pPr>
            <a:r>
              <a:rPr b="1" i="0" lang="en-US" sz="36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Ricin</a:t>
            </a:r>
            <a:endParaRPr/>
          </a:p>
        </p:txBody>
      </p:sp>
      <p:sp>
        <p:nvSpPr>
          <p:cNvPr id="215" name="Google Shape;215;p31"/>
          <p:cNvSpPr txBox="1"/>
          <p:nvPr/>
        </p:nvSpPr>
        <p:spPr>
          <a:xfrm>
            <a:off x="304800" y="1219200"/>
            <a:ext cx="8001000" cy="27511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A highly toxic, naturally occurring protein produced in the seeds of the castor oil plant</a:t>
            </a:r>
            <a:endParaRPr/>
          </a:p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A dose of a few grains can kill an adult human</a:t>
            </a:r>
            <a:endParaRPr/>
          </a:p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Poisonous if </a:t>
            </a:r>
            <a:r>
              <a:rPr b="0" i="1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inhaled, injected, </a:t>
            </a:r>
            <a:r>
              <a:rPr b="0" i="0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or</a:t>
            </a:r>
            <a:r>
              <a:rPr b="0" i="1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 ingested</a:t>
            </a:r>
            <a:endParaRPr/>
          </a:p>
        </p:txBody>
      </p:sp>
      <p:pic>
        <p:nvPicPr>
          <p:cNvPr descr="An FBI-released image of a ricin letter addressed to the White House in 2003." id="216" name="Google Shape;216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08462" y="4038600"/>
            <a:ext cx="4972050" cy="266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2"/>
          <p:cNvSpPr txBox="1"/>
          <p:nvPr/>
        </p:nvSpPr>
        <p:spPr>
          <a:xfrm>
            <a:off x="685800" y="304800"/>
            <a:ext cx="72390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600"/>
              <a:buFont typeface="Times"/>
              <a:buNone/>
            </a:pPr>
            <a:r>
              <a:rPr b="1" i="0" lang="en-US" sz="36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Pesticides</a:t>
            </a:r>
            <a:endParaRPr/>
          </a:p>
        </p:txBody>
      </p:sp>
      <p:sp>
        <p:nvSpPr>
          <p:cNvPr id="222" name="Google Shape;222;p32"/>
          <p:cNvSpPr txBox="1"/>
          <p:nvPr/>
        </p:nvSpPr>
        <p:spPr>
          <a:xfrm>
            <a:off x="261937" y="1174750"/>
            <a:ext cx="6443662" cy="4857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toxic substances released intentionally into our environment to kill living things</a:t>
            </a:r>
            <a:endParaRPr/>
          </a:p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Includes substances that kill</a:t>
            </a:r>
            <a:endParaRPr/>
          </a:p>
          <a:p>
            <a:pPr indent="-228600" lvl="2" marL="11430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imes"/>
              <a:buChar char="•"/>
            </a:pPr>
            <a:r>
              <a:rPr b="0" i="1" lang="en-US" sz="24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weeds (herbicides)</a:t>
            </a:r>
            <a:endParaRPr/>
          </a:p>
          <a:p>
            <a:pPr indent="-228600" lvl="2" marL="11430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•"/>
            </a:pPr>
            <a:r>
              <a:rPr b="0" i="1" lang="en-US" sz="2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insects (insecticides)</a:t>
            </a:r>
            <a:endParaRPr/>
          </a:p>
          <a:p>
            <a:pPr indent="-228600" lvl="2" marL="11430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imes"/>
              <a:buChar char="•"/>
            </a:pPr>
            <a:r>
              <a:rPr b="0" i="1" lang="en-US" sz="24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fungus (fungicides)</a:t>
            </a:r>
            <a:endParaRPr/>
          </a:p>
          <a:p>
            <a:pPr indent="-228600" lvl="2" marL="11430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•"/>
            </a:pPr>
            <a:r>
              <a:rPr b="0" i="1" lang="en-US" sz="2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rodents (rodenticides)</a:t>
            </a:r>
            <a:endParaRPr/>
          </a:p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Poising occurs when pesticide interferes with organisms not targeted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pic>
        <p:nvPicPr>
          <p:cNvPr descr="http://www.activistpost.com/wp-content/uploads/2012/09/pesticide-food-2.jpg" id="223" name="Google Shape;223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19900" y="23812"/>
            <a:ext cx="2209800" cy="22780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ffiti rhetthammersmith spray paint pepper spray gerry anderson" id="224" name="Google Shape;224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0287" y="4660900"/>
            <a:ext cx="2919412" cy="21971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medicalnewstoday.com/content/images/articles/278/278645/pesticide-application.jpg" id="225" name="Google Shape;225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38862" y="2582862"/>
            <a:ext cx="2895600" cy="1927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3"/>
          <p:cNvSpPr txBox="1"/>
          <p:nvPr/>
        </p:nvSpPr>
        <p:spPr>
          <a:xfrm>
            <a:off x="685800" y="304800"/>
            <a:ext cx="72390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600"/>
              <a:buFont typeface="Times"/>
              <a:buNone/>
            </a:pPr>
            <a:r>
              <a:rPr b="1" i="0" lang="en-US" sz="36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Common Household Items</a:t>
            </a:r>
            <a:endParaRPr/>
          </a:p>
        </p:txBody>
      </p:sp>
      <p:sp>
        <p:nvSpPr>
          <p:cNvPr id="231" name="Google Shape;231;p33"/>
          <p:cNvSpPr txBox="1"/>
          <p:nvPr/>
        </p:nvSpPr>
        <p:spPr>
          <a:xfrm>
            <a:off x="434975" y="1066800"/>
            <a:ext cx="5791200" cy="6149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1" marL="8001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Bleach</a:t>
            </a:r>
            <a:endParaRPr/>
          </a:p>
          <a:p>
            <a:pPr indent="-342900" lvl="1" marL="8001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Antifreeze</a:t>
            </a:r>
            <a:endParaRPr/>
          </a:p>
          <a:p>
            <a:pPr indent="-342900" lvl="1" marL="8001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Drain openers</a:t>
            </a:r>
            <a:endParaRPr/>
          </a:p>
          <a:p>
            <a:pPr indent="-342900" lvl="1" marL="8001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Oven cleaners</a:t>
            </a:r>
            <a:endParaRPr/>
          </a:p>
          <a:p>
            <a:pPr indent="-342900" lvl="1" marL="8001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Pain relievers</a:t>
            </a:r>
            <a:endParaRPr/>
          </a:p>
          <a:p>
            <a:pPr indent="-342900" lvl="1" marL="8001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Dish soap</a:t>
            </a:r>
            <a:endParaRPr/>
          </a:p>
          <a:p>
            <a:pPr indent="-342900" lvl="1" marL="8001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Laundry Detergent</a:t>
            </a:r>
            <a:endParaRPr/>
          </a:p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imes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pic>
        <p:nvPicPr>
          <p:cNvPr descr="homer simpson bleach" id="232" name="Google Shape;232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51500" y="4800600"/>
            <a:ext cx="3463925" cy="1949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drpbody.com/images/hazards.gif" id="233" name="Google Shape;233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26175" y="1295400"/>
            <a:ext cx="2695575" cy="2943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oxglove" id="77" name="Google Shape;7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91287" y="0"/>
            <a:ext cx="2652712" cy="21066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esterndiamondback" id="78" name="Google Shape;78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0"/>
            <a:ext cx="2667000" cy="254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mitriptyline" id="79" name="Google Shape;79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76600" y="5105400"/>
            <a:ext cx="1885950" cy="14192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jellyfish" id="80" name="Google Shape;80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57800" y="4114800"/>
            <a:ext cx="3657600" cy="25463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leander" id="81" name="Google Shape;81;p1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781800" y="2438400"/>
            <a:ext cx="2209800" cy="1473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piates2" id="82" name="Google Shape;82;p1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124200" y="152400"/>
            <a:ext cx="1427162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arinnervegas" id="83" name="Google Shape;83;p1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800600" y="0"/>
            <a:ext cx="142875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litocybe_dealbata" id="84" name="Google Shape;84;p1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209800" y="2895600"/>
            <a:ext cx="1600200" cy="13081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thyleneglycol" id="85" name="Google Shape;85;p16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3886200" y="2209800"/>
            <a:ext cx="2419350" cy="24193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orpion" id="86" name="Google Shape;86;p16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228600" y="4572000"/>
            <a:ext cx="2895600" cy="20589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ylenol" id="87" name="Google Shape;87;p16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52400" y="2590800"/>
            <a:ext cx="1905000" cy="19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4"/>
          <p:cNvSpPr txBox="1"/>
          <p:nvPr/>
        </p:nvSpPr>
        <p:spPr>
          <a:xfrm>
            <a:off x="685800" y="304800"/>
            <a:ext cx="72390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600"/>
              <a:buFont typeface="Times"/>
              <a:buNone/>
            </a:pPr>
            <a:r>
              <a:rPr b="1" i="0" lang="en-US" sz="36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Fatal Poisonous Plants</a:t>
            </a:r>
            <a:endParaRPr/>
          </a:p>
        </p:txBody>
      </p:sp>
      <p:sp>
        <p:nvSpPr>
          <p:cNvPr id="239" name="Google Shape;239;p34"/>
          <p:cNvSpPr txBox="1"/>
          <p:nvPr/>
        </p:nvSpPr>
        <p:spPr>
          <a:xfrm>
            <a:off x="457200" y="1262062"/>
            <a:ext cx="5791200" cy="3194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Nightshade</a:t>
            </a:r>
            <a:endParaRPr/>
          </a:p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Hemlock</a:t>
            </a:r>
            <a:endParaRPr/>
          </a:p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Curare</a:t>
            </a:r>
            <a:endParaRPr/>
          </a:p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Mushrooms</a:t>
            </a:r>
            <a:endParaRPr/>
          </a:p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Oleander</a:t>
            </a:r>
            <a:endParaRPr/>
          </a:p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Yew</a:t>
            </a:r>
            <a:endParaRPr/>
          </a:p>
          <a:p>
            <a:pPr indent="-342900" lvl="1" marL="800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Mistletoe</a:t>
            </a:r>
            <a:endParaRPr/>
          </a:p>
        </p:txBody>
      </p:sp>
      <p:pic>
        <p:nvPicPr>
          <p:cNvPr descr="bear animals cute mushroom" id="240" name="Google Shape;240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29200" y="3973512"/>
            <a:ext cx="3886200" cy="28305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media1.giphy.com/media/XRvmGe4dxwdCE/200.gif" id="241" name="Google Shape;241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37200" y="1289050"/>
            <a:ext cx="3378200" cy="26193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cdn.modernfarmer.com/wp-content/uploads/2015/08/deadlyplants.jpeg" id="242" name="Google Shape;242;p34"/>
          <p:cNvPicPr preferRelativeResize="0"/>
          <p:nvPr/>
        </p:nvPicPr>
        <p:blipFill rotWithShape="1">
          <a:blip r:embed="rId5">
            <a:alphaModFix/>
          </a:blip>
          <a:srcRect b="13629" l="1110" r="4444" t="7197"/>
          <a:stretch/>
        </p:blipFill>
        <p:spPr>
          <a:xfrm>
            <a:off x="838200" y="4684712"/>
            <a:ext cx="4094162" cy="2119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5"/>
          <p:cNvSpPr txBox="1"/>
          <p:nvPr/>
        </p:nvSpPr>
        <p:spPr>
          <a:xfrm>
            <a:off x="32766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248" name="Google Shape;248;p35"/>
          <p:cNvSpPr/>
          <p:nvPr/>
        </p:nvSpPr>
        <p:spPr>
          <a:xfrm>
            <a:off x="7696200" y="6172200"/>
            <a:ext cx="914400" cy="381000"/>
          </a:xfrm>
          <a:prstGeom prst="ellipse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Times"/>
              <a:buNone/>
            </a:pPr>
            <a:fld id="{00000000-1234-1234-1234-123412341234}" type="slidenum">
              <a:rPr b="0" i="0" lang="en-US" sz="1300" u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‹#›</a:t>
            </a:fld>
            <a:endParaRPr/>
          </a:p>
        </p:txBody>
      </p:sp>
      <p:sp>
        <p:nvSpPr>
          <p:cNvPr id="249" name="Google Shape;249;p35"/>
          <p:cNvSpPr txBox="1"/>
          <p:nvPr/>
        </p:nvSpPr>
        <p:spPr>
          <a:xfrm>
            <a:off x="762000" y="141287"/>
            <a:ext cx="71628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Toxicity Classification</a:t>
            </a:r>
            <a:endParaRPr/>
          </a:p>
        </p:txBody>
      </p:sp>
      <p:graphicFrame>
        <p:nvGraphicFramePr>
          <p:cNvPr id="250" name="Google Shape;250;p35"/>
          <p:cNvGraphicFramePr/>
          <p:nvPr/>
        </p:nvGraphicFramePr>
        <p:xfrm>
          <a:off x="914400" y="1295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{7C7BFBC2-6A9E-45D8-AA8D-643CE69688D9}</a:tableStyleId>
              </a:tblPr>
              <a:tblGrid>
                <a:gridCol w="4495800"/>
                <a:gridCol w="3200400"/>
              </a:tblGrid>
              <a:tr h="7064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61616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rgbClr val="16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CORRELATION TO INGESTION BY 150-LB ADULT HUMAN</a:t>
                      </a:r>
                      <a:endParaRPr/>
                    </a:p>
                  </a:txBody>
                  <a:tcPr marT="45725" marB="45725" marR="0" marL="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CE4B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61616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rgbClr val="16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TOXICITY</a:t>
                      </a:r>
                      <a:endParaRPr/>
                    </a:p>
                  </a:txBody>
                  <a:tcPr marT="45725" marB="45725" marR="0" marL="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CE4BE"/>
                    </a:solidFill>
                  </a:tcPr>
                </a:tc>
              </a:tr>
              <a:tr h="6683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2400"/>
                        <a:buFont typeface="Arial"/>
                        <a:buNone/>
                      </a:pPr>
                      <a:r>
                        <a:rPr b="1" i="0" lang="en-US" sz="24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 taste to a drop</a:t>
                      </a:r>
                      <a:endParaRPr/>
                    </a:p>
                  </a:txBody>
                  <a:tcPr marT="45725" marB="45725" marR="0" marL="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2400"/>
                        <a:buFont typeface="Arial"/>
                        <a:buNone/>
                      </a:pPr>
                      <a:r>
                        <a:rPr b="1" i="0" lang="en-US" sz="24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extreme</a:t>
                      </a:r>
                      <a:endParaRPr/>
                    </a:p>
                  </a:txBody>
                  <a:tcPr marT="45725" marB="45725" marR="0" marL="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15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2400"/>
                        <a:buFont typeface="Arial"/>
                        <a:buNone/>
                      </a:pPr>
                      <a:r>
                        <a:rPr b="1" i="0" lang="en-US" sz="24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 a teaspoon</a:t>
                      </a:r>
                      <a:endParaRPr/>
                    </a:p>
                  </a:txBody>
                  <a:tcPr marT="45725" marB="45725" marR="0" marL="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2400"/>
                        <a:buFont typeface="Arial"/>
                        <a:buNone/>
                      </a:pPr>
                      <a:r>
                        <a:rPr b="1" i="0" lang="en-US" sz="24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high</a:t>
                      </a:r>
                      <a:endParaRPr/>
                    </a:p>
                  </a:txBody>
                  <a:tcPr marT="45725" marB="45725" marR="0" marL="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15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2400"/>
                        <a:buFont typeface="Arial"/>
                        <a:buNone/>
                      </a:pPr>
                      <a:r>
                        <a:rPr b="1" i="0" lang="en-US" sz="24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 an ounce</a:t>
                      </a:r>
                      <a:endParaRPr/>
                    </a:p>
                  </a:txBody>
                  <a:tcPr marT="45725" marB="45725" marR="0" marL="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2400"/>
                        <a:buFont typeface="Arial"/>
                        <a:buNone/>
                      </a:pPr>
                      <a:r>
                        <a:rPr b="1" i="0" lang="en-US" sz="24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moderate</a:t>
                      </a:r>
                      <a:endParaRPr/>
                    </a:p>
                  </a:txBody>
                  <a:tcPr marT="45725" marB="45725" marR="0" marL="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699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2400"/>
                        <a:buFont typeface="Arial"/>
                        <a:buNone/>
                      </a:pPr>
                      <a:r>
                        <a:rPr b="1" i="0" lang="en-US" sz="24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 a pint</a:t>
                      </a:r>
                      <a:endParaRPr/>
                    </a:p>
                  </a:txBody>
                  <a:tcPr marT="45725" marB="45725" marR="0" marL="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2400"/>
                        <a:buFont typeface="Arial"/>
                        <a:buNone/>
                      </a:pPr>
                      <a:r>
                        <a:rPr b="1" i="0" lang="en-US" sz="24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slight</a:t>
                      </a:r>
                      <a:endParaRPr/>
                    </a:p>
                  </a:txBody>
                  <a:tcPr marT="45725" marB="45725" marR="0" marL="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064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2400"/>
                        <a:buFont typeface="Arial"/>
                        <a:buNone/>
                      </a:pPr>
                      <a:r>
                        <a:rPr b="1" i="0" lang="en-US" sz="24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 a quart</a:t>
                      </a:r>
                      <a:endParaRPr/>
                    </a:p>
                  </a:txBody>
                  <a:tcPr marT="45725" marB="45725" marR="0" marL="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2400"/>
                        <a:buFont typeface="Arial"/>
                        <a:buNone/>
                      </a:pPr>
                      <a:r>
                        <a:rPr b="1" i="0" lang="en-US" sz="2400" u="none" cap="none" strike="noStrike">
                          <a:solidFill>
                            <a:srgbClr val="FFFF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practically nontoxic</a:t>
                      </a:r>
                      <a:endParaRPr/>
                    </a:p>
                  </a:txBody>
                  <a:tcPr marT="45725" marB="45725" marR="0" marL="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064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2400"/>
                        <a:buFont typeface="Arial"/>
                        <a:buNone/>
                      </a:pPr>
                      <a:r>
                        <a:rPr b="1" i="0" lang="en-US" sz="24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more than 1 quart</a:t>
                      </a:r>
                      <a:endParaRPr/>
                    </a:p>
                  </a:txBody>
                  <a:tcPr marT="45725" marB="45725" marR="0" marL="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2400"/>
                        <a:buFont typeface="Arial"/>
                        <a:buNone/>
                      </a:pPr>
                      <a:r>
                        <a:rPr b="1" i="0" lang="en-US" sz="24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relatively harmless</a:t>
                      </a:r>
                      <a:endParaRPr/>
                    </a:p>
                  </a:txBody>
                  <a:tcPr marT="45725" marB="45725" marR="0" marL="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6"/>
          <p:cNvSpPr/>
          <p:nvPr/>
        </p:nvSpPr>
        <p:spPr>
          <a:xfrm>
            <a:off x="7696200" y="6172200"/>
            <a:ext cx="914400" cy="381000"/>
          </a:xfrm>
          <a:prstGeom prst="ellipse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Times"/>
              <a:buNone/>
            </a:pPr>
            <a:fld id="{00000000-1234-1234-1234-123412341234}" type="slidenum">
              <a:rPr b="0" i="0" lang="en-US" sz="1300" u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‹#›</a:t>
            </a:fld>
            <a:endParaRPr/>
          </a:p>
        </p:txBody>
      </p:sp>
      <p:sp>
        <p:nvSpPr>
          <p:cNvPr id="256" name="Google Shape;256;p36"/>
          <p:cNvSpPr txBox="1"/>
          <p:nvPr/>
        </p:nvSpPr>
        <p:spPr>
          <a:xfrm>
            <a:off x="609600" y="141287"/>
            <a:ext cx="6045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600"/>
              <a:buFont typeface="Arial"/>
              <a:buNone/>
            </a:pPr>
            <a:r>
              <a:rPr b="1" i="0" lang="en-US" sz="3600" u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To Prove a Case</a:t>
            </a:r>
            <a:endParaRPr/>
          </a:p>
        </p:txBody>
      </p:sp>
      <p:sp>
        <p:nvSpPr>
          <p:cNvPr id="257" name="Google Shape;257;p36"/>
          <p:cNvSpPr txBox="1"/>
          <p:nvPr/>
        </p:nvSpPr>
        <p:spPr>
          <a:xfrm>
            <a:off x="822325" y="1219200"/>
            <a:ext cx="83058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609600" lvl="0" marL="6096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40"/>
              <a:buFont typeface="Arial"/>
              <a:buChar char="•"/>
            </a:pPr>
            <a:r>
              <a:rPr b="0" i="0" lang="en-US" sz="2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Prove a crime was committed</a:t>
            </a:r>
            <a:endParaRPr/>
          </a:p>
          <a:p>
            <a:pPr indent="-609600" lvl="0" marL="609600" marR="0" rtl="0" algn="l">
              <a:lnSpc>
                <a:spcPct val="140000"/>
              </a:lnSpc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940"/>
              <a:buFont typeface="Arial"/>
              <a:buChar char="•"/>
            </a:pPr>
            <a:r>
              <a:rPr b="0" i="0" lang="en-US" sz="2800" u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Motive</a:t>
            </a:r>
            <a:endParaRPr/>
          </a:p>
          <a:p>
            <a:pPr indent="-609600" lvl="0" marL="609600" marR="0" rtl="0" algn="l">
              <a:lnSpc>
                <a:spcPct val="14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940"/>
              <a:buFont typeface="Arial"/>
              <a:buChar char="•"/>
            </a:pPr>
            <a:r>
              <a:rPr b="0" i="0" lang="en-US" sz="2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Intent</a:t>
            </a:r>
            <a:endParaRPr/>
          </a:p>
          <a:p>
            <a:pPr indent="-609600" lvl="0" marL="609600" marR="0" rtl="0" algn="l">
              <a:lnSpc>
                <a:spcPct val="140000"/>
              </a:lnSpc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940"/>
              <a:buFont typeface="Arial"/>
              <a:buChar char="•"/>
            </a:pPr>
            <a:r>
              <a:rPr b="0" i="0" lang="en-US" sz="2800" u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Access to poison</a:t>
            </a:r>
            <a:endParaRPr/>
          </a:p>
          <a:p>
            <a:pPr indent="-609600" lvl="0" marL="609600" marR="0" rtl="0" algn="l">
              <a:lnSpc>
                <a:spcPct val="14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940"/>
              <a:buFont typeface="Arial"/>
              <a:buChar char="•"/>
            </a:pPr>
            <a:r>
              <a:rPr b="0" i="0" lang="en-US" sz="2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Access to victim</a:t>
            </a:r>
            <a:endParaRPr/>
          </a:p>
          <a:p>
            <a:pPr indent="-609600" lvl="0" marL="609600" marR="0" rtl="0" algn="l">
              <a:lnSpc>
                <a:spcPct val="140000"/>
              </a:lnSpc>
              <a:spcBef>
                <a:spcPts val="560"/>
              </a:spcBef>
              <a:spcAft>
                <a:spcPts val="0"/>
              </a:spcAft>
              <a:buClr>
                <a:srgbClr val="FFFF00"/>
              </a:buClr>
              <a:buSzPts val="2940"/>
              <a:buFont typeface="Arial"/>
              <a:buChar char="•"/>
            </a:pPr>
            <a:r>
              <a:rPr b="0" i="0" lang="en-US" sz="2800" u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Death was homicidal</a:t>
            </a:r>
            <a:endParaRPr/>
          </a:p>
          <a:p>
            <a:pPr indent="-609600" lvl="0" marL="609600" marR="0" rtl="0" algn="l">
              <a:lnSpc>
                <a:spcPct val="14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940"/>
              <a:buFont typeface="Arial"/>
              <a:buChar char="•"/>
            </a:pPr>
            <a:r>
              <a:rPr b="0" i="0" lang="en-US" sz="2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Death was caused by poison</a:t>
            </a:r>
            <a:endParaRPr/>
          </a:p>
        </p:txBody>
      </p:sp>
      <p:pic>
        <p:nvPicPr>
          <p:cNvPr id="258" name="Google Shape;258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8000" y="1190625"/>
            <a:ext cx="2108200" cy="1741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34162" y="3095625"/>
            <a:ext cx="2468562" cy="2827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/>
          <p:nvPr/>
        </p:nvSpPr>
        <p:spPr>
          <a:xfrm>
            <a:off x="7696200" y="6172200"/>
            <a:ext cx="914400" cy="381000"/>
          </a:xfrm>
          <a:prstGeom prst="ellipse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Times"/>
              <a:buNone/>
            </a:pPr>
            <a:fld id="{00000000-1234-1234-1234-123412341234}" type="slidenum">
              <a:rPr b="0" i="0" lang="en-US" sz="1300" u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‹#›</a:t>
            </a:fld>
            <a:endParaRPr/>
          </a:p>
        </p:txBody>
      </p:sp>
      <p:sp>
        <p:nvSpPr>
          <p:cNvPr id="93" name="Google Shape;93;p17"/>
          <p:cNvSpPr txBox="1"/>
          <p:nvPr/>
        </p:nvSpPr>
        <p:spPr>
          <a:xfrm>
            <a:off x="838200" y="287337"/>
            <a:ext cx="79248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Toxicology</a:t>
            </a:r>
            <a:endParaRPr/>
          </a:p>
        </p:txBody>
      </p:sp>
      <p:sp>
        <p:nvSpPr>
          <p:cNvPr id="94" name="Google Shape;94;p17"/>
          <p:cNvSpPr txBox="1"/>
          <p:nvPr/>
        </p:nvSpPr>
        <p:spPr>
          <a:xfrm>
            <a:off x="685800" y="1371600"/>
            <a:ext cx="8458200" cy="44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800"/>
              <a:buFont typeface="Arial"/>
              <a:buNone/>
            </a:pPr>
            <a:r>
              <a:rPr b="1" i="0" lang="en-US" sz="2800" u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Toxicology</a:t>
            </a:r>
            <a:r>
              <a:rPr b="0" i="0" lang="en-US" sz="2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—the study of the adverse effects of chemicals or physical agents on living organisms.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161616"/>
              </a:buClr>
              <a:buSzPts val="2800"/>
              <a:buFont typeface="Arial"/>
              <a:buNone/>
            </a:pPr>
            <a:r>
              <a:rPr b="1" i="1" lang="en-US" sz="2800" u="none">
                <a:solidFill>
                  <a:srgbClr val="161616"/>
                </a:solidFill>
                <a:latin typeface="Arial"/>
                <a:ea typeface="Arial"/>
                <a:cs typeface="Arial"/>
                <a:sym typeface="Arial"/>
              </a:rPr>
              <a:t>Types</a:t>
            </a:r>
            <a:r>
              <a:rPr b="1" i="1" lang="en-US" sz="2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C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Environmental</a:t>
            </a:r>
            <a:r>
              <a:rPr b="0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—air, water, soil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C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Consumer</a:t>
            </a:r>
            <a:r>
              <a:rPr b="0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— foods, cosmetics, drugs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C000"/>
              </a:buClr>
              <a:buSzPts val="2800"/>
              <a:buFont typeface="Arial"/>
              <a:buNone/>
            </a:pPr>
            <a:r>
              <a:rPr b="1" i="1" lang="en-US" sz="2800" u="none" cap="none" strike="noStrik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Medical, clinical, forensic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2800" u="none" cap="none" strike="noStrike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http://toxicologysanj.weebly.com/uploads/1/7/9/2/17926223/8327740.jpg?385" id="95" name="Google Shape;95;p17"/>
          <p:cNvPicPr preferRelativeResize="0"/>
          <p:nvPr/>
        </p:nvPicPr>
        <p:blipFill rotWithShape="1">
          <a:blip r:embed="rId3">
            <a:alphaModFix/>
          </a:blip>
          <a:srcRect b="0" l="2369" r="5267" t="0"/>
          <a:stretch/>
        </p:blipFill>
        <p:spPr>
          <a:xfrm>
            <a:off x="4768850" y="4616450"/>
            <a:ext cx="4343400" cy="22288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esd.ornl.gov/human_health_risk/toxic_and_hazard/images/toxic_and_hazard_home.jpg" id="96" name="Google Shape;96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5975" y="4616450"/>
            <a:ext cx="3822700" cy="215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/>
          <p:nvPr/>
        </p:nvSpPr>
        <p:spPr>
          <a:xfrm>
            <a:off x="685800" y="1371600"/>
            <a:ext cx="4953000" cy="4894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None/>
            </a:pPr>
            <a:r>
              <a:rPr b="1" i="0" lang="en-US" sz="24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Poisons </a:t>
            </a:r>
            <a:r>
              <a:rPr b="0" i="0" lang="en-US" sz="2400" u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are chemicals that can injure or impair body functions.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imes"/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None/>
            </a:pPr>
            <a:r>
              <a:rPr b="1" i="0" lang="en-US" sz="24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Venoms</a:t>
            </a:r>
            <a:r>
              <a:rPr b="0" i="0" lang="en-US" sz="2400" u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 are substances injected by one species into another.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imes"/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None/>
            </a:pPr>
            <a:r>
              <a:rPr b="1" i="0" lang="en-US" sz="24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Toxins</a:t>
            </a:r>
            <a:r>
              <a:rPr b="0" i="0" lang="en-US" sz="2400" u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 are mostly described as drugs produced by microorganisms.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imes"/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None/>
            </a:pPr>
            <a:r>
              <a:rPr b="0" i="0" lang="en-US" sz="24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Venoms and toxins are mostly proteins or polypeptides. Many of toxins and poisons are alkaloids (drugs of plant origin)</a:t>
            </a:r>
            <a:endParaRPr/>
          </a:p>
        </p:txBody>
      </p:sp>
      <p:sp>
        <p:nvSpPr>
          <p:cNvPr id="102" name="Google Shape;102;p18"/>
          <p:cNvSpPr txBox="1"/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Times"/>
              <a:buNone/>
            </a:pPr>
            <a:r>
              <a:rPr b="1" i="0" lang="en-US" sz="44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Poison vs Venom</a:t>
            </a:r>
            <a:endParaRPr/>
          </a:p>
        </p:txBody>
      </p:sp>
      <p:pic>
        <p:nvPicPr>
          <p:cNvPr descr="blood snake effects venom hemotoxic" id="103" name="Google Shape;10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78462" y="1722437"/>
            <a:ext cx="3540125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ature tree frog costa rican" id="104" name="Google Shape;104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70537" y="3976687"/>
            <a:ext cx="3448050" cy="168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9"/>
          <p:cNvSpPr txBox="1"/>
          <p:nvPr>
            <p:ph type="title"/>
          </p:nvPr>
        </p:nvSpPr>
        <p:spPr>
          <a:xfrm>
            <a:off x="685800" y="228600"/>
            <a:ext cx="632777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Times"/>
              <a:buNone/>
            </a:pPr>
            <a:r>
              <a:rPr b="1" i="0" lang="en-US" sz="44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History of Poison</a:t>
            </a:r>
            <a:endParaRPr/>
          </a:p>
        </p:txBody>
      </p:sp>
      <p:sp>
        <p:nvSpPr>
          <p:cNvPr id="110" name="Google Shape;110;p19"/>
          <p:cNvSpPr txBox="1"/>
          <p:nvPr>
            <p:ph idx="1" type="body"/>
          </p:nvPr>
        </p:nvSpPr>
        <p:spPr>
          <a:xfrm>
            <a:off x="685800" y="1219200"/>
            <a:ext cx="647700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imes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Poison has been used for over 6,500 years starting with early hunters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Times"/>
              <a:buChar char="•"/>
            </a:pPr>
            <a:r>
              <a:rPr b="0" i="0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Favorite method of assassination in Roman Empire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imes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In the modern era, intentional poisoning is less common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Times"/>
              <a:buChar char="•"/>
            </a:pPr>
            <a:r>
              <a:rPr b="0" i="0" lang="en-US" sz="32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Now seen more often with     Russian assassinations</a:t>
            </a:r>
            <a:endParaRPr/>
          </a:p>
        </p:txBody>
      </p:sp>
      <p:pic>
        <p:nvPicPr>
          <p:cNvPr descr="http://www.onlinepublishingcompany.info/images/_attachments_/2013_03/SLIDER/ricin_shooting_umbrella_vert.jpg" id="111" name="Google Shape;11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29262" y="4195762"/>
            <a:ext cx="3565525" cy="25511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.dailymail.co.uk/i/pix/2013/03/22/article-2297854-028D829D00000578-661_306x423.jpg" id="112" name="Google Shape;112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56450" y="1382712"/>
            <a:ext cx="1917700" cy="2649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0"/>
          <p:cNvSpPr txBox="1"/>
          <p:nvPr>
            <p:ph type="title"/>
          </p:nvPr>
        </p:nvSpPr>
        <p:spPr>
          <a:xfrm>
            <a:off x="733425" y="762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6D"/>
              </a:buClr>
              <a:buSzPts val="4400"/>
              <a:buFont typeface="Times"/>
              <a:buNone/>
            </a:pPr>
            <a:r>
              <a:rPr b="1" i="0" lang="en-US" sz="4400" u="none">
                <a:solidFill>
                  <a:srgbClr val="FFFF6D"/>
                </a:solidFill>
                <a:latin typeface="Times"/>
                <a:ea typeface="Times"/>
                <a:cs typeface="Times"/>
                <a:sym typeface="Times"/>
              </a:rPr>
              <a:t>Acute vs Chronic Poisoning</a:t>
            </a:r>
            <a:endParaRPr/>
          </a:p>
        </p:txBody>
      </p:sp>
      <p:sp>
        <p:nvSpPr>
          <p:cNvPr id="118" name="Google Shape;118;p20"/>
          <p:cNvSpPr txBox="1"/>
          <p:nvPr>
            <p:ph idx="1" type="body"/>
          </p:nvPr>
        </p:nvSpPr>
        <p:spPr>
          <a:xfrm>
            <a:off x="722312" y="1219200"/>
            <a:ext cx="8421687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600"/>
              <a:buFont typeface="Times"/>
              <a:buNone/>
            </a:pPr>
            <a:r>
              <a:rPr b="1" i="0" lang="en-US" sz="26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Acute</a:t>
            </a:r>
            <a:r>
              <a:rPr b="1" i="0" lang="en-US" sz="26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- </a:t>
            </a:r>
            <a:r>
              <a:rPr b="0" i="0" lang="en-US" sz="26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the adverse effects of a substance that result either from a single exposure or from multiple exposures in a short period of time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rgbClr val="FFFF00"/>
              </a:buClr>
              <a:buSzPts val="2600"/>
              <a:buFont typeface="Times"/>
              <a:buNone/>
            </a:pPr>
            <a:r>
              <a:rPr b="1" i="0" lang="en-US" sz="26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Chronic</a:t>
            </a:r>
            <a:r>
              <a:rPr b="1" i="0" lang="en-US" sz="26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- the l</a:t>
            </a:r>
            <a:r>
              <a:rPr b="0" i="0" lang="en-US" sz="26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ong-term repeated or continuous exposure to a </a:t>
            </a:r>
            <a:r>
              <a:rPr b="1" i="0" lang="en-US" sz="26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poison</a:t>
            </a:r>
            <a:r>
              <a:rPr b="0" i="0" lang="en-US" sz="26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 where symptoms do not occur immediately or after each exposure. The patient gradually becomes ill, or becomes ill after a long latent period</a:t>
            </a:r>
            <a:endParaRPr/>
          </a:p>
        </p:txBody>
      </p:sp>
      <p:pic>
        <p:nvPicPr>
          <p:cNvPr descr="fern gully hexxus" id="119" name="Google Shape;11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81500" y="4241800"/>
            <a:ext cx="4762500" cy="25622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inchem.org/documents/hsg/hsg/hsgug_10.gif" id="120" name="Google Shape;120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69850" y="4267200"/>
            <a:ext cx="4451350" cy="2500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/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Times"/>
              <a:buNone/>
            </a:pPr>
            <a:r>
              <a:rPr b="1" i="0" lang="en-US" sz="44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Factors Affecting Poisoning</a:t>
            </a:r>
            <a:endParaRPr/>
          </a:p>
        </p:txBody>
      </p:sp>
      <p:sp>
        <p:nvSpPr>
          <p:cNvPr id="126" name="Google Shape;126;p21"/>
          <p:cNvSpPr txBox="1"/>
          <p:nvPr>
            <p:ph idx="1" type="body"/>
          </p:nvPr>
        </p:nvSpPr>
        <p:spPr>
          <a:xfrm>
            <a:off x="685800" y="1219200"/>
            <a:ext cx="7772400" cy="4953000"/>
          </a:xfrm>
          <a:prstGeom prst="rect">
            <a:avLst/>
          </a:prstGeom>
          <a:noFill/>
          <a:ln cap="flat" cmpd="sng" w="9525">
            <a:solidFill>
              <a:srgbClr val="E691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1) Dose</a:t>
            </a:r>
            <a:endParaRPr b="0" i="0" sz="2400" u="none" cap="none" strike="noStrike">
              <a:solidFill>
                <a:srgbClr val="FFFF00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2) </a:t>
            </a:r>
            <a:r>
              <a:rPr b="0" i="0" lang="en-US" sz="24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Concentration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3) Rate of administration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4)</a:t>
            </a:r>
            <a:r>
              <a:rPr b="0" i="0" lang="en-US" sz="24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 Tolerance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5) Age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 6) </a:t>
            </a:r>
            <a:r>
              <a:rPr b="0" i="0" lang="en-US" sz="24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Route of absorption/administration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7) State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•"/>
            </a:pPr>
            <a:r>
              <a:rPr b="0" i="0" lang="en-US" sz="2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 8) </a:t>
            </a:r>
            <a:r>
              <a:rPr b="0" i="0" lang="en-US" sz="2400" u="none" cap="none" strike="noStrik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Health</a:t>
            </a:r>
            <a:endParaRPr b="0" i="0" sz="2400" u="none" cap="none" strike="noStrike">
              <a:solidFill>
                <a:schemeClr val="lt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b="0" lang="en-US" sz="2400">
                <a:solidFill>
                  <a:schemeClr val="lt1"/>
                </a:solidFill>
              </a:rPr>
              <a:t>9) Idiosyncracy</a:t>
            </a:r>
            <a:endParaRPr b="0" sz="2400">
              <a:solidFill>
                <a:schemeClr val="lt1"/>
              </a:solidFill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b="0" lang="en-US" sz="2400">
                <a:solidFill>
                  <a:schemeClr val="lt1"/>
                </a:solidFill>
              </a:rPr>
              <a:t>10) Solubility</a:t>
            </a:r>
            <a:endParaRPr b="0" sz="2400">
              <a:solidFill>
                <a:schemeClr val="lt1"/>
              </a:solidFill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Times"/>
              <a:buChar char="•"/>
            </a:pPr>
            <a:r>
              <a:rPr b="0" lang="en-US" sz="2400"/>
              <a:t>11)</a:t>
            </a:r>
            <a:r>
              <a:rPr b="0" i="0" lang="en-US" sz="2400" u="none" cap="none" strike="noStrik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 Cumulative effect</a:t>
            </a:r>
            <a:endParaRPr/>
          </a:p>
        </p:txBody>
      </p:sp>
      <p:pic>
        <p:nvPicPr>
          <p:cNvPr descr="http://www.alcoholicsoccermom.com/images/mixing-alcohol-prescription-drugs.jpg" id="127" name="Google Shape;127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0" y="1371600"/>
            <a:ext cx="2857500" cy="2124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upload.wikimedia.org/wikipedia/commons/thumb/5/58/GHS-pictogram-skull.svg/2000px-GHS-pictogram-skull.svg.png" id="128" name="Google Shape;128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46800" y="3721100"/>
            <a:ext cx="2755900" cy="275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2"/>
          <p:cNvSpPr/>
          <p:nvPr/>
        </p:nvSpPr>
        <p:spPr>
          <a:xfrm>
            <a:off x="7696200" y="6172200"/>
            <a:ext cx="914400" cy="381000"/>
          </a:xfrm>
          <a:prstGeom prst="ellipse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Times"/>
              <a:buNone/>
            </a:pPr>
            <a:fld id="{00000000-1234-1234-1234-123412341234}" type="slidenum">
              <a:rPr b="0" i="0" lang="en-US" sz="1300" u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‹#›</a:t>
            </a:fld>
            <a:endParaRPr/>
          </a:p>
        </p:txBody>
      </p:sp>
      <p:sp>
        <p:nvSpPr>
          <p:cNvPr id="134" name="Google Shape;134;p22"/>
          <p:cNvSpPr txBox="1"/>
          <p:nvPr/>
        </p:nvSpPr>
        <p:spPr>
          <a:xfrm>
            <a:off x="990600" y="228600"/>
            <a:ext cx="7989887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Toxicology</a:t>
            </a:r>
            <a:endParaRPr/>
          </a:p>
        </p:txBody>
      </p:sp>
      <p:sp>
        <p:nvSpPr>
          <p:cNvPr id="135" name="Google Shape;135;p22"/>
          <p:cNvSpPr txBox="1"/>
          <p:nvPr/>
        </p:nvSpPr>
        <p:spPr>
          <a:xfrm>
            <a:off x="649287" y="1252537"/>
            <a:ext cx="5980112" cy="49196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600"/>
              <a:buFont typeface="Arial"/>
              <a:buNone/>
            </a:pPr>
            <a:r>
              <a:rPr b="1" i="0" lang="en-US" sz="3600" u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Toxic substances may: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*Be a cause of death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*Contribute to death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*Cause impairment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*Explain behavior</a:t>
            </a:r>
            <a:endParaRPr/>
          </a:p>
        </p:txBody>
      </p:sp>
      <p:sp>
        <p:nvSpPr>
          <p:cNvPr id="136" name="Google Shape;136;p22"/>
          <p:cNvSpPr txBox="1"/>
          <p:nvPr/>
        </p:nvSpPr>
        <p:spPr>
          <a:xfrm>
            <a:off x="6783387" y="3390900"/>
            <a:ext cx="2197100" cy="3073400"/>
          </a:xfrm>
          <a:prstGeom prst="rect">
            <a:avLst/>
          </a:prstGeom>
          <a:solidFill>
            <a:schemeClr val="dk2"/>
          </a:solidFill>
          <a:ln cap="flat" cmpd="sng" w="12700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pic>
        <p:nvPicPr>
          <p:cNvPr descr="precious lil buddy" id="137" name="Google Shape;137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11812" y="3733800"/>
            <a:ext cx="3389312" cy="29876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ame of thrones got got spoilers cersei lannister lannister" id="138" name="Google Shape;138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0" y="4572000"/>
            <a:ext cx="3706812" cy="2076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rch finding nemo nemo disneystrology 19 march" id="139" name="Google Shape;139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91175" y="1958975"/>
            <a:ext cx="3389312" cy="16748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"/>
          <p:cNvSpPr txBox="1"/>
          <p:nvPr/>
        </p:nvSpPr>
        <p:spPr>
          <a:xfrm>
            <a:off x="1828800" y="222250"/>
            <a:ext cx="6019800" cy="708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000"/>
              <a:buFont typeface="Times"/>
              <a:buNone/>
            </a:pPr>
            <a:r>
              <a:rPr b="1" i="0" lang="en-US" sz="4000" u="none">
                <a:solidFill>
                  <a:srgbClr val="FFFF00"/>
                </a:solidFill>
                <a:latin typeface="Times"/>
                <a:ea typeface="Times"/>
                <a:cs typeface="Times"/>
                <a:sym typeface="Times"/>
              </a:rPr>
              <a:t>General Classes of Poisons</a:t>
            </a:r>
            <a:endParaRPr/>
          </a:p>
        </p:txBody>
      </p:sp>
      <p:sp>
        <p:nvSpPr>
          <p:cNvPr id="145" name="Google Shape;145;p23"/>
          <p:cNvSpPr txBox="1"/>
          <p:nvPr/>
        </p:nvSpPr>
        <p:spPr>
          <a:xfrm>
            <a:off x="914400" y="1196975"/>
            <a:ext cx="6934200" cy="4802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742950" lvl="0" marL="742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"/>
              <a:buAutoNum type="arabicParenR"/>
            </a:pPr>
            <a:r>
              <a:rPr b="1" i="0" lang="en-US" sz="360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Gases</a:t>
            </a:r>
            <a:endParaRPr/>
          </a:p>
          <a:p>
            <a:pPr indent="-742950" lvl="0" marL="742950" marR="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"/>
              <a:buAutoNum type="arabicParenR"/>
            </a:pPr>
            <a:r>
              <a:rPr b="1" i="0" lang="en-US" sz="360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Inorganic Poisons</a:t>
            </a:r>
            <a:endParaRPr/>
          </a:p>
          <a:p>
            <a:pPr indent="-857250" lvl="1" marL="1314450" marR="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FFFF00"/>
              </a:buClr>
              <a:buSzPts val="3600"/>
              <a:buFont typeface="Times"/>
              <a:buAutoNum type="alphaUcPeriod"/>
            </a:pPr>
            <a:r>
              <a:rPr b="0" i="1" lang="en-US" sz="3600" u="none" cap="none" strike="noStrike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Heavy Metals</a:t>
            </a:r>
            <a:endParaRPr/>
          </a:p>
          <a:p>
            <a:pPr indent="-857250" lvl="1" marL="1314450" marR="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FFFF00"/>
              </a:buClr>
              <a:buSzPts val="3600"/>
              <a:buFont typeface="Times"/>
              <a:buAutoNum type="alphaUcPeriod"/>
            </a:pPr>
            <a:r>
              <a:rPr b="0" i="1" lang="en-US" sz="3600" u="none" cap="none" strike="noStrike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Corrosives</a:t>
            </a:r>
            <a:endParaRPr/>
          </a:p>
          <a:p>
            <a:pPr indent="-742950" lvl="0" marL="742950" marR="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"/>
              <a:buAutoNum type="arabicParenR"/>
            </a:pPr>
            <a:r>
              <a:rPr b="1" i="0" lang="en-US" sz="3600" u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Alkaloidal Poisons</a:t>
            </a:r>
            <a:endParaRPr/>
          </a:p>
          <a:p>
            <a:pPr indent="-742950" lvl="0" marL="742950" marR="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"/>
              <a:buAutoNum type="arabicParenR"/>
            </a:pPr>
            <a:r>
              <a:rPr b="1" i="0" lang="en-US" sz="3600" u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Nonalkaloidal Poisons</a:t>
            </a:r>
            <a:endParaRPr/>
          </a:p>
        </p:txBody>
      </p:sp>
      <p:pic>
        <p:nvPicPr>
          <p:cNvPr descr="Disney pixar ocean disney pixar disney gif" id="146" name="Google Shape;146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38800" y="1371600"/>
            <a:ext cx="3200400" cy="1803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sney pixar ocean disney pixar disney gif" id="147" name="Google Shape;147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38800" y="3349625"/>
            <a:ext cx="3252787" cy="183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lank Presentation">
  <a:themeElements>
    <a:clrScheme name="Blank Presentation 7">
      <a:dk1>
        <a:srgbClr val="5C1F00"/>
      </a:dk1>
      <a:lt1>
        <a:srgbClr val="FFFFFF"/>
      </a:lt1>
      <a:dk2>
        <a:srgbClr val="800000"/>
      </a:dk2>
      <a:lt2>
        <a:srgbClr val="DFD293"/>
      </a:lt2>
      <a:accent1>
        <a:srgbClr val="713E39"/>
      </a:accent1>
      <a:accent2>
        <a:srgbClr val="BE7960"/>
      </a:accent2>
      <a:accent3>
        <a:srgbClr val="C0AAAA"/>
      </a:accent3>
      <a:accent4>
        <a:srgbClr val="DADADA"/>
      </a:accent4>
      <a:accent5>
        <a:srgbClr val="BBAFAE"/>
      </a:accent5>
      <a:accent6>
        <a:srgbClr val="AC6D56"/>
      </a:accent6>
      <a:hlink>
        <a:srgbClr val="FFFF99"/>
      </a:hlink>
      <a:folHlink>
        <a:srgbClr val="D3A21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