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9144000"/>
  <p:notesSz cx="6858000" cy="9144000"/>
  <p:embeddedFontLst>
    <p:embeddedFont>
      <p:font typeface="Tahoma"/>
      <p:regular r:id="rId24"/>
      <p:bold r:id="rId25"/>
    </p:embeddedFont>
    <p:embeddedFont>
      <p:font typeface="Arial Black"/>
      <p:regular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728">
          <p15:clr>
            <a:srgbClr val="000000"/>
          </p15:clr>
        </p15:guide>
        <p15:guide id="2" orient="horz" pos="912">
          <p15:clr>
            <a:srgbClr val="000000"/>
          </p15:clr>
        </p15:guide>
        <p15:guide id="3" orient="horz" pos="1288">
          <p15:clr>
            <a:srgbClr val="000000"/>
          </p15:clr>
        </p15:guide>
        <p15:guide id="4" orient="horz" pos="4128">
          <p15:clr>
            <a:srgbClr val="000000"/>
          </p15:clr>
        </p15:guide>
        <p15:guide id="5" pos="2880">
          <p15:clr>
            <a:srgbClr val="000000"/>
          </p15:clr>
        </p15:guide>
        <p15:guide id="6" pos="288">
          <p15:clr>
            <a:srgbClr val="000000"/>
          </p15:clr>
        </p15:guide>
        <p15:guide id="7" pos="5584">
          <p15:clr>
            <a:srgbClr val="000000"/>
          </p15:clr>
        </p15:guide>
        <p15:guide id="8" pos="4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728" orient="horz"/>
        <p:guide pos="912" orient="horz"/>
        <p:guide pos="1288" orient="horz"/>
        <p:guide pos="4128" orient="horz"/>
        <p:guide pos="2880"/>
        <p:guide pos="288"/>
        <p:guide pos="5584"/>
        <p:guide pos="4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Tahoma-regular.fntdata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ArialBlack-regular.fntdata"/><Relationship Id="rId25" Type="http://schemas.openxmlformats.org/officeDocument/2006/relationships/font" Target="fonts/Tahom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:notes"/>
          <p:cNvSpPr txBox="1"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Chapter 5</a:t>
            </a:r>
            <a:endParaRPr/>
          </a:p>
        </p:txBody>
      </p:sp>
      <p:sp>
        <p:nvSpPr>
          <p:cNvPr id="67" name="Google Shape;67;p1:notes"/>
          <p:cNvSpPr txBox="1"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Kendall/Hunt</a:t>
            </a:r>
            <a:endParaRPr/>
          </a:p>
        </p:txBody>
      </p:sp>
      <p:sp>
        <p:nvSpPr>
          <p:cNvPr id="68" name="Google Shape;68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69" name="Google Shape;69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0" name="Google Shape;7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1:notes"/>
          <p:cNvSpPr txBox="1"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Chapter 5</a:t>
            </a:r>
            <a:endParaRPr/>
          </a:p>
        </p:txBody>
      </p:sp>
      <p:sp>
        <p:nvSpPr>
          <p:cNvPr id="203" name="Google Shape;203;p11:notes"/>
          <p:cNvSpPr txBox="1"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Kendall/Hunt</a:t>
            </a:r>
            <a:endParaRPr/>
          </a:p>
        </p:txBody>
      </p:sp>
      <p:sp>
        <p:nvSpPr>
          <p:cNvPr id="204" name="Google Shape;204;p1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05" name="Google Shape;205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6" name="Google Shape;20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7:notes"/>
          <p:cNvSpPr txBox="1"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Chapter 5</a:t>
            </a:r>
            <a:endParaRPr/>
          </a:p>
        </p:txBody>
      </p:sp>
      <p:sp>
        <p:nvSpPr>
          <p:cNvPr id="254" name="Google Shape;254;p17:notes"/>
          <p:cNvSpPr txBox="1"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Kendall/Hunt</a:t>
            </a:r>
            <a:endParaRPr/>
          </a:p>
        </p:txBody>
      </p:sp>
      <p:sp>
        <p:nvSpPr>
          <p:cNvPr id="255" name="Google Shape;255;p17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256" name="Google Shape;256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7" name="Google Shape;25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:notes"/>
          <p:cNvSpPr txBox="1"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Chapter 5</a:t>
            </a:r>
            <a:endParaRPr/>
          </a:p>
        </p:txBody>
      </p:sp>
      <p:sp>
        <p:nvSpPr>
          <p:cNvPr id="80" name="Google Shape;80;p2:notes"/>
          <p:cNvSpPr txBox="1"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Kendall/Hunt</a:t>
            </a:r>
            <a:endParaRPr/>
          </a:p>
        </p:txBody>
      </p:sp>
      <p:sp>
        <p:nvSpPr>
          <p:cNvPr id="81" name="Google Shape;81;p2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82" name="Google Shape;82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3" name="Google Shape;8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:notes"/>
          <p:cNvSpPr txBox="1"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Chapter 5</a:t>
            </a:r>
            <a:endParaRPr/>
          </a:p>
        </p:txBody>
      </p:sp>
      <p:sp>
        <p:nvSpPr>
          <p:cNvPr id="175" name="Google Shape;175;p8:notes"/>
          <p:cNvSpPr txBox="1"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Kendall/Hunt</a:t>
            </a:r>
            <a:endParaRPr/>
          </a:p>
        </p:txBody>
      </p:sp>
      <p:sp>
        <p:nvSpPr>
          <p:cNvPr id="176" name="Google Shape;176;p8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77" name="Google Shape;177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8" name="Google Shape;17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None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lvl="1" marR="0" rtl="0" algn="ctr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lvl="2" marR="0" rtl="0" algn="ctr">
              <a:spcBef>
                <a:spcPts val="360"/>
              </a:spcBef>
              <a:spcAft>
                <a:spcPts val="0"/>
              </a:spcAft>
              <a:buClr>
                <a:srgbClr val="000080"/>
              </a:buClr>
              <a:buSzPts val="1800"/>
              <a:buFont typeface="Palatino"/>
              <a:buNone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lvl="3" marR="0" rtl="0" algn="ctr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lvl="4" marR="0" rtl="0" algn="ctr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47" name="Google Shape;47;p11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None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None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None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sz="16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228600" lvl="1" marL="914400" marR="0" rtl="0" algn="l">
              <a:spcBef>
                <a:spcPts val="280"/>
              </a:spcBef>
              <a:spcAft>
                <a:spcPts val="0"/>
              </a:spcAft>
              <a:buClr>
                <a:srgbClr val="000080"/>
              </a:buClr>
              <a:buSzPts val="1400"/>
              <a:buFont typeface="Palatino"/>
              <a:buNone/>
              <a:defRPr b="0" i="0" sz="1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228600" lvl="2" marL="1371600" marR="0" rtl="0" algn="l">
              <a:spcBef>
                <a:spcPts val="240"/>
              </a:spcBef>
              <a:spcAft>
                <a:spcPts val="0"/>
              </a:spcAft>
              <a:buClr>
                <a:srgbClr val="000080"/>
              </a:buClr>
              <a:buSzPts val="1200"/>
              <a:buFont typeface="Palatino"/>
              <a:buNone/>
              <a:defRPr b="0" i="0" sz="12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228600" lvl="3" marL="1828800" marR="0" rtl="0" algn="l">
              <a:spcBef>
                <a:spcPts val="200"/>
              </a:spcBef>
              <a:spcAft>
                <a:spcPts val="0"/>
              </a:spcAft>
              <a:buClr>
                <a:srgbClr val="000080"/>
              </a:buClr>
              <a:buSzPts val="1000"/>
              <a:buFont typeface="Palatino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228600" lvl="4" marL="2286000" marR="0" rtl="0" algn="l">
              <a:spcBef>
                <a:spcPts val="200"/>
              </a:spcBef>
              <a:spcAft>
                <a:spcPts val="0"/>
              </a:spcAft>
              <a:buClr>
                <a:srgbClr val="000080"/>
              </a:buClr>
              <a:buSzPts val="1000"/>
              <a:buFont typeface="Palatino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51" name="Google Shape;51;p12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55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55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55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52" name="Google Shape;52;p12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sz="16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228600" lvl="1" marL="914400" marR="0" rtl="0" algn="l">
              <a:spcBef>
                <a:spcPts val="280"/>
              </a:spcBef>
              <a:spcAft>
                <a:spcPts val="0"/>
              </a:spcAft>
              <a:buClr>
                <a:srgbClr val="000080"/>
              </a:buClr>
              <a:buSzPts val="1400"/>
              <a:buFont typeface="Palatino"/>
              <a:buNone/>
              <a:defRPr b="0" i="0" sz="1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228600" lvl="2" marL="1371600" marR="0" rtl="0" algn="l">
              <a:spcBef>
                <a:spcPts val="240"/>
              </a:spcBef>
              <a:spcAft>
                <a:spcPts val="0"/>
              </a:spcAft>
              <a:buClr>
                <a:srgbClr val="000080"/>
              </a:buClr>
              <a:buSzPts val="1200"/>
              <a:buFont typeface="Palatino"/>
              <a:buNone/>
              <a:defRPr b="0" i="0" sz="12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228600" lvl="3" marL="1828800" marR="0" rtl="0" algn="l">
              <a:spcBef>
                <a:spcPts val="200"/>
              </a:spcBef>
              <a:spcAft>
                <a:spcPts val="0"/>
              </a:spcAft>
              <a:buClr>
                <a:srgbClr val="000080"/>
              </a:buClr>
              <a:buSzPts val="1000"/>
              <a:buFont typeface="Palatino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228600" lvl="4" marL="2286000" marR="0" rtl="0" algn="l">
              <a:spcBef>
                <a:spcPts val="200"/>
              </a:spcBef>
              <a:spcAft>
                <a:spcPts val="0"/>
              </a:spcAft>
              <a:buClr>
                <a:srgbClr val="000080"/>
              </a:buClr>
              <a:buSzPts val="1000"/>
              <a:buFont typeface="Palatino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None/>
              <a:defRPr b="1" sz="24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  <a:defRPr b="1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000080"/>
              </a:buClr>
              <a:buSzPts val="1800"/>
              <a:buFont typeface="Palatino"/>
              <a:buNone/>
              <a:defRPr b="1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60" name="Google Shape;60;p15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None/>
              <a:defRPr b="1" sz="24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  <a:defRPr b="1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000080"/>
              </a:buClr>
              <a:buSzPts val="1800"/>
              <a:buFont typeface="Palatino"/>
              <a:buNone/>
              <a:defRPr b="1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61" name="Google Shape;61;p15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None/>
              <a:defRPr sz="24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000080"/>
              </a:buClr>
              <a:buSzPts val="1800"/>
              <a:buFont typeface="Palatino"/>
              <a:buNone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000080"/>
              </a:buClr>
              <a:buSzPts val="1600"/>
              <a:buFont typeface="Palatino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b="0" i="0" sz="32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ext over Content" type="txOverObj">
  <p:cSld name="TEXT_OVER_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628650" y="1825625"/>
            <a:ext cx="7886700" cy="2098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b="0" i="0" sz="32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628650" y="4076700"/>
            <a:ext cx="7886700" cy="2100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b="0" i="0" sz="32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b="0" i="0" sz="32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b="0" i="0" sz="32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lip Art and Text" type="clipArtAndTx">
  <p:cSld name="CLIPART_AND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29" name="Google Shape;29;p6"/>
          <p:cNvSpPr/>
          <p:nvPr>
            <p:ph idx="2" type="clipArt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1" type="body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 and Text" type="objAndTx">
  <p:cSld name="OBJECT_AND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34" name="Google Shape;34;p7"/>
          <p:cNvSpPr txBox="1"/>
          <p:nvPr>
            <p:ph idx="2" type="body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Text, and Content" type="txAndObj">
  <p:cSld name="TEXT_AND_OBJEC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" type="body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2" type="body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 rot="5400000">
            <a:off x="604044" y="389732"/>
            <a:ext cx="5811838" cy="5762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44" name="Google Shape;44;p10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Char char="‡"/>
              <a:defRPr sz="3200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Char char="‡"/>
              <a:defRPr b="0" i="0" sz="2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Char char="‡"/>
              <a:defRPr b="0" i="0" sz="24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Char char="‡"/>
              <a:defRPr b="0" i="0" sz="20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765E2F"/>
            </a:gs>
            <a:gs pos="100000">
              <a:srgbClr val="FFCC66"/>
            </a:gs>
          </a:gsLst>
          <a:lin ang="5400000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ap05_bkgrd_master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-25400" y="-12700"/>
            <a:ext cx="9194800" cy="69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/>
        </p:nvSpPr>
        <p:spPr>
          <a:xfrm>
            <a:off x="1752600" y="0"/>
            <a:ext cx="51054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Black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Hair</a:t>
            </a:r>
            <a:endParaRPr/>
          </a:p>
        </p:txBody>
      </p:sp>
      <p:sp>
        <p:nvSpPr>
          <p:cNvPr id="12" name="Google Shape;12;p1"/>
          <p:cNvSpPr txBox="1"/>
          <p:nvPr/>
        </p:nvSpPr>
        <p:spPr>
          <a:xfrm>
            <a:off x="8636000" y="6438900"/>
            <a:ext cx="387350" cy="309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Black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12.jpg"/><Relationship Id="rId5" Type="http://schemas.openxmlformats.org/officeDocument/2006/relationships/image" Target="../media/image5.jpg"/><Relationship Id="rId6" Type="http://schemas.openxmlformats.org/officeDocument/2006/relationships/image" Target="../media/image6.png"/><Relationship Id="rId7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jpg"/><Relationship Id="rId4" Type="http://schemas.openxmlformats.org/officeDocument/2006/relationships/image" Target="../media/image2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jpg"/><Relationship Id="rId4" Type="http://schemas.openxmlformats.org/officeDocument/2006/relationships/image" Target="../media/image2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8.jpg"/><Relationship Id="rId4" Type="http://schemas.openxmlformats.org/officeDocument/2006/relationships/image" Target="../media/image2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5" id="72" name="Google Shape;7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5400" y="0"/>
            <a:ext cx="9220200" cy="695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7"/>
          <p:cNvSpPr txBox="1"/>
          <p:nvPr/>
        </p:nvSpPr>
        <p:spPr>
          <a:xfrm>
            <a:off x="2565400" y="241300"/>
            <a:ext cx="51054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 Black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Hair</a:t>
            </a:r>
            <a:endParaRPr/>
          </a:p>
        </p:txBody>
      </p:sp>
      <p:pic>
        <p:nvPicPr>
          <p:cNvPr descr="CO5 hair" id="74" name="Google Shape;74;p17"/>
          <p:cNvPicPr preferRelativeResize="0"/>
          <p:nvPr/>
        </p:nvPicPr>
        <p:blipFill rotWithShape="1">
          <a:blip r:embed="rId4">
            <a:alphaModFix/>
          </a:blip>
          <a:srcRect b="-413" l="0" r="0" t="8862"/>
          <a:stretch/>
        </p:blipFill>
        <p:spPr>
          <a:xfrm>
            <a:off x="-23812" y="909637"/>
            <a:ext cx="9218612" cy="5626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quote box ch 5" id="75" name="Google Shape;75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8600" y="1358900"/>
            <a:ext cx="3441700" cy="4140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yonce animated GIF " id="76" name="Google Shape;76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114800" y="407987"/>
            <a:ext cx="4762500" cy="2676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eezburger animated GIF " id="77" name="Google Shape;77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14775" y="3508375"/>
            <a:ext cx="5210175" cy="228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 txBox="1"/>
          <p:nvPr>
            <p:ph type="title"/>
          </p:nvPr>
        </p:nvSpPr>
        <p:spPr>
          <a:xfrm>
            <a:off x="4038600" y="228600"/>
            <a:ext cx="2590800" cy="487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The Medulla</a:t>
            </a:r>
            <a:endParaRPr/>
          </a:p>
        </p:txBody>
      </p:sp>
      <p:sp>
        <p:nvSpPr>
          <p:cNvPr id="199" name="Google Shape;199;p26"/>
          <p:cNvSpPr txBox="1"/>
          <p:nvPr>
            <p:ph idx="1" type="body"/>
          </p:nvPr>
        </p:nvSpPr>
        <p:spPr>
          <a:xfrm>
            <a:off x="228600" y="942975"/>
            <a:ext cx="8763000" cy="9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medulla is the hair core that is not always visible. The medulla comes in different types and patterns.</a:t>
            </a:r>
            <a:endParaRPr/>
          </a:p>
        </p:txBody>
      </p:sp>
      <p:pic>
        <p:nvPicPr>
          <p:cNvPr descr="MedullaPatterns01 copy" id="200" name="Google Shape;20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885950"/>
            <a:ext cx="7923212" cy="492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7"/>
          <p:cNvSpPr txBox="1"/>
          <p:nvPr>
            <p:ph type="title"/>
          </p:nvPr>
        </p:nvSpPr>
        <p:spPr>
          <a:xfrm>
            <a:off x="5273675" y="280987"/>
            <a:ext cx="2286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Hair Shape</a:t>
            </a:r>
            <a:endParaRPr/>
          </a:p>
        </p:txBody>
      </p:sp>
      <p:sp>
        <p:nvSpPr>
          <p:cNvPr id="209" name="Google Shape;209;p27"/>
          <p:cNvSpPr txBox="1"/>
          <p:nvPr>
            <p:ph idx="1" type="body"/>
          </p:nvPr>
        </p:nvSpPr>
        <p:spPr>
          <a:xfrm>
            <a:off x="228600" y="1255712"/>
            <a:ext cx="8763000" cy="1465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Can be </a:t>
            </a:r>
            <a:r>
              <a:rPr b="1" i="1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straight, curly</a:t>
            </a: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or </a:t>
            </a:r>
            <a:r>
              <a:rPr b="1" i="1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kinky</a:t>
            </a: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depending on the cross-section, which may be:</a:t>
            </a:r>
            <a:endParaRPr/>
          </a:p>
          <a:p>
            <a:pPr indent="-17780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Noto Sans Symbols"/>
              <a:buChar char="➢"/>
            </a:pPr>
            <a:r>
              <a:rPr b="0" i="1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round </a:t>
            </a:r>
            <a:endParaRPr/>
          </a:p>
          <a:p>
            <a:pPr indent="-17780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Noto Sans Symbols"/>
              <a:buChar char="➢"/>
            </a:pPr>
            <a:r>
              <a:rPr b="0" i="1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oval</a:t>
            </a:r>
            <a:endParaRPr/>
          </a:p>
          <a:p>
            <a:pPr indent="-17780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Noto Sans Symbols"/>
              <a:buChar char="➢"/>
            </a:pPr>
            <a:r>
              <a:rPr b="0" i="1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crescent-shaped</a:t>
            </a:r>
            <a:endParaRPr/>
          </a:p>
          <a:p>
            <a: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None/>
            </a:pPr>
            <a:r>
              <a:t/>
            </a:r>
            <a:endParaRPr b="0" i="1" sz="2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800" y="2286000"/>
            <a:ext cx="5638800" cy="4438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ippy animated GIF " id="211" name="Google Shape;211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" y="3929062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thumbs.dreamstime.com/z/shape-hair-hair-anatomy-types-cross-section-different-texture-follicle-determines-texture-straight-wavy-curly-kinky-35024733.jpg" id="216" name="Google Shape;216;p28"/>
          <p:cNvPicPr preferRelativeResize="0"/>
          <p:nvPr/>
        </p:nvPicPr>
        <p:blipFill rotWithShape="1">
          <a:blip r:embed="rId3">
            <a:alphaModFix/>
          </a:blip>
          <a:srcRect b="15011" l="0" r="0" t="0"/>
          <a:stretch/>
        </p:blipFill>
        <p:spPr>
          <a:xfrm>
            <a:off x="30162" y="1066800"/>
            <a:ext cx="9021762" cy="563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myhairgrowthlagos.com/wp-content/uploads/2015/04/Hair-Cycle-Phase-My-Hair-Growth-Lagos.gif" id="221" name="Google Shape;221;p29"/>
          <p:cNvPicPr preferRelativeResize="0"/>
          <p:nvPr/>
        </p:nvPicPr>
        <p:blipFill rotWithShape="1">
          <a:blip r:embed="rId3">
            <a:alphaModFix/>
          </a:blip>
          <a:srcRect b="0" l="0" r="0" t="20813"/>
          <a:stretch/>
        </p:blipFill>
        <p:spPr>
          <a:xfrm>
            <a:off x="2751137" y="2998787"/>
            <a:ext cx="6302375" cy="3554412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9"/>
          <p:cNvSpPr txBox="1"/>
          <p:nvPr>
            <p:ph type="title"/>
          </p:nvPr>
        </p:nvSpPr>
        <p:spPr>
          <a:xfrm>
            <a:off x="5181600" y="152400"/>
            <a:ext cx="2819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Hair Growth</a:t>
            </a:r>
            <a:endParaRPr/>
          </a:p>
        </p:txBody>
      </p:sp>
      <p:sp>
        <p:nvSpPr>
          <p:cNvPr id="223" name="Google Shape;223;p29"/>
          <p:cNvSpPr txBox="1"/>
          <p:nvPr>
            <p:ph idx="1" type="body"/>
          </p:nvPr>
        </p:nvSpPr>
        <p:spPr>
          <a:xfrm>
            <a:off x="79375" y="1066800"/>
            <a:ext cx="9067800" cy="3802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30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	Anagen</a:t>
            </a: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—hair is actively growing; lasts up to 5 years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80"/>
              </a:buClr>
              <a:buSzPts val="3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Catagen</a:t>
            </a: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—hair is not growing; a resting phase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80"/>
              </a:buClr>
              <a:buSzPts val="3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Telogen</a:t>
            </a: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—follicle is getting ready to push the hair out; lasts                                      	two to six months</a:t>
            </a:r>
            <a:endParaRPr b="1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80"/>
              </a:buClr>
              <a:buSzPts val="3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Grows about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0.4 mm per day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or 1/2 inch per month</a:t>
            </a:r>
            <a:endParaRPr/>
          </a:p>
          <a:p>
            <a: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rgbClr val="000080"/>
              </a:buClr>
              <a:buSzPts val="2400"/>
              <a:buFont typeface="Palatino"/>
              <a:buNone/>
            </a:pPr>
            <a:r>
              <a:t/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0"/>
          <p:cNvSpPr txBox="1"/>
          <p:nvPr>
            <p:ph type="title"/>
          </p:nvPr>
        </p:nvSpPr>
        <p:spPr>
          <a:xfrm>
            <a:off x="5105400" y="166687"/>
            <a:ext cx="22098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Root</a:t>
            </a:r>
            <a:endParaRPr/>
          </a:p>
        </p:txBody>
      </p:sp>
      <p:pic>
        <p:nvPicPr>
          <p:cNvPr id="229" name="Google Shape;229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1700" y="3200400"/>
            <a:ext cx="3378200" cy="291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0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79962" y="3200400"/>
            <a:ext cx="3741737" cy="2951162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0"/>
          <p:cNvSpPr txBox="1"/>
          <p:nvPr/>
        </p:nvSpPr>
        <p:spPr>
          <a:xfrm>
            <a:off x="176212" y="1143000"/>
            <a:ext cx="8991600" cy="1898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600"/>
              <a:buFont typeface="Arial"/>
              <a:buChar char="•"/>
            </a:pPr>
            <a:r>
              <a:rPr b="0" i="0" lang="en-US" sz="2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roots look different based on whether they have been forcibly removed or they are telogen hairs and have fallen out.</a:t>
            </a:r>
            <a:endParaRPr/>
          </a:p>
          <a:p>
            <a:pPr indent="-342900" lvl="0" marL="342900" marR="0" rtl="0" algn="l">
              <a:lnSpc>
                <a:spcPct val="110000"/>
              </a:lnSpc>
              <a:spcBef>
                <a:spcPts val="520"/>
              </a:spcBef>
              <a:spcAft>
                <a:spcPts val="0"/>
              </a:spcAft>
              <a:buClr>
                <a:srgbClr val="000080"/>
              </a:buClr>
              <a:buSzPts val="2600"/>
              <a:buFont typeface="Arial"/>
              <a:buChar char="•"/>
            </a:pPr>
            <a:r>
              <a:rPr b="0" i="0" lang="en-US" sz="2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Animal roots vary, but in general have a spear shape.</a:t>
            </a:r>
            <a:endParaRPr/>
          </a:p>
        </p:txBody>
      </p:sp>
      <p:sp>
        <p:nvSpPr>
          <p:cNvPr id="232" name="Google Shape;232;p30"/>
          <p:cNvSpPr txBox="1"/>
          <p:nvPr/>
        </p:nvSpPr>
        <p:spPr>
          <a:xfrm>
            <a:off x="3073400" y="5489575"/>
            <a:ext cx="1219200" cy="346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Fallen out</a:t>
            </a:r>
            <a:endParaRPr/>
          </a:p>
        </p:txBody>
      </p:sp>
      <p:sp>
        <p:nvSpPr>
          <p:cNvPr id="233" name="Google Shape;233;p30"/>
          <p:cNvSpPr txBox="1"/>
          <p:nvPr/>
        </p:nvSpPr>
        <p:spPr>
          <a:xfrm>
            <a:off x="5613400" y="5489575"/>
            <a:ext cx="1981200" cy="346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Forcibly removed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 txBox="1"/>
          <p:nvPr>
            <p:ph type="title"/>
          </p:nvPr>
        </p:nvSpPr>
        <p:spPr>
          <a:xfrm>
            <a:off x="628650" y="365125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Black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Roots (continued)</a:t>
            </a:r>
            <a:endParaRPr/>
          </a:p>
        </p:txBody>
      </p:sp>
      <p:sp>
        <p:nvSpPr>
          <p:cNvPr id="239" name="Google Shape;239;p31"/>
          <p:cNvSpPr txBox="1"/>
          <p:nvPr>
            <p:ph idx="1" type="body"/>
          </p:nvPr>
        </p:nvSpPr>
        <p:spPr>
          <a:xfrm>
            <a:off x="152400" y="1220787"/>
            <a:ext cx="8991600" cy="4352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Tahoma"/>
              <a:buChar char="‡"/>
            </a:pPr>
            <a:r>
              <a:rPr b="1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Postmortem Root Band </a:t>
            </a: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(aka "Dead man's root”) a dark band that may appear near the root of the hair originating from a decomposing body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Palatino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0" name="Google Shape;240;p31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pic>
        <p:nvPicPr>
          <p:cNvPr descr="18b.jpg" id="241" name="Google Shape;24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83137" y="3397250"/>
            <a:ext cx="4016375" cy="26622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8a.jpg" id="242" name="Google Shape;242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000" y="3411537"/>
            <a:ext cx="4214812" cy="264795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1"/>
          <p:cNvSpPr txBox="1"/>
          <p:nvPr/>
        </p:nvSpPr>
        <p:spPr>
          <a:xfrm>
            <a:off x="2341562" y="6430962"/>
            <a:ext cx="4211637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Times New Roman"/>
              <a:buNone/>
            </a:pPr>
            <a:r>
              <a:rPr b="0" i="0" lang="en-US" sz="1800" u="non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Copyright © Texas Education Agency 2011. All rights reserved.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Times New Roman"/>
              <a:buNone/>
            </a:pPr>
            <a:r>
              <a:rPr b="0" i="0" lang="en-US" sz="1800" u="none">
                <a:solidFill>
                  <a:srgbClr val="7F7F7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Images and other multimedia content used with permission. 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2"/>
          <p:cNvSpPr txBox="1"/>
          <p:nvPr>
            <p:ph type="title"/>
          </p:nvPr>
        </p:nvSpPr>
        <p:spPr>
          <a:xfrm>
            <a:off x="152400" y="1219200"/>
            <a:ext cx="813435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3200"/>
              <a:buFont typeface="Times"/>
              <a:buNone/>
            </a:pPr>
            <a:r>
              <a:rPr b="1" i="0" lang="en-US" sz="3200" u="none" cap="none" strike="noStrike">
                <a:solidFill>
                  <a:srgbClr val="0D0D0D"/>
                </a:solidFill>
                <a:latin typeface="Times"/>
                <a:ea typeface="Times"/>
                <a:cs typeface="Times"/>
                <a:sym typeface="Times"/>
              </a:rPr>
              <a:t>GRAY HAIR</a:t>
            </a:r>
            <a:br>
              <a:rPr b="1" i="0" lang="en-US" sz="3200" u="none" cap="none" strike="noStrike">
                <a:solidFill>
                  <a:srgbClr val="0D0D0D"/>
                </a:solidFill>
                <a:latin typeface="Times"/>
                <a:ea typeface="Times"/>
                <a:cs typeface="Times"/>
                <a:sym typeface="Times"/>
              </a:rPr>
            </a:br>
            <a:br>
              <a:rPr b="0" i="0" lang="en-US" sz="3200" u="none" cap="none" strike="noStrike">
                <a:solidFill>
                  <a:srgbClr val="0D0D0D"/>
                </a:solidFill>
                <a:latin typeface="Times"/>
                <a:ea typeface="Times"/>
                <a:cs typeface="Times"/>
                <a:sym typeface="Times"/>
              </a:rPr>
            </a:br>
            <a:r>
              <a:rPr b="0" i="0" lang="en-US" sz="3200" u="none" cap="none" strike="noStrike">
                <a:solidFill>
                  <a:srgbClr val="0D0D0D"/>
                </a:solidFill>
                <a:latin typeface="Times"/>
                <a:ea typeface="Times"/>
                <a:cs typeface="Times"/>
                <a:sym typeface="Times"/>
              </a:rPr>
              <a:t>Pigment granules are absent in grey hairs</a:t>
            </a:r>
            <a:endParaRPr/>
          </a:p>
        </p:txBody>
      </p:sp>
      <p:pic>
        <p:nvPicPr>
          <p:cNvPr descr="Gray Hair [2] x100" id="249" name="Google Shape;24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86050" y="3017837"/>
            <a:ext cx="6457950" cy="38592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ody Hair [3] x400" id="250" name="Google Shape;250;p32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31779" r="0" t="0"/>
          <a:stretch/>
        </p:blipFill>
        <p:spPr>
          <a:xfrm>
            <a:off x="-76200" y="3035300"/>
            <a:ext cx="2944812" cy="384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2"/>
          <p:cNvSpPr txBox="1"/>
          <p:nvPr/>
        </p:nvSpPr>
        <p:spPr>
          <a:xfrm>
            <a:off x="7853362" y="6461125"/>
            <a:ext cx="1290637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0808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08080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bsapp.com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media1.s-nbcnews.com/i/msnbc/Components/Art/NEWS/050824/DurgHairTest.jpg" id="259" name="Google Shape;259;p33"/>
          <p:cNvPicPr preferRelativeResize="0"/>
          <p:nvPr/>
        </p:nvPicPr>
        <p:blipFill rotWithShape="1">
          <a:blip r:embed="rId3">
            <a:alphaModFix/>
          </a:blip>
          <a:srcRect b="6477" l="0" r="0" t="0"/>
          <a:stretch/>
        </p:blipFill>
        <p:spPr>
          <a:xfrm>
            <a:off x="6321425" y="1295400"/>
            <a:ext cx="2795587" cy="545147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3"/>
          <p:cNvSpPr txBox="1"/>
          <p:nvPr>
            <p:ph type="title"/>
          </p:nvPr>
        </p:nvSpPr>
        <p:spPr>
          <a:xfrm>
            <a:off x="4267200" y="182562"/>
            <a:ext cx="3505200" cy="7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Hair Toxicology</a:t>
            </a:r>
            <a:endParaRPr/>
          </a:p>
        </p:txBody>
      </p:sp>
      <p:sp>
        <p:nvSpPr>
          <p:cNvPr id="261" name="Google Shape;261;p33"/>
          <p:cNvSpPr txBox="1"/>
          <p:nvPr>
            <p:ph idx="1" type="body"/>
          </p:nvPr>
        </p:nvSpPr>
        <p:spPr>
          <a:xfrm>
            <a:off x="0" y="1101725"/>
            <a:ext cx="7010400" cy="5299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200"/>
              <a:buFont typeface="Arial"/>
              <a:buNone/>
            </a:pPr>
            <a:r>
              <a:rPr b="1" i="0" lang="en-US" sz="22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Advantages</a:t>
            </a:r>
            <a:r>
              <a:rPr b="1" i="0" lang="en-US" sz="26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chemeClr val="dk2"/>
                </a:solidFill>
                <a:latin typeface="Palatino"/>
                <a:ea typeface="Palatino"/>
                <a:cs typeface="Palatino"/>
                <a:sym typeface="Palatino"/>
              </a:rPr>
              <a:t>Easy to collect and store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chemeClr val="dk2"/>
                </a:solidFill>
                <a:latin typeface="Palatino"/>
                <a:ea typeface="Palatino"/>
                <a:cs typeface="Palatino"/>
                <a:sym typeface="Palatino"/>
              </a:rPr>
              <a:t>Is externally available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chemeClr val="dk2"/>
                </a:solidFill>
                <a:latin typeface="Palatino"/>
                <a:ea typeface="Palatino"/>
                <a:cs typeface="Palatino"/>
                <a:sym typeface="Palatino"/>
              </a:rPr>
              <a:t>Can provide information on the individual’s history of drug use or evidence of poisoning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28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Palatino"/>
              <a:buNone/>
            </a:pPr>
            <a:r>
              <a:rPr b="0" i="0" lang="en-US" sz="2800" u="none">
                <a:solidFill>
                  <a:schemeClr val="dk2"/>
                </a:solidFill>
                <a:latin typeface="Palatino"/>
                <a:ea typeface="Palatino"/>
                <a:cs typeface="Palatino"/>
                <a:sym typeface="Palatino"/>
              </a:rPr>
              <a:t>Collections must be taken from different locations on the body to get an accurate timeline.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4"/>
          <p:cNvSpPr txBox="1"/>
          <p:nvPr>
            <p:ph type="title"/>
          </p:nvPr>
        </p:nvSpPr>
        <p:spPr>
          <a:xfrm>
            <a:off x="355600" y="1308100"/>
            <a:ext cx="6350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3100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A63100"/>
                </a:solidFill>
                <a:latin typeface="Arial"/>
                <a:ea typeface="Arial"/>
                <a:cs typeface="Arial"/>
                <a:sym typeface="Arial"/>
              </a:rPr>
              <a:t>Hair Toxicology</a:t>
            </a:r>
            <a:endParaRPr/>
          </a:p>
        </p:txBody>
      </p:sp>
      <p:sp>
        <p:nvSpPr>
          <p:cNvPr id="267" name="Google Shape;267;p34"/>
          <p:cNvSpPr txBox="1"/>
          <p:nvPr>
            <p:ph idx="1" type="body"/>
          </p:nvPr>
        </p:nvSpPr>
        <p:spPr>
          <a:xfrm>
            <a:off x="3989387" y="1066800"/>
            <a:ext cx="51054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Napoleon died in exile in 1821. By analyzing his hair, some investigators suggest he was poisoned by the deliberate administration of arsenic; others suggest that it was vapors from the dyes in the wallpaper that killed him. </a:t>
            </a:r>
            <a:endParaRPr/>
          </a:p>
        </p:txBody>
      </p:sp>
      <p:pic>
        <p:nvPicPr>
          <p:cNvPr descr="UA8" id="268" name="Google Shape;26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917700"/>
            <a:ext cx="3736975" cy="36083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.livescience.com/images/i/000/064/902/iFF/chilean-mummy-face.jpg?1397569970" id="269" name="Google Shape;269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27587" y="4572000"/>
            <a:ext cx="3429000" cy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4114800" y="152400"/>
            <a:ext cx="27432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  <a:endParaRPr/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0" y="1143000"/>
            <a:ext cx="8991600" cy="54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Human hair is one of the most frequently found pieces of evidence at the scene of a violent crime. It can provide a link between the criminal and the crime.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From hair, one can determine: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Noto Sans Symbols"/>
              <a:buChar char="▪"/>
            </a:pPr>
            <a:r>
              <a:rPr b="0" i="1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If the source is human or animal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Noto Sans Symbols"/>
              <a:buChar char="▪"/>
            </a:pPr>
            <a:r>
              <a:rPr b="0" i="1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Race (sometimes)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Noto Sans Symbols"/>
              <a:buChar char="▪"/>
            </a:pPr>
            <a:r>
              <a:rPr b="0" i="1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Origin of the location on the source’s body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Noto Sans Symbols"/>
              <a:buChar char="▪"/>
            </a:pPr>
            <a:r>
              <a:rPr b="0" i="1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Whether the hair was forcibly removed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Noto Sans Symbols"/>
              <a:buChar char="▪"/>
            </a:pPr>
            <a:r>
              <a:rPr b="0" i="1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If the hair has been treated with chemicals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Noto Sans Symbols"/>
              <a:buChar char="▪"/>
            </a:pPr>
            <a:r>
              <a:rPr b="0" i="1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If drugs have been ingested</a:t>
            </a:r>
            <a:endParaRPr/>
          </a:p>
        </p:txBody>
      </p:sp>
      <p:pic>
        <p:nvPicPr>
          <p:cNvPr descr="cartoon animated GIF " id="87" name="Google Shape;8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0" y="2971800"/>
            <a:ext cx="3562350" cy="263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potonlists.com/wp-content/uploads/2013/05/nails-grow-faster-after-death.jpg" id="92" name="Google Shape;92;p19"/>
          <p:cNvPicPr preferRelativeResize="0"/>
          <p:nvPr/>
        </p:nvPicPr>
        <p:blipFill rotWithShape="1">
          <a:blip r:embed="rId3">
            <a:alphaModFix/>
          </a:blip>
          <a:srcRect b="0" l="0" r="13423" t="0"/>
          <a:stretch/>
        </p:blipFill>
        <p:spPr>
          <a:xfrm>
            <a:off x="104775" y="1082675"/>
            <a:ext cx="8932862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9"/>
          <p:cNvSpPr txBox="1"/>
          <p:nvPr/>
        </p:nvSpPr>
        <p:spPr>
          <a:xfrm>
            <a:off x="0" y="1525587"/>
            <a:ext cx="9013825" cy="4830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778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Hair is composed of the protein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keratin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which is also the primary component of finger and toe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nails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778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Hair is produced from a structure called the hair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follicle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Humans develop</a:t>
            </a:r>
            <a:r>
              <a:rPr b="0" i="1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hair follicles during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fetal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development, and no new follicles are produced after birth.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778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Hair color is mostly the result of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pigments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which are chemical compounds that reflect certain wavelengths of visible light.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" name="Google Shape;94;p19"/>
          <p:cNvSpPr txBox="1"/>
          <p:nvPr/>
        </p:nvSpPr>
        <p:spPr>
          <a:xfrm>
            <a:off x="104775" y="130175"/>
            <a:ext cx="8909050" cy="76358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imes New Roman"/>
              <a:buNone/>
            </a:pPr>
            <a:r>
              <a:rPr b="1" i="0" lang="en-US" sz="3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Biology of Hair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6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/>
        </p:nvSpPr>
        <p:spPr>
          <a:xfrm>
            <a:off x="9525" y="1066800"/>
            <a:ext cx="9028112" cy="3692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Hair </a:t>
            </a:r>
            <a:r>
              <a:rPr b="1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shape</a:t>
            </a: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(round or oval) and </a:t>
            </a:r>
            <a:r>
              <a:rPr b="1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texture</a:t>
            </a: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(curly or straight) is influenced heavily by </a:t>
            </a:r>
            <a:r>
              <a:rPr b="1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genes</a:t>
            </a: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physical appearance of hair can be affected by </a:t>
            </a:r>
            <a:r>
              <a:rPr b="1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nutritional</a:t>
            </a: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status and intentional </a:t>
            </a:r>
            <a:r>
              <a:rPr b="1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alteration</a:t>
            </a: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</a:t>
            </a:r>
            <a:r>
              <a:rPr b="1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body area</a:t>
            </a: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from which a hair originated can be determined by the sample’s </a:t>
            </a:r>
            <a:r>
              <a:rPr b="0" i="1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length, shape, size, color</a:t>
            </a:r>
            <a:r>
              <a:rPr b="0" i="0" lang="en-US" sz="2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and other physical characteristics.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6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0" name="Google Shape;100;p20"/>
          <p:cNvSpPr txBox="1"/>
          <p:nvPr/>
        </p:nvSpPr>
        <p:spPr>
          <a:xfrm>
            <a:off x="53975" y="6523037"/>
            <a:ext cx="90678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b="0" i="0" lang="en-US" sz="10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Sources: http://library.thinkquest.org/04oct/00206/lesson.htm#t_hair &amp; http://www.fbi.gov/hq/lab/fsc/backissu/july2000/deedric1.htm#Index%20(Hairs)</a:t>
            </a:r>
            <a:endParaRPr/>
          </a:p>
        </p:txBody>
      </p:sp>
      <p:sp>
        <p:nvSpPr>
          <p:cNvPr id="101" name="Google Shape;101;p20"/>
          <p:cNvSpPr txBox="1"/>
          <p:nvPr/>
        </p:nvSpPr>
        <p:spPr>
          <a:xfrm>
            <a:off x="104775" y="130175"/>
            <a:ext cx="8909050" cy="76358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imes New Roman"/>
              <a:buNone/>
            </a:pPr>
            <a:r>
              <a:rPr b="1" i="0" lang="en-US" sz="3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Biology of Hair 2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6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ttp://www.purinamills.com/purinamills/media/Images/Horses/HorseChallenge/imp-img.jpg?ext=.jpg" id="102" name="Google Shape;102;p20"/>
          <p:cNvPicPr preferRelativeResize="0"/>
          <p:nvPr/>
        </p:nvPicPr>
        <p:blipFill rotWithShape="1">
          <a:blip r:embed="rId3">
            <a:alphaModFix/>
          </a:blip>
          <a:srcRect b="26613" l="0" r="0" t="8749"/>
          <a:stretch/>
        </p:blipFill>
        <p:spPr>
          <a:xfrm>
            <a:off x="2274887" y="3733800"/>
            <a:ext cx="6869112" cy="3033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169862" y="115887"/>
            <a:ext cx="8791575" cy="7921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3600"/>
              <a:buFont typeface="Times New Roman"/>
              <a:buNone/>
            </a:pPr>
            <a:r>
              <a:rPr b="1" i="0" lang="en-US" sz="3600" u="none" cap="none" strike="noStrike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Hair Structure</a:t>
            </a:r>
            <a:endParaRPr/>
          </a:p>
        </p:txBody>
      </p:sp>
      <p:sp>
        <p:nvSpPr>
          <p:cNvPr id="108" name="Google Shape;108;p21"/>
          <p:cNvSpPr txBox="1"/>
          <p:nvPr/>
        </p:nvSpPr>
        <p:spPr>
          <a:xfrm>
            <a:off x="152400" y="1066800"/>
            <a:ext cx="8839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Hair is composed of three principal parts:</a:t>
            </a:r>
            <a:endParaRPr/>
          </a:p>
        </p:txBody>
      </p:sp>
      <p:sp>
        <p:nvSpPr>
          <p:cNvPr id="109" name="Google Shape;109;p21"/>
          <p:cNvSpPr txBox="1"/>
          <p:nvPr/>
        </p:nvSpPr>
        <p:spPr>
          <a:xfrm>
            <a:off x="142875" y="5367337"/>
            <a:ext cx="8791575" cy="11874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structure of hair has been compared to that of a </a:t>
            </a: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pencil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with the medulla being the </a:t>
            </a: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lead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the cortex being the </a:t>
            </a: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wood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and the cuticle being the </a:t>
            </a: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paint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on the outside. </a:t>
            </a:r>
            <a:endParaRPr/>
          </a:p>
        </p:txBody>
      </p:sp>
      <p:sp>
        <p:nvSpPr>
          <p:cNvPr id="110" name="Google Shape;110;p21"/>
          <p:cNvSpPr txBox="1"/>
          <p:nvPr/>
        </p:nvSpPr>
        <p:spPr>
          <a:xfrm>
            <a:off x="4914900" y="6554787"/>
            <a:ext cx="4114800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http://library.thinkquest.org/04oct/00206/lesson.htm#t_hair</a:t>
            </a:r>
            <a:endParaRPr/>
          </a:p>
        </p:txBody>
      </p:sp>
      <p:grpSp>
        <p:nvGrpSpPr>
          <p:cNvPr id="111" name="Google Shape;111;p21"/>
          <p:cNvGrpSpPr/>
          <p:nvPr/>
        </p:nvGrpSpPr>
        <p:grpSpPr>
          <a:xfrm>
            <a:off x="1447800" y="2286000"/>
            <a:ext cx="6629400" cy="1524000"/>
            <a:chOff x="1447800" y="2286000"/>
            <a:chExt cx="6629400" cy="1524000"/>
          </a:xfrm>
        </p:grpSpPr>
        <p:grpSp>
          <p:nvGrpSpPr>
            <p:cNvPr id="112" name="Google Shape;112;p21"/>
            <p:cNvGrpSpPr/>
            <p:nvPr/>
          </p:nvGrpSpPr>
          <p:grpSpPr>
            <a:xfrm>
              <a:off x="1447800" y="2286000"/>
              <a:ext cx="6629400" cy="1524000"/>
              <a:chOff x="1676400" y="4343400"/>
              <a:chExt cx="6248400" cy="1219200"/>
            </a:xfrm>
          </p:grpSpPr>
          <p:sp>
            <p:nvSpPr>
              <p:cNvPr id="113" name="Google Shape;113;p21"/>
              <p:cNvSpPr txBox="1"/>
              <p:nvPr/>
            </p:nvSpPr>
            <p:spPr>
              <a:xfrm>
                <a:off x="1676400" y="4343400"/>
                <a:ext cx="6248400" cy="1219200"/>
              </a:xfrm>
              <a:prstGeom prst="rect">
                <a:avLst/>
              </a:prstGeom>
              <a:solidFill>
                <a:srgbClr val="FFFF00"/>
              </a:solidFill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4" name="Google Shape;114;p21"/>
              <p:cNvCxnSpPr/>
              <p:nvPr/>
            </p:nvCxnSpPr>
            <p:spPr>
              <a:xfrm>
                <a:off x="2574925" y="4343400"/>
                <a:ext cx="838200" cy="12192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15" name="Google Shape;115;p21"/>
              <p:cNvCxnSpPr/>
              <p:nvPr/>
            </p:nvCxnSpPr>
            <p:spPr>
              <a:xfrm>
                <a:off x="3702050" y="4343400"/>
                <a:ext cx="838200" cy="12192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16" name="Google Shape;116;p21"/>
              <p:cNvCxnSpPr/>
              <p:nvPr/>
            </p:nvCxnSpPr>
            <p:spPr>
              <a:xfrm>
                <a:off x="4830762" y="4343400"/>
                <a:ext cx="838200" cy="12192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17" name="Google Shape;117;p21"/>
              <p:cNvCxnSpPr/>
              <p:nvPr/>
            </p:nvCxnSpPr>
            <p:spPr>
              <a:xfrm>
                <a:off x="5957887" y="4343400"/>
                <a:ext cx="838200" cy="12192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18" name="Google Shape;118;p21"/>
              <p:cNvCxnSpPr/>
              <p:nvPr/>
            </p:nvCxnSpPr>
            <p:spPr>
              <a:xfrm>
                <a:off x="7086600" y="4343400"/>
                <a:ext cx="838200" cy="12192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19" name="Google Shape;119;p21"/>
              <p:cNvCxnSpPr/>
              <p:nvPr/>
            </p:nvCxnSpPr>
            <p:spPr>
              <a:xfrm>
                <a:off x="1676400" y="4724400"/>
                <a:ext cx="609600" cy="8382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</p:grpSp>
        <p:sp>
          <p:nvSpPr>
            <p:cNvPr id="120" name="Google Shape;120;p21"/>
            <p:cNvSpPr txBox="1"/>
            <p:nvPr/>
          </p:nvSpPr>
          <p:spPr>
            <a:xfrm>
              <a:off x="1447800" y="2667000"/>
              <a:ext cx="6629400" cy="762000"/>
            </a:xfrm>
            <a:prstGeom prst="rect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1"/>
            <p:cNvSpPr txBox="1"/>
            <p:nvPr/>
          </p:nvSpPr>
          <p:spPr>
            <a:xfrm>
              <a:off x="1447800" y="2878137"/>
              <a:ext cx="6629400" cy="338137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2" name="Google Shape;122;p21"/>
          <p:cNvSpPr txBox="1"/>
          <p:nvPr/>
        </p:nvSpPr>
        <p:spPr>
          <a:xfrm>
            <a:off x="1447800" y="1676400"/>
            <a:ext cx="7010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Cuticle 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outer coating composed of overlapping scales</a:t>
            </a:r>
            <a:endParaRPr/>
          </a:p>
        </p:txBody>
      </p:sp>
      <p:grpSp>
        <p:nvGrpSpPr>
          <p:cNvPr id="123" name="Google Shape;123;p21"/>
          <p:cNvGrpSpPr/>
          <p:nvPr/>
        </p:nvGrpSpPr>
        <p:grpSpPr>
          <a:xfrm>
            <a:off x="457200" y="2286000"/>
            <a:ext cx="7620000" cy="2574925"/>
            <a:chOff x="457200" y="2286000"/>
            <a:chExt cx="7620000" cy="2574925"/>
          </a:xfrm>
        </p:grpSpPr>
        <p:grpSp>
          <p:nvGrpSpPr>
            <p:cNvPr id="124" name="Google Shape;124;p21"/>
            <p:cNvGrpSpPr/>
            <p:nvPr/>
          </p:nvGrpSpPr>
          <p:grpSpPr>
            <a:xfrm>
              <a:off x="1447800" y="2286000"/>
              <a:ext cx="6629400" cy="1524000"/>
              <a:chOff x="1447800" y="4284662"/>
              <a:chExt cx="6629400" cy="1524000"/>
            </a:xfrm>
          </p:grpSpPr>
          <p:grpSp>
            <p:nvGrpSpPr>
              <p:cNvPr id="125" name="Google Shape;125;p21"/>
              <p:cNvGrpSpPr/>
              <p:nvPr/>
            </p:nvGrpSpPr>
            <p:grpSpPr>
              <a:xfrm>
                <a:off x="1447800" y="4284662"/>
                <a:ext cx="6629400" cy="1524000"/>
                <a:chOff x="1676400" y="4343400"/>
                <a:chExt cx="6248400" cy="1219200"/>
              </a:xfrm>
            </p:grpSpPr>
            <p:sp>
              <p:nvSpPr>
                <p:cNvPr id="126" name="Google Shape;126;p21"/>
                <p:cNvSpPr txBox="1"/>
                <p:nvPr/>
              </p:nvSpPr>
              <p:spPr>
                <a:xfrm>
                  <a:off x="1676400" y="4343400"/>
                  <a:ext cx="6248400" cy="1219200"/>
                </a:xfrm>
                <a:prstGeom prst="rect">
                  <a:avLst/>
                </a:prstGeom>
                <a:solidFill>
                  <a:srgbClr val="FFFF00"/>
                </a:solidFill>
                <a:ln cap="flat" cmpd="sng" w="381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127" name="Google Shape;127;p21"/>
                <p:cNvCxnSpPr/>
                <p:nvPr/>
              </p:nvCxnSpPr>
              <p:spPr>
                <a:xfrm>
                  <a:off x="2574925" y="4343400"/>
                  <a:ext cx="838200" cy="12192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dk1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cxnSp>
              <p:nvCxnSpPr>
                <p:cNvPr id="128" name="Google Shape;128;p21"/>
                <p:cNvCxnSpPr/>
                <p:nvPr/>
              </p:nvCxnSpPr>
              <p:spPr>
                <a:xfrm>
                  <a:off x="3702050" y="4343400"/>
                  <a:ext cx="838200" cy="12192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dk1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cxnSp>
              <p:nvCxnSpPr>
                <p:cNvPr id="129" name="Google Shape;129;p21"/>
                <p:cNvCxnSpPr/>
                <p:nvPr/>
              </p:nvCxnSpPr>
              <p:spPr>
                <a:xfrm>
                  <a:off x="4830762" y="4343400"/>
                  <a:ext cx="838200" cy="12192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dk1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cxnSp>
              <p:nvCxnSpPr>
                <p:cNvPr id="130" name="Google Shape;130;p21"/>
                <p:cNvCxnSpPr/>
                <p:nvPr/>
              </p:nvCxnSpPr>
              <p:spPr>
                <a:xfrm>
                  <a:off x="5957887" y="4343400"/>
                  <a:ext cx="838200" cy="12192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dk1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cxnSp>
              <p:nvCxnSpPr>
                <p:cNvPr id="131" name="Google Shape;131;p21"/>
                <p:cNvCxnSpPr/>
                <p:nvPr/>
              </p:nvCxnSpPr>
              <p:spPr>
                <a:xfrm>
                  <a:off x="7086600" y="4343400"/>
                  <a:ext cx="838200" cy="12192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dk1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  <p:cxnSp>
              <p:nvCxnSpPr>
                <p:cNvPr id="132" name="Google Shape;132;p21"/>
                <p:cNvCxnSpPr/>
                <p:nvPr/>
              </p:nvCxnSpPr>
              <p:spPr>
                <a:xfrm>
                  <a:off x="1676400" y="4724400"/>
                  <a:ext cx="609600" cy="8382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dk1"/>
                  </a:solidFill>
                  <a:prstDash val="solid"/>
                  <a:miter lim="800000"/>
                  <a:headEnd len="med" w="med" type="none"/>
                  <a:tailEnd len="med" w="med" type="none"/>
                </a:ln>
              </p:spPr>
            </p:cxnSp>
          </p:grpSp>
          <p:sp>
            <p:nvSpPr>
              <p:cNvPr id="133" name="Google Shape;133;p21"/>
              <p:cNvSpPr txBox="1"/>
              <p:nvPr/>
            </p:nvSpPr>
            <p:spPr>
              <a:xfrm>
                <a:off x="1447800" y="4665662"/>
                <a:ext cx="6629400" cy="762000"/>
              </a:xfrm>
              <a:prstGeom prst="rect">
                <a:avLst/>
              </a:prstGeom>
              <a:solidFill>
                <a:schemeClr val="accent2"/>
              </a:solidFill>
              <a:ln cap="flat" cmpd="sng" w="2857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134;p21"/>
              <p:cNvSpPr txBox="1"/>
              <p:nvPr/>
            </p:nvSpPr>
            <p:spPr>
              <a:xfrm>
                <a:off x="1447800" y="4876800"/>
                <a:ext cx="6629400" cy="338137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5" name="Google Shape;135;p21"/>
            <p:cNvGrpSpPr/>
            <p:nvPr/>
          </p:nvGrpSpPr>
          <p:grpSpPr>
            <a:xfrm>
              <a:off x="457200" y="2743200"/>
              <a:ext cx="4953000" cy="2117725"/>
              <a:chOff x="457200" y="2743200"/>
              <a:chExt cx="4953000" cy="2117725"/>
            </a:xfrm>
          </p:grpSpPr>
          <p:sp>
            <p:nvSpPr>
              <p:cNvPr id="136" name="Google Shape;136;p21"/>
              <p:cNvSpPr txBox="1"/>
              <p:nvPr/>
            </p:nvSpPr>
            <p:spPr>
              <a:xfrm>
                <a:off x="457200" y="4038600"/>
                <a:ext cx="4953000" cy="8223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400"/>
                  <a:buFont typeface="Times New Roman"/>
                  <a:buNone/>
                </a:pPr>
                <a:r>
                  <a:rPr b="1" i="0" lang="en-US" sz="2400" u="none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Cortex</a:t>
                </a:r>
                <a:r>
                  <a:rPr b="0" i="0" lang="en-US" sz="2400" u="none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– protein-rich structure around the medulla that contains pigment</a:t>
                </a:r>
                <a:endParaRPr/>
              </a:p>
            </p:txBody>
          </p:sp>
          <p:cxnSp>
            <p:nvCxnSpPr>
              <p:cNvPr id="137" name="Google Shape;137;p21"/>
              <p:cNvCxnSpPr/>
              <p:nvPr/>
            </p:nvCxnSpPr>
            <p:spPr>
              <a:xfrm rot="10800000">
                <a:off x="1066800" y="2743200"/>
                <a:ext cx="0" cy="1392237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38" name="Google Shape;138;p21"/>
              <p:cNvCxnSpPr/>
              <p:nvPr/>
            </p:nvCxnSpPr>
            <p:spPr>
              <a:xfrm>
                <a:off x="1066800" y="2743200"/>
                <a:ext cx="3048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triangle"/>
              </a:ln>
            </p:spPr>
          </p:cxnSp>
          <p:cxnSp>
            <p:nvCxnSpPr>
              <p:cNvPr id="139" name="Google Shape;139;p21"/>
              <p:cNvCxnSpPr/>
              <p:nvPr/>
            </p:nvCxnSpPr>
            <p:spPr>
              <a:xfrm>
                <a:off x="1066800" y="3319462"/>
                <a:ext cx="3048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triangle"/>
              </a:ln>
            </p:spPr>
          </p:cxnSp>
        </p:grpSp>
      </p:grpSp>
      <p:grpSp>
        <p:nvGrpSpPr>
          <p:cNvPr id="140" name="Google Shape;140;p21"/>
          <p:cNvGrpSpPr/>
          <p:nvPr/>
        </p:nvGrpSpPr>
        <p:grpSpPr>
          <a:xfrm>
            <a:off x="1447800" y="2286000"/>
            <a:ext cx="7467600" cy="2498725"/>
            <a:chOff x="1447800" y="2286000"/>
            <a:chExt cx="7467600" cy="2498725"/>
          </a:xfrm>
        </p:grpSpPr>
        <p:sp>
          <p:nvSpPr>
            <p:cNvPr id="141" name="Google Shape;141;p21"/>
            <p:cNvSpPr txBox="1"/>
            <p:nvPr/>
          </p:nvSpPr>
          <p:spPr>
            <a:xfrm>
              <a:off x="5791200" y="3962400"/>
              <a:ext cx="3124200" cy="82232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b="1" i="0" lang="en-US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Medulla</a:t>
              </a:r>
              <a:r>
                <a:rPr b="0" i="0" lang="en-US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– central core</a:t>
              </a:r>
              <a:br>
                <a:rPr b="0" i="0" lang="en-US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</a:br>
              <a:r>
                <a:rPr b="0" i="0" lang="en-US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(may be absent)</a:t>
              </a:r>
              <a:endParaRPr/>
            </a:p>
          </p:txBody>
        </p:sp>
        <p:grpSp>
          <p:nvGrpSpPr>
            <p:cNvPr id="142" name="Google Shape;142;p21"/>
            <p:cNvGrpSpPr/>
            <p:nvPr/>
          </p:nvGrpSpPr>
          <p:grpSpPr>
            <a:xfrm>
              <a:off x="1447800" y="2286000"/>
              <a:ext cx="6629400" cy="1752600"/>
              <a:chOff x="1447800" y="2286000"/>
              <a:chExt cx="6629400" cy="1752600"/>
            </a:xfrm>
          </p:grpSpPr>
          <p:grpSp>
            <p:nvGrpSpPr>
              <p:cNvPr id="143" name="Google Shape;143;p21"/>
              <p:cNvGrpSpPr/>
              <p:nvPr/>
            </p:nvGrpSpPr>
            <p:grpSpPr>
              <a:xfrm>
                <a:off x="1447800" y="2286000"/>
                <a:ext cx="6629400" cy="1524000"/>
                <a:chOff x="2133600" y="5334000"/>
                <a:chExt cx="6629400" cy="1524000"/>
              </a:xfrm>
            </p:grpSpPr>
            <p:grpSp>
              <p:nvGrpSpPr>
                <p:cNvPr id="144" name="Google Shape;144;p21"/>
                <p:cNvGrpSpPr/>
                <p:nvPr/>
              </p:nvGrpSpPr>
              <p:grpSpPr>
                <a:xfrm>
                  <a:off x="2133600" y="5334000"/>
                  <a:ext cx="6629400" cy="1524000"/>
                  <a:chOff x="1676400" y="4343400"/>
                  <a:chExt cx="6248400" cy="1219200"/>
                </a:xfrm>
              </p:grpSpPr>
              <p:sp>
                <p:nvSpPr>
                  <p:cNvPr id="145" name="Google Shape;145;p21"/>
                  <p:cNvSpPr txBox="1"/>
                  <p:nvPr/>
                </p:nvSpPr>
                <p:spPr>
                  <a:xfrm>
                    <a:off x="1676400" y="4343400"/>
                    <a:ext cx="6248400" cy="1219200"/>
                  </a:xfrm>
                  <a:prstGeom prst="rect">
                    <a:avLst/>
                  </a:prstGeom>
                  <a:solidFill>
                    <a:srgbClr val="FFFF00"/>
                  </a:solidFill>
                  <a:ln cap="flat" cmpd="sng" w="38100">
                    <a:solidFill>
                      <a:schemeClr val="dk1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0" i="0" sz="18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6" name="Google Shape;146;p21"/>
                  <p:cNvCxnSpPr/>
                  <p:nvPr/>
                </p:nvCxnSpPr>
                <p:spPr>
                  <a:xfrm>
                    <a:off x="2574925" y="4343400"/>
                    <a:ext cx="838200" cy="12192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1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47" name="Google Shape;147;p21"/>
                  <p:cNvCxnSpPr/>
                  <p:nvPr/>
                </p:nvCxnSpPr>
                <p:spPr>
                  <a:xfrm>
                    <a:off x="3702050" y="4343400"/>
                    <a:ext cx="838200" cy="12192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1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48" name="Google Shape;148;p21"/>
                  <p:cNvCxnSpPr/>
                  <p:nvPr/>
                </p:nvCxnSpPr>
                <p:spPr>
                  <a:xfrm>
                    <a:off x="4830762" y="4343400"/>
                    <a:ext cx="838200" cy="12192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1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49" name="Google Shape;149;p21"/>
                  <p:cNvCxnSpPr/>
                  <p:nvPr/>
                </p:nvCxnSpPr>
                <p:spPr>
                  <a:xfrm>
                    <a:off x="5957887" y="4343400"/>
                    <a:ext cx="838200" cy="12192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1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50" name="Google Shape;150;p21"/>
                  <p:cNvCxnSpPr/>
                  <p:nvPr/>
                </p:nvCxnSpPr>
                <p:spPr>
                  <a:xfrm>
                    <a:off x="7086600" y="4343400"/>
                    <a:ext cx="838200" cy="12192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1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  <p:cxnSp>
                <p:nvCxnSpPr>
                  <p:cNvPr id="151" name="Google Shape;151;p21"/>
                  <p:cNvCxnSpPr/>
                  <p:nvPr/>
                </p:nvCxnSpPr>
                <p:spPr>
                  <a:xfrm>
                    <a:off x="1676400" y="4724400"/>
                    <a:ext cx="609600" cy="8382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1"/>
                    </a:solidFill>
                    <a:prstDash val="solid"/>
                    <a:miter lim="800000"/>
                    <a:headEnd len="med" w="med" type="none"/>
                    <a:tailEnd len="med" w="med" type="none"/>
                  </a:ln>
                </p:spPr>
              </p:cxnSp>
            </p:grpSp>
            <p:sp>
              <p:nvSpPr>
                <p:cNvPr id="152" name="Google Shape;152;p21"/>
                <p:cNvSpPr txBox="1"/>
                <p:nvPr/>
              </p:nvSpPr>
              <p:spPr>
                <a:xfrm>
                  <a:off x="2133600" y="5715000"/>
                  <a:ext cx="6629400" cy="762000"/>
                </a:xfrm>
                <a:prstGeom prst="rect">
                  <a:avLst/>
                </a:prstGeom>
                <a:solidFill>
                  <a:schemeClr val="accent2"/>
                </a:solidFill>
                <a:ln cap="flat" cmpd="sng" w="2857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3" name="Google Shape;153;p21"/>
                <p:cNvSpPr txBox="1"/>
                <p:nvPr/>
              </p:nvSpPr>
              <p:spPr>
                <a:xfrm>
                  <a:off x="2133600" y="5926137"/>
                  <a:ext cx="6629400" cy="338137"/>
                </a:xfrm>
                <a:prstGeom prst="rect">
                  <a:avLst/>
                </a:prstGeom>
                <a:solidFill>
                  <a:srgbClr val="CC3300"/>
                </a:solidFill>
                <a:ln cap="flat" cmpd="sng" w="2857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cxnSp>
            <p:nvCxnSpPr>
              <p:cNvPr id="154" name="Google Shape;154;p21"/>
              <p:cNvCxnSpPr/>
              <p:nvPr/>
            </p:nvCxnSpPr>
            <p:spPr>
              <a:xfrm rot="10800000">
                <a:off x="6096000" y="3048000"/>
                <a:ext cx="0" cy="990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miter lim="800000"/>
                <a:headEnd len="med" w="med" type="none"/>
                <a:tailEnd len="med" w="med" type="triangle"/>
              </a:ln>
            </p:spPr>
          </p:cxnSp>
        </p:grpSp>
      </p:grpSp>
      <p:cxnSp>
        <p:nvCxnSpPr>
          <p:cNvPr id="155" name="Google Shape;155;p21"/>
          <p:cNvCxnSpPr/>
          <p:nvPr/>
        </p:nvCxnSpPr>
        <p:spPr>
          <a:xfrm>
            <a:off x="1981200" y="2057400"/>
            <a:ext cx="0" cy="457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/>
          <p:nvPr/>
        </p:nvSpPr>
        <p:spPr>
          <a:xfrm>
            <a:off x="152400" y="5029200"/>
            <a:ext cx="8839200" cy="1187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Characteristics of the cuticle may be important in distinguishing between hairs of different </a:t>
            </a: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species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but are often not useful in distinguishing between different </a:t>
            </a: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people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/>
          </a:p>
        </p:txBody>
      </p:sp>
      <p:sp>
        <p:nvSpPr>
          <p:cNvPr id="161" name="Google Shape;161;p22"/>
          <p:cNvSpPr txBox="1"/>
          <p:nvPr/>
        </p:nvSpPr>
        <p:spPr>
          <a:xfrm>
            <a:off x="228600" y="6400800"/>
            <a:ext cx="86868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en-US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Info: http://library.thinkquest.org/04oct/00206/lesson.htm#t_hair                                         Image: http://www.hairdressersus.com/micro/Image5b.jpg</a:t>
            </a:r>
            <a:endParaRPr/>
          </a:p>
        </p:txBody>
      </p:sp>
      <p:pic>
        <p:nvPicPr>
          <p:cNvPr id="162" name="Google Shape;16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35687" y="555625"/>
            <a:ext cx="2962275" cy="248126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2"/>
          <p:cNvSpPr txBox="1"/>
          <p:nvPr/>
        </p:nvSpPr>
        <p:spPr>
          <a:xfrm>
            <a:off x="0" y="941387"/>
            <a:ext cx="7543800" cy="3968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imes New Roman"/>
              <a:buNone/>
            </a:pPr>
            <a:r>
              <a:rPr b="1" i="0" lang="en-US" sz="3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Cuticle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b="0" i="0" lang="en-US" sz="28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cuticle varies in:</a:t>
            </a:r>
            <a:endParaRPr/>
          </a:p>
          <a:p>
            <a:pPr indent="-17780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Its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scales,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  <a:p>
            <a:pPr indent="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None/>
            </a:pPr>
            <a:r>
              <a:rPr b="0" i="1" lang="en-US" sz="2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How many there are per centimeter, </a:t>
            </a:r>
            <a:endParaRPr/>
          </a:p>
          <a:p>
            <a:pPr indent="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None/>
            </a:pPr>
            <a:r>
              <a:rPr b="0" i="1" lang="en-US" sz="2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How much they overlap, </a:t>
            </a:r>
            <a:endParaRPr/>
          </a:p>
          <a:p>
            <a:pPr indent="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None/>
            </a:pPr>
            <a:r>
              <a:rPr b="0" i="1" lang="en-US" sz="2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Their overall shape, and </a:t>
            </a:r>
            <a:endParaRPr/>
          </a:p>
          <a:p>
            <a:pPr indent="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None/>
            </a:pPr>
            <a:r>
              <a:rPr b="0" i="1" lang="en-US" sz="2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How much they protrude from the surface</a:t>
            </a:r>
            <a:endParaRPr/>
          </a:p>
          <a:p>
            <a:pPr indent="-17780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Its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thickness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and </a:t>
            </a:r>
            <a:endParaRPr/>
          </a:p>
          <a:p>
            <a:pPr indent="-17780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Whether or not it contains </a:t>
            </a: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pigment</a:t>
            </a:r>
            <a:r>
              <a:rPr b="0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type="title"/>
          </p:nvPr>
        </p:nvSpPr>
        <p:spPr>
          <a:xfrm>
            <a:off x="4248150" y="228600"/>
            <a:ext cx="304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Cuticle</a:t>
            </a:r>
            <a:endParaRPr/>
          </a:p>
        </p:txBody>
      </p:sp>
      <p:sp>
        <p:nvSpPr>
          <p:cNvPr id="169" name="Google Shape;169;p23"/>
          <p:cNvSpPr txBox="1"/>
          <p:nvPr>
            <p:ph idx="1" type="body"/>
          </p:nvPr>
        </p:nvSpPr>
        <p:spPr>
          <a:xfrm>
            <a:off x="23812" y="1090612"/>
            <a:ext cx="9120187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cuticle is the outermost layer of hair which is covered with scales. The scales point toward the tip of the hair. </a:t>
            </a:r>
            <a:endParaRPr/>
          </a:p>
          <a:p>
            <a:pPr indent="-342900" lvl="0" marL="342900" marR="0" rtl="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Scales differ among species of animals and are named based on their appearance. </a:t>
            </a:r>
            <a:endParaRPr/>
          </a:p>
          <a:p>
            <a:pPr indent="-342900" lvl="0" marL="342900" marR="0" rtl="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1" i="1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three basic patterns are:</a:t>
            </a:r>
            <a:endParaRPr/>
          </a:p>
          <a:p>
            <a:pPr indent="-285750" lvl="1" marL="742950" marR="0" rtl="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rPr>
              <a:t>Coronal</a:t>
            </a:r>
            <a:endParaRPr/>
          </a:p>
          <a:p>
            <a:pPr indent="-285750" lvl="1" marL="742950" marR="0" rtl="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rPr>
              <a:t>Spinous</a:t>
            </a:r>
            <a:endParaRPr/>
          </a:p>
          <a:p>
            <a:pPr indent="-285750" lvl="1" marL="742950" marR="0" rtl="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rPr>
              <a:t>Imbricate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Palatino"/>
              <a:ea typeface="Palatino"/>
              <a:cs typeface="Palatino"/>
              <a:sym typeface="Palatino"/>
            </a:endParaRPr>
          </a:p>
          <a:p>
            <a:pPr indent="-215900" lvl="0" marL="342900" marR="0" rtl="0" algn="l">
              <a:spcBef>
                <a:spcPts val="40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Palatino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Palatino"/>
              <a:ea typeface="Palatino"/>
              <a:cs typeface="Palatino"/>
              <a:sym typeface="Palatino"/>
            </a:endParaRPr>
          </a:p>
        </p:txBody>
      </p:sp>
      <p:pic>
        <p:nvPicPr>
          <p:cNvPr descr="0504" id="170" name="Google Shape;170;p23"/>
          <p:cNvPicPr preferRelativeResize="0"/>
          <p:nvPr/>
        </p:nvPicPr>
        <p:blipFill rotWithShape="1">
          <a:blip r:embed="rId3">
            <a:alphaModFix/>
          </a:blip>
          <a:srcRect b="6111" l="0" r="75326" t="0"/>
          <a:stretch/>
        </p:blipFill>
        <p:spPr>
          <a:xfrm>
            <a:off x="6035675" y="3540125"/>
            <a:ext cx="876300" cy="3298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504" id="171" name="Google Shape;171;p23"/>
          <p:cNvPicPr preferRelativeResize="0"/>
          <p:nvPr/>
        </p:nvPicPr>
        <p:blipFill rotWithShape="1">
          <a:blip r:embed="rId3">
            <a:alphaModFix/>
          </a:blip>
          <a:srcRect b="5554" l="29690" r="38487" t="0"/>
          <a:stretch/>
        </p:blipFill>
        <p:spPr>
          <a:xfrm>
            <a:off x="6911975" y="3414712"/>
            <a:ext cx="1165225" cy="34242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504" id="172" name="Google Shape;172;p23"/>
          <p:cNvPicPr preferRelativeResize="0"/>
          <p:nvPr/>
        </p:nvPicPr>
        <p:blipFill rotWithShape="1">
          <a:blip r:embed="rId4">
            <a:alphaModFix/>
          </a:blip>
          <a:srcRect b="5554" l="70927" r="0" t="0"/>
          <a:stretch/>
        </p:blipFill>
        <p:spPr>
          <a:xfrm>
            <a:off x="8077200" y="3411537"/>
            <a:ext cx="1066800" cy="343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4"/>
          <p:cNvSpPr txBox="1"/>
          <p:nvPr>
            <p:ph type="title"/>
          </p:nvPr>
        </p:nvSpPr>
        <p:spPr>
          <a:xfrm>
            <a:off x="3810000" y="152400"/>
            <a:ext cx="4102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Cortex</a:t>
            </a:r>
            <a:endParaRPr/>
          </a:p>
        </p:txBody>
      </p:sp>
      <p:sp>
        <p:nvSpPr>
          <p:cNvPr id="181" name="Google Shape;181;p24"/>
          <p:cNvSpPr txBox="1"/>
          <p:nvPr>
            <p:ph idx="1" type="body"/>
          </p:nvPr>
        </p:nvSpPr>
        <p:spPr>
          <a:xfrm>
            <a:off x="76200" y="1066800"/>
            <a:ext cx="906780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cortex gives the hair its shape and takes up most of the space in </a:t>
            </a:r>
            <a:r>
              <a:rPr b="0" i="1" lang="en-US" sz="3200" u="sng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human</a:t>
            </a:r>
            <a:r>
              <a:rPr b="0" i="0" lang="en-US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hair</a:t>
            </a:r>
            <a:r>
              <a:rPr b="1" i="0" lang="en-US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640"/>
              </a:spcBef>
              <a:spcAft>
                <a:spcPts val="0"/>
              </a:spcAft>
              <a:buClr>
                <a:srgbClr val="000080"/>
              </a:buClr>
              <a:buSzPts val="3100"/>
              <a:buFont typeface="Arial"/>
              <a:buNone/>
            </a:pPr>
            <a:r>
              <a:rPr b="1" i="1" lang="en-US" sz="3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It has two major characteristics</a:t>
            </a:r>
            <a:r>
              <a:rPr b="1" i="1" lang="en-US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indent="-457200" lvl="1" marL="685800" marR="0" rtl="0" algn="l">
              <a:lnSpc>
                <a:spcPct val="100000"/>
              </a:lnSpc>
              <a:spcBef>
                <a:spcPts val="28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Melanin</a:t>
            </a: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—pigment granules that                                give hair its color</a:t>
            </a:r>
            <a:endParaRPr/>
          </a:p>
          <a:p>
            <a:pPr indent="-457200" lvl="1" marL="685800" marR="0" rtl="0" algn="l">
              <a:lnSpc>
                <a:spcPct val="100000"/>
              </a:lnSpc>
              <a:spcBef>
                <a:spcPts val="2800"/>
              </a:spcBef>
              <a:spcAft>
                <a:spcPts val="0"/>
              </a:spcAft>
              <a:buClr>
                <a:srgbClr val="000080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Cortical fusi</a:t>
            </a: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—air spaces, usually                               found near the root but may be                         found throughout the hair shaft</a:t>
            </a:r>
            <a:endParaRPr/>
          </a:p>
        </p:txBody>
      </p:sp>
      <p:pic>
        <p:nvPicPr>
          <p:cNvPr descr="0503 copy" id="182" name="Google Shape;182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07137" y="1895475"/>
            <a:ext cx="2803525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25"/>
          <p:cNvPicPr preferRelativeResize="0"/>
          <p:nvPr/>
        </p:nvPicPr>
        <p:blipFill rotWithShape="1">
          <a:blip r:embed="rId3">
            <a:alphaModFix/>
          </a:blip>
          <a:srcRect b="10135" l="0" r="5058" t="0"/>
          <a:stretch/>
        </p:blipFill>
        <p:spPr>
          <a:xfrm>
            <a:off x="4687887" y="252412"/>
            <a:ext cx="4456112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5"/>
          <p:cNvSpPr txBox="1"/>
          <p:nvPr/>
        </p:nvSpPr>
        <p:spPr>
          <a:xfrm>
            <a:off x="0" y="1066800"/>
            <a:ext cx="8763000" cy="3622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imes New Roman"/>
              <a:buNone/>
            </a:pPr>
            <a:r>
              <a:rPr b="1" i="0" lang="en-US" sz="3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Medulla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1" i="0" sz="1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medulla may vary in:</a:t>
            </a:r>
            <a:endParaRPr/>
          </a:p>
          <a:p>
            <a:pPr indent="-15240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Thickness</a:t>
            </a:r>
            <a:endParaRPr/>
          </a:p>
          <a:p>
            <a:pPr indent="-1524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Continuity</a:t>
            </a:r>
            <a: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one continuous structure </a:t>
            </a:r>
            <a:b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 broken into pieces</a:t>
            </a:r>
            <a:endParaRPr/>
          </a:p>
          <a:p>
            <a:pPr indent="-15240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Opacity</a:t>
            </a:r>
            <a: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how much light is able to </a:t>
            </a:r>
            <a:b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pass through it</a:t>
            </a:r>
            <a:endParaRPr/>
          </a:p>
          <a:p>
            <a:pPr indent="0" lvl="1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524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It may also be </a:t>
            </a:r>
            <a:r>
              <a:rPr b="1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absent</a:t>
            </a: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 some species. </a:t>
            </a:r>
            <a:endParaRPr/>
          </a:p>
        </p:txBody>
      </p:sp>
      <p:sp>
        <p:nvSpPr>
          <p:cNvPr id="189" name="Google Shape;189;p25"/>
          <p:cNvSpPr txBox="1"/>
          <p:nvPr/>
        </p:nvSpPr>
        <p:spPr>
          <a:xfrm>
            <a:off x="152400" y="6543675"/>
            <a:ext cx="41148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en-US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http://library.thinkquest.org/04oct/00206/lesson.htm#t_hair</a:t>
            </a:r>
            <a:endParaRPr/>
          </a:p>
        </p:txBody>
      </p:sp>
      <p:grpSp>
        <p:nvGrpSpPr>
          <p:cNvPr id="190" name="Google Shape;190;p25"/>
          <p:cNvGrpSpPr/>
          <p:nvPr/>
        </p:nvGrpSpPr>
        <p:grpSpPr>
          <a:xfrm>
            <a:off x="266700" y="4864100"/>
            <a:ext cx="8686800" cy="1609725"/>
            <a:chOff x="228600" y="4344987"/>
            <a:chExt cx="8686800" cy="1609725"/>
          </a:xfrm>
        </p:grpSpPr>
        <p:pic>
          <p:nvPicPr>
            <p:cNvPr id="191" name="Google Shape;191;p2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28600" y="4344987"/>
              <a:ext cx="2514600" cy="16097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2" name="Google Shape;192;p25"/>
            <p:cNvSpPr txBox="1"/>
            <p:nvPr/>
          </p:nvSpPr>
          <p:spPr>
            <a:xfrm>
              <a:off x="2743200" y="4641850"/>
              <a:ext cx="6172200" cy="101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Times New Roman"/>
                <a:buNone/>
              </a:pPr>
              <a:r>
                <a:rPr b="0" i="0" lang="en-US" sz="20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The medulla can be important for distinguishing between hairs of different </a:t>
              </a:r>
              <a:r>
                <a:rPr b="1" i="0" lang="en-US" sz="20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species</a:t>
              </a:r>
              <a:r>
                <a:rPr b="0" i="0" lang="en-US" sz="20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, but often does not lend to the differentiation between hairs from different </a:t>
              </a:r>
              <a:r>
                <a:rPr b="1" i="0" lang="en-US" sz="20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people</a:t>
              </a:r>
              <a:r>
                <a:rPr b="0" i="0" lang="en-US" sz="20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. </a:t>
              </a:r>
              <a:endParaRPr/>
            </a:p>
          </p:txBody>
        </p:sp>
      </p:grpSp>
      <p:sp>
        <p:nvSpPr>
          <p:cNvPr id="193" name="Google Shape;193;p25"/>
          <p:cNvSpPr txBox="1"/>
          <p:nvPr/>
        </p:nvSpPr>
        <p:spPr>
          <a:xfrm>
            <a:off x="4733925" y="6543675"/>
            <a:ext cx="434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b="0" i="0" lang="en-US" sz="10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http://www.bfro.net/images/whatis/figures/Fig.%203%20with%20caption.jpg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6666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