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5"/>
  </p:notesMasterIdLst>
  <p:handoutMasterIdLst>
    <p:handoutMasterId r:id="rId86"/>
  </p:handoutMasterIdLst>
  <p:sldIdLst>
    <p:sldId id="256" r:id="rId2"/>
    <p:sldId id="395" r:id="rId3"/>
    <p:sldId id="338" r:id="rId4"/>
    <p:sldId id="381" r:id="rId5"/>
    <p:sldId id="398" r:id="rId6"/>
    <p:sldId id="399" r:id="rId7"/>
    <p:sldId id="421" r:id="rId8"/>
    <p:sldId id="400" r:id="rId9"/>
    <p:sldId id="401" r:id="rId10"/>
    <p:sldId id="365" r:id="rId11"/>
    <p:sldId id="339" r:id="rId12"/>
    <p:sldId id="359" r:id="rId13"/>
    <p:sldId id="386" r:id="rId14"/>
    <p:sldId id="345" r:id="rId15"/>
    <p:sldId id="344" r:id="rId16"/>
    <p:sldId id="342" r:id="rId17"/>
    <p:sldId id="316" r:id="rId18"/>
    <p:sldId id="385" r:id="rId19"/>
    <p:sldId id="422" r:id="rId20"/>
    <p:sldId id="397" r:id="rId21"/>
    <p:sldId id="394" r:id="rId22"/>
    <p:sldId id="261" r:id="rId23"/>
    <p:sldId id="325" r:id="rId24"/>
    <p:sldId id="326" r:id="rId25"/>
    <p:sldId id="330" r:id="rId26"/>
    <p:sldId id="262" r:id="rId27"/>
    <p:sldId id="263" r:id="rId28"/>
    <p:sldId id="327" r:id="rId29"/>
    <p:sldId id="315" r:id="rId30"/>
    <p:sldId id="349" r:id="rId31"/>
    <p:sldId id="264" r:id="rId32"/>
    <p:sldId id="265" r:id="rId33"/>
    <p:sldId id="266" r:id="rId34"/>
    <p:sldId id="267" r:id="rId35"/>
    <p:sldId id="329" r:id="rId36"/>
    <p:sldId id="331" r:id="rId37"/>
    <p:sldId id="391" r:id="rId38"/>
    <p:sldId id="269" r:id="rId39"/>
    <p:sldId id="270" r:id="rId40"/>
    <p:sldId id="271" r:id="rId41"/>
    <p:sldId id="341" r:id="rId42"/>
    <p:sldId id="353" r:id="rId43"/>
    <p:sldId id="387" r:id="rId44"/>
    <p:sldId id="388" r:id="rId45"/>
    <p:sldId id="392" r:id="rId46"/>
    <p:sldId id="413" r:id="rId47"/>
    <p:sldId id="354" r:id="rId48"/>
    <p:sldId id="274" r:id="rId49"/>
    <p:sldId id="423" r:id="rId50"/>
    <p:sldId id="275" r:id="rId51"/>
    <p:sldId id="374" r:id="rId52"/>
    <p:sldId id="276" r:id="rId53"/>
    <p:sldId id="405" r:id="rId54"/>
    <p:sldId id="277" r:id="rId55"/>
    <p:sldId id="412" r:id="rId56"/>
    <p:sldId id="322" r:id="rId57"/>
    <p:sldId id="372" r:id="rId58"/>
    <p:sldId id="278" r:id="rId59"/>
    <p:sldId id="373" r:id="rId60"/>
    <p:sldId id="403" r:id="rId61"/>
    <p:sldId id="343" r:id="rId62"/>
    <p:sldId id="357" r:id="rId63"/>
    <p:sldId id="321" r:id="rId64"/>
    <p:sldId id="404" r:id="rId65"/>
    <p:sldId id="279" r:id="rId66"/>
    <p:sldId id="281" r:id="rId67"/>
    <p:sldId id="390" r:id="rId68"/>
    <p:sldId id="406" r:id="rId69"/>
    <p:sldId id="407" r:id="rId70"/>
    <p:sldId id="408" r:id="rId71"/>
    <p:sldId id="409" r:id="rId72"/>
    <p:sldId id="333" r:id="rId73"/>
    <p:sldId id="383" r:id="rId74"/>
    <p:sldId id="335" r:id="rId75"/>
    <p:sldId id="336" r:id="rId76"/>
    <p:sldId id="389" r:id="rId77"/>
    <p:sldId id="337" r:id="rId78"/>
    <p:sldId id="402" r:id="rId79"/>
    <p:sldId id="324" r:id="rId80"/>
    <p:sldId id="411" r:id="rId81"/>
    <p:sldId id="376" r:id="rId82"/>
    <p:sldId id="416" r:id="rId83"/>
    <p:sldId id="418" r:id="rId84"/>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CC99FF"/>
    <a:srgbClr val="9900FF"/>
    <a:srgbClr val="00CC00"/>
    <a:srgbClr val="66CCFF"/>
    <a:srgbClr val="FFCC00"/>
    <a:srgbClr val="FFCCFF"/>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1" autoAdjust="0"/>
    <p:restoredTop sz="94297" autoAdjust="0"/>
  </p:normalViewPr>
  <p:slideViewPr>
    <p:cSldViewPr>
      <p:cViewPr varScale="1">
        <p:scale>
          <a:sx n="107" d="100"/>
          <a:sy n="107" d="100"/>
        </p:scale>
        <p:origin x="42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83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5.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image" Target="../media/image7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209636A0-B60B-42EB-B61D-9D51A6ABA8CE}"/>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20835" name="Rectangle 3">
            <a:extLst>
              <a:ext uri="{FF2B5EF4-FFF2-40B4-BE49-F238E27FC236}">
                <a16:creationId xmlns:a16="http://schemas.microsoft.com/office/drawing/2014/main" id="{2764E5C7-5F17-4067-8AC3-745125C7AFBA}"/>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120836" name="Rectangle 4">
            <a:extLst>
              <a:ext uri="{FF2B5EF4-FFF2-40B4-BE49-F238E27FC236}">
                <a16:creationId xmlns:a16="http://schemas.microsoft.com/office/drawing/2014/main" id="{A0B035D7-69ED-40DF-93A7-88F01791421C}"/>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120837" name="Rectangle 5">
            <a:extLst>
              <a:ext uri="{FF2B5EF4-FFF2-40B4-BE49-F238E27FC236}">
                <a16:creationId xmlns:a16="http://schemas.microsoft.com/office/drawing/2014/main" id="{ABEDB8B0-665A-41FF-8A6D-D27C67AE22C3}"/>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058E55BB-2A7F-4A6D-B933-463B6D9AAEBC}" type="slidenum">
              <a:rPr lang="en-US" altLang="en-US"/>
              <a:pPr/>
              <a:t>‹#›</a:t>
            </a:fld>
            <a:endParaRPr lang="en-US" altLang="en-US"/>
          </a:p>
        </p:txBody>
      </p:sp>
    </p:spTree>
    <p:extLst>
      <p:ext uri="{BB962C8B-B14F-4D97-AF65-F5344CB8AC3E}">
        <p14:creationId xmlns:p14="http://schemas.microsoft.com/office/powerpoint/2010/main" val="22958242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80C60DDA-A49A-44D0-8591-C523E258AE39}"/>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93187" name="Rectangle 3">
            <a:extLst>
              <a:ext uri="{FF2B5EF4-FFF2-40B4-BE49-F238E27FC236}">
                <a16:creationId xmlns:a16="http://schemas.microsoft.com/office/drawing/2014/main" id="{43537DE0-8142-411D-A410-AE0483B24F42}"/>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93188" name="Rectangle 4">
            <a:extLst>
              <a:ext uri="{FF2B5EF4-FFF2-40B4-BE49-F238E27FC236}">
                <a16:creationId xmlns:a16="http://schemas.microsoft.com/office/drawing/2014/main" id="{91CB878F-93FA-429F-BEF2-4FF887026AA4}"/>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3189" name="Rectangle 5">
            <a:extLst>
              <a:ext uri="{FF2B5EF4-FFF2-40B4-BE49-F238E27FC236}">
                <a16:creationId xmlns:a16="http://schemas.microsoft.com/office/drawing/2014/main" id="{CF0A29A6-AB2F-4CA9-A2D0-86B5D9B1DF9B}"/>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93190" name="Rectangle 6">
            <a:extLst>
              <a:ext uri="{FF2B5EF4-FFF2-40B4-BE49-F238E27FC236}">
                <a16:creationId xmlns:a16="http://schemas.microsoft.com/office/drawing/2014/main" id="{6DE0F88B-53F3-4DDE-8AD2-2ADBBC73897E}"/>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93191" name="Rectangle 7">
            <a:extLst>
              <a:ext uri="{FF2B5EF4-FFF2-40B4-BE49-F238E27FC236}">
                <a16:creationId xmlns:a16="http://schemas.microsoft.com/office/drawing/2014/main" id="{1483EE92-6689-4A69-9EF2-D4591AC3DF71}"/>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445B167-6D06-4049-91BF-F884FC000AC7}" type="slidenum">
              <a:rPr lang="en-US" altLang="en-US"/>
              <a:pPr/>
              <a:t>‹#›</a:t>
            </a:fld>
            <a:endParaRPr lang="en-US" altLang="en-US"/>
          </a:p>
        </p:txBody>
      </p:sp>
    </p:spTree>
    <p:extLst>
      <p:ext uri="{BB962C8B-B14F-4D97-AF65-F5344CB8AC3E}">
        <p14:creationId xmlns:p14="http://schemas.microsoft.com/office/powerpoint/2010/main" val="206177047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39E950C8-066B-4752-AE66-D5CF30E1D336}"/>
              </a:ext>
            </a:extLst>
          </p:cNvPr>
          <p:cNvSpPr>
            <a:spLocks noGrp="1" noChangeArrowheads="1"/>
          </p:cNvSpPr>
          <p:nvPr>
            <p:ph type="sldNum" sz="quarter" idx="5"/>
          </p:nvPr>
        </p:nvSpPr>
        <p:spPr>
          <a:ln/>
        </p:spPr>
        <p:txBody>
          <a:bodyPr/>
          <a:lstStyle/>
          <a:p>
            <a:fld id="{58EBAE88-CD18-4411-9E70-B29362DC75D5}" type="slidenum">
              <a:rPr lang="en-US" altLang="en-US"/>
              <a:pPr/>
              <a:t>72</a:t>
            </a:fld>
            <a:endParaRPr lang="en-US" altLang="en-US"/>
          </a:p>
        </p:txBody>
      </p:sp>
      <p:sp>
        <p:nvSpPr>
          <p:cNvPr id="94210" name="Rectangle 2">
            <a:extLst>
              <a:ext uri="{FF2B5EF4-FFF2-40B4-BE49-F238E27FC236}">
                <a16:creationId xmlns:a16="http://schemas.microsoft.com/office/drawing/2014/main" id="{232CB9C1-DC68-49D8-8B96-3FDD5794940C}"/>
              </a:ext>
            </a:extLst>
          </p:cNvPr>
          <p:cNvSpPr>
            <a:spLocks noGrp="1" noRot="1" noChangeAspect="1" noChangeArrowheads="1" noTextEdit="1"/>
          </p:cNvSpPr>
          <p:nvPr>
            <p:ph type="sldImg"/>
          </p:nvPr>
        </p:nvSpPr>
        <p:spPr>
          <a:ln/>
        </p:spPr>
      </p:sp>
      <p:sp>
        <p:nvSpPr>
          <p:cNvPr id="94211" name="Rectangle 3">
            <a:extLst>
              <a:ext uri="{FF2B5EF4-FFF2-40B4-BE49-F238E27FC236}">
                <a16:creationId xmlns:a16="http://schemas.microsoft.com/office/drawing/2014/main" id="{503F610A-1915-4151-B335-982A0DCCF6F6}"/>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401274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A152FF2-1405-420E-84E5-85BDFA9FAFAD}"/>
              </a:ext>
            </a:extLst>
          </p:cNvPr>
          <p:cNvSpPr>
            <a:spLocks noGrp="1" noChangeArrowheads="1"/>
          </p:cNvSpPr>
          <p:nvPr>
            <p:ph type="sldNum" sz="quarter" idx="5"/>
          </p:nvPr>
        </p:nvSpPr>
        <p:spPr>
          <a:ln/>
        </p:spPr>
        <p:txBody>
          <a:bodyPr/>
          <a:lstStyle/>
          <a:p>
            <a:fld id="{60387EC5-D9B5-4043-9C55-CCBB571E9685}" type="slidenum">
              <a:rPr lang="en-US" altLang="en-US"/>
              <a:pPr/>
              <a:t>73</a:t>
            </a:fld>
            <a:endParaRPr lang="en-US" altLang="en-US"/>
          </a:p>
        </p:txBody>
      </p:sp>
      <p:sp>
        <p:nvSpPr>
          <p:cNvPr id="154626" name="Rectangle 2">
            <a:extLst>
              <a:ext uri="{FF2B5EF4-FFF2-40B4-BE49-F238E27FC236}">
                <a16:creationId xmlns:a16="http://schemas.microsoft.com/office/drawing/2014/main" id="{DF8ABEFC-0383-4F32-A8E7-19BB39DA632A}"/>
              </a:ext>
            </a:extLst>
          </p:cNvPr>
          <p:cNvSpPr>
            <a:spLocks noGrp="1" noRot="1" noChangeAspect="1" noChangeArrowheads="1" noTextEdit="1"/>
          </p:cNvSpPr>
          <p:nvPr>
            <p:ph type="sldImg"/>
          </p:nvPr>
        </p:nvSpPr>
        <p:spPr>
          <a:ln/>
        </p:spPr>
      </p:sp>
      <p:sp>
        <p:nvSpPr>
          <p:cNvPr id="154627" name="Rectangle 3">
            <a:extLst>
              <a:ext uri="{FF2B5EF4-FFF2-40B4-BE49-F238E27FC236}">
                <a16:creationId xmlns:a16="http://schemas.microsoft.com/office/drawing/2014/main" id="{356ABF77-FBBC-43C6-B682-8B1A5D530E09}"/>
              </a:ext>
            </a:extLst>
          </p:cNvPr>
          <p:cNvSpPr>
            <a:spLocks noGrp="1" noChangeArrowheads="1"/>
          </p:cNvSpPr>
          <p:nvPr>
            <p:ph type="body" idx="1"/>
          </p:nvPr>
        </p:nvSpPr>
        <p:spPr>
          <a:xfrm>
            <a:off x="914400" y="4343400"/>
            <a:ext cx="5029200" cy="4114800"/>
          </a:xfrm>
        </p:spPr>
        <p:txBody>
          <a:bodyPr/>
          <a:lstStyle/>
          <a:p>
            <a:endParaRPr lang="en-US" altLang="en-US"/>
          </a:p>
        </p:txBody>
      </p:sp>
    </p:spTree>
    <p:extLst>
      <p:ext uri="{BB962C8B-B14F-4D97-AF65-F5344CB8AC3E}">
        <p14:creationId xmlns:p14="http://schemas.microsoft.com/office/powerpoint/2010/main" val="1431768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7E83DAB3-615F-4804-943B-5A893EA446A7}"/>
              </a:ext>
            </a:extLst>
          </p:cNvPr>
          <p:cNvSpPr>
            <a:spLocks noGrp="1" noChangeArrowheads="1"/>
          </p:cNvSpPr>
          <p:nvPr>
            <p:ph type="sldNum" sz="quarter" idx="5"/>
          </p:nvPr>
        </p:nvSpPr>
        <p:spPr>
          <a:ln/>
        </p:spPr>
        <p:txBody>
          <a:bodyPr/>
          <a:lstStyle/>
          <a:p>
            <a:fld id="{84E85872-2509-4DD3-9C83-DAC9DF21A326}" type="slidenum">
              <a:rPr lang="en-US" altLang="en-US"/>
              <a:pPr/>
              <a:t>74</a:t>
            </a:fld>
            <a:endParaRPr lang="en-US" altLang="en-US"/>
          </a:p>
        </p:txBody>
      </p:sp>
      <p:sp>
        <p:nvSpPr>
          <p:cNvPr id="98306" name="Rectangle 2">
            <a:extLst>
              <a:ext uri="{FF2B5EF4-FFF2-40B4-BE49-F238E27FC236}">
                <a16:creationId xmlns:a16="http://schemas.microsoft.com/office/drawing/2014/main" id="{58360F13-8A46-48B5-A2CD-7F57B6C72909}"/>
              </a:ext>
            </a:extLst>
          </p:cNvPr>
          <p:cNvSpPr>
            <a:spLocks noGrp="1" noRot="1" noChangeAspect="1" noChangeArrowheads="1" noTextEdit="1"/>
          </p:cNvSpPr>
          <p:nvPr>
            <p:ph type="sldImg"/>
          </p:nvPr>
        </p:nvSpPr>
        <p:spPr>
          <a:ln/>
        </p:spPr>
      </p:sp>
      <p:sp>
        <p:nvSpPr>
          <p:cNvPr id="98307" name="Rectangle 3">
            <a:extLst>
              <a:ext uri="{FF2B5EF4-FFF2-40B4-BE49-F238E27FC236}">
                <a16:creationId xmlns:a16="http://schemas.microsoft.com/office/drawing/2014/main" id="{923A9C1E-2D12-41FF-B404-70A67108D95E}"/>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12998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C919F2F-3BFE-4E46-8F7F-AA532C733FCE}"/>
              </a:ext>
            </a:extLst>
          </p:cNvPr>
          <p:cNvSpPr>
            <a:spLocks noGrp="1" noChangeArrowheads="1"/>
          </p:cNvSpPr>
          <p:nvPr>
            <p:ph type="sldNum" sz="quarter" idx="5"/>
          </p:nvPr>
        </p:nvSpPr>
        <p:spPr>
          <a:ln/>
        </p:spPr>
        <p:txBody>
          <a:bodyPr/>
          <a:lstStyle/>
          <a:p>
            <a:fld id="{247406CC-93E1-4F51-8746-35FB66D819CF}" type="slidenum">
              <a:rPr lang="en-US" altLang="en-US"/>
              <a:pPr/>
              <a:t>75</a:t>
            </a:fld>
            <a:endParaRPr lang="en-US" altLang="en-US"/>
          </a:p>
        </p:txBody>
      </p:sp>
      <p:sp>
        <p:nvSpPr>
          <p:cNvPr id="100354" name="Rectangle 2">
            <a:extLst>
              <a:ext uri="{FF2B5EF4-FFF2-40B4-BE49-F238E27FC236}">
                <a16:creationId xmlns:a16="http://schemas.microsoft.com/office/drawing/2014/main" id="{E9F5114D-3FC0-40A3-A6B3-DE689C4E3377}"/>
              </a:ext>
            </a:extLst>
          </p:cNvPr>
          <p:cNvSpPr>
            <a:spLocks noGrp="1" noRot="1" noChangeAspect="1" noChangeArrowheads="1" noTextEdit="1"/>
          </p:cNvSpPr>
          <p:nvPr>
            <p:ph type="sldImg"/>
          </p:nvPr>
        </p:nvSpPr>
        <p:spPr>
          <a:ln/>
        </p:spPr>
      </p:sp>
      <p:sp>
        <p:nvSpPr>
          <p:cNvPr id="100355" name="Rectangle 3">
            <a:extLst>
              <a:ext uri="{FF2B5EF4-FFF2-40B4-BE49-F238E27FC236}">
                <a16:creationId xmlns:a16="http://schemas.microsoft.com/office/drawing/2014/main" id="{8A536430-2D97-497C-8D40-7546497BF0E3}"/>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878849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CD36D9DE-76C8-4519-97B4-F9B7BA783A77}"/>
              </a:ext>
            </a:extLst>
          </p:cNvPr>
          <p:cNvSpPr>
            <a:spLocks noGrp="1" noChangeArrowheads="1"/>
          </p:cNvSpPr>
          <p:nvPr>
            <p:ph type="sldNum" sz="quarter" idx="5"/>
          </p:nvPr>
        </p:nvSpPr>
        <p:spPr>
          <a:ln/>
        </p:spPr>
        <p:txBody>
          <a:bodyPr/>
          <a:lstStyle/>
          <a:p>
            <a:fld id="{A1D72750-B16C-43F3-B843-26F031BDAA8A}" type="slidenum">
              <a:rPr lang="en-US" altLang="en-US"/>
              <a:pPr/>
              <a:t>77</a:t>
            </a:fld>
            <a:endParaRPr lang="en-US" altLang="en-US"/>
          </a:p>
        </p:txBody>
      </p:sp>
      <p:sp>
        <p:nvSpPr>
          <p:cNvPr id="102402" name="Rectangle 2">
            <a:extLst>
              <a:ext uri="{FF2B5EF4-FFF2-40B4-BE49-F238E27FC236}">
                <a16:creationId xmlns:a16="http://schemas.microsoft.com/office/drawing/2014/main" id="{A7E66C07-B0DD-47AB-9D8F-885B22D25DA1}"/>
              </a:ext>
            </a:extLst>
          </p:cNvPr>
          <p:cNvSpPr>
            <a:spLocks noGrp="1" noRot="1" noChangeAspect="1" noChangeArrowheads="1" noTextEdit="1"/>
          </p:cNvSpPr>
          <p:nvPr>
            <p:ph type="sldImg"/>
          </p:nvPr>
        </p:nvSpPr>
        <p:spPr>
          <a:ln/>
        </p:spPr>
      </p:sp>
      <p:sp>
        <p:nvSpPr>
          <p:cNvPr id="102403" name="Rectangle 3">
            <a:extLst>
              <a:ext uri="{FF2B5EF4-FFF2-40B4-BE49-F238E27FC236}">
                <a16:creationId xmlns:a16="http://schemas.microsoft.com/office/drawing/2014/main" id="{BEA8A3CC-0AD9-4D93-A720-F879539999E1}"/>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410530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CFCEE-529C-4AD7-A55D-66E0E0D17C4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FB60AF-663F-4AEE-A4C8-D64C53A51AB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33D2661-6A35-4C7D-AD5F-BA0D5F2FFD40}"/>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69AB6C64-70EC-45BF-9EF3-A772FC6F92C8}"/>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BAE1DF8A-936E-4195-969B-51762B34E84E}"/>
              </a:ext>
            </a:extLst>
          </p:cNvPr>
          <p:cNvSpPr>
            <a:spLocks noGrp="1"/>
          </p:cNvSpPr>
          <p:nvPr>
            <p:ph type="sldNum" sz="quarter" idx="12"/>
          </p:nvPr>
        </p:nvSpPr>
        <p:spPr/>
        <p:txBody>
          <a:bodyPr/>
          <a:lstStyle>
            <a:lvl1pPr>
              <a:defRPr/>
            </a:lvl1pPr>
          </a:lstStyle>
          <a:p>
            <a:fld id="{CE1F9DA0-5D2C-4CD1-9893-FF1DFFF56A6D}" type="slidenum">
              <a:rPr lang="en-GB" altLang="en-US"/>
              <a:pPr/>
              <a:t>‹#›</a:t>
            </a:fld>
            <a:endParaRPr lang="en-GB" altLang="en-US"/>
          </a:p>
        </p:txBody>
      </p:sp>
    </p:spTree>
    <p:extLst>
      <p:ext uri="{BB962C8B-B14F-4D97-AF65-F5344CB8AC3E}">
        <p14:creationId xmlns:p14="http://schemas.microsoft.com/office/powerpoint/2010/main" val="1866727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58F4B-F4E5-4EF3-942D-4C2C975FD2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1C5F0CC-23E5-4DF3-9A30-5731C3DCFA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8901F3-9152-415F-9AA0-71ED6287A04E}"/>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C98FD3AE-826D-4777-A263-02BB387E62F5}"/>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D24E1F62-614A-40E4-823B-6A04884B0FAF}"/>
              </a:ext>
            </a:extLst>
          </p:cNvPr>
          <p:cNvSpPr>
            <a:spLocks noGrp="1"/>
          </p:cNvSpPr>
          <p:nvPr>
            <p:ph type="sldNum" sz="quarter" idx="12"/>
          </p:nvPr>
        </p:nvSpPr>
        <p:spPr/>
        <p:txBody>
          <a:bodyPr/>
          <a:lstStyle>
            <a:lvl1pPr>
              <a:defRPr/>
            </a:lvl1pPr>
          </a:lstStyle>
          <a:p>
            <a:fld id="{675E2F7E-3C8B-4600-905A-923A478EEE7C}" type="slidenum">
              <a:rPr lang="en-GB" altLang="en-US"/>
              <a:pPr/>
              <a:t>‹#›</a:t>
            </a:fld>
            <a:endParaRPr lang="en-GB" altLang="en-US"/>
          </a:p>
        </p:txBody>
      </p:sp>
    </p:spTree>
    <p:extLst>
      <p:ext uri="{BB962C8B-B14F-4D97-AF65-F5344CB8AC3E}">
        <p14:creationId xmlns:p14="http://schemas.microsoft.com/office/powerpoint/2010/main" val="2550827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9DA1C-04F6-4BDB-8099-4E56E04E4279}"/>
              </a:ext>
            </a:extLst>
          </p:cNvPr>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0072EF-0AD0-4EBD-B83E-2FF1D5E1EE8A}"/>
              </a:ext>
            </a:extLst>
          </p:cNvPr>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9D044D-6719-4E12-B387-E6A97DB2B0D5}"/>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8C3EB6D0-ABEA-416C-BDDD-2835AEE3F693}"/>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7F7614CD-DFC5-43E6-9609-A644CA9CBBED}"/>
              </a:ext>
            </a:extLst>
          </p:cNvPr>
          <p:cNvSpPr>
            <a:spLocks noGrp="1"/>
          </p:cNvSpPr>
          <p:nvPr>
            <p:ph type="sldNum" sz="quarter" idx="12"/>
          </p:nvPr>
        </p:nvSpPr>
        <p:spPr/>
        <p:txBody>
          <a:bodyPr/>
          <a:lstStyle>
            <a:lvl1pPr>
              <a:defRPr/>
            </a:lvl1pPr>
          </a:lstStyle>
          <a:p>
            <a:fld id="{DE87E1B1-EF0D-48E3-AE03-69062B4418CC}" type="slidenum">
              <a:rPr lang="en-GB" altLang="en-US"/>
              <a:pPr/>
              <a:t>‹#›</a:t>
            </a:fld>
            <a:endParaRPr lang="en-GB" altLang="en-US"/>
          </a:p>
        </p:txBody>
      </p:sp>
    </p:spTree>
    <p:extLst>
      <p:ext uri="{BB962C8B-B14F-4D97-AF65-F5344CB8AC3E}">
        <p14:creationId xmlns:p14="http://schemas.microsoft.com/office/powerpoint/2010/main" val="34279766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41D2B-E54D-4F1E-97AE-9180D9FA6875}"/>
              </a:ext>
            </a:extLst>
          </p:cNvPr>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A20CB0-99DF-4428-AE98-B127342B0D89}"/>
              </a:ext>
            </a:extLst>
          </p:cNvPr>
          <p:cNvSpPr>
            <a:spLocks noGrp="1"/>
          </p:cNvSpPr>
          <p:nvPr>
            <p:ph type="body"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89B999-366D-4BF3-9F93-D54CD83163EE}"/>
              </a:ext>
            </a:extLst>
          </p:cNvPr>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28E48C-8C8C-4A25-A38D-15A58941F75A}"/>
              </a:ext>
            </a:extLst>
          </p:cNvPr>
          <p:cNvSpPr>
            <a:spLocks noGrp="1"/>
          </p:cNvSpPr>
          <p:nvPr>
            <p:ph type="dt" sz="half" idx="10"/>
          </p:nvPr>
        </p:nvSpPr>
        <p:spPr>
          <a:xfrm>
            <a:off x="457200" y="6245225"/>
            <a:ext cx="2133600" cy="476250"/>
          </a:xfrm>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id="{32339F82-7EE8-45A2-9876-412660575A52}"/>
              </a:ext>
            </a:extLst>
          </p:cNvPr>
          <p:cNvSpPr>
            <a:spLocks noGrp="1"/>
          </p:cNvSpPr>
          <p:nvPr>
            <p:ph type="ftr" sz="quarter" idx="11"/>
          </p:nvPr>
        </p:nvSpPr>
        <p:spPr>
          <a:xfrm>
            <a:off x="3124200" y="6245225"/>
            <a:ext cx="2895600" cy="476250"/>
          </a:xfrm>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id="{956940F8-D189-4827-8405-36B2191B0251}"/>
              </a:ext>
            </a:extLst>
          </p:cNvPr>
          <p:cNvSpPr>
            <a:spLocks noGrp="1"/>
          </p:cNvSpPr>
          <p:nvPr>
            <p:ph type="sldNum" sz="quarter" idx="12"/>
          </p:nvPr>
        </p:nvSpPr>
        <p:spPr>
          <a:xfrm>
            <a:off x="6553200" y="6245225"/>
            <a:ext cx="2133600" cy="476250"/>
          </a:xfrm>
        </p:spPr>
        <p:txBody>
          <a:bodyPr/>
          <a:lstStyle>
            <a:lvl1pPr>
              <a:defRPr/>
            </a:lvl1pPr>
          </a:lstStyle>
          <a:p>
            <a:fld id="{1997F9C0-6836-4A58-8B5B-7A33448BAB90}" type="slidenum">
              <a:rPr lang="en-GB" altLang="en-US"/>
              <a:pPr/>
              <a:t>‹#›</a:t>
            </a:fld>
            <a:endParaRPr lang="en-GB" altLang="en-US"/>
          </a:p>
        </p:txBody>
      </p:sp>
    </p:spTree>
    <p:extLst>
      <p:ext uri="{BB962C8B-B14F-4D97-AF65-F5344CB8AC3E}">
        <p14:creationId xmlns:p14="http://schemas.microsoft.com/office/powerpoint/2010/main" val="37843628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0D446-3BAA-41AB-9A7B-25DA9599AAB3}"/>
              </a:ext>
            </a:extLst>
          </p:cNvPr>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A4CE2692-1388-4604-9FDC-E74FF66125D2}"/>
              </a:ext>
            </a:extLst>
          </p:cNvPr>
          <p:cNvSpPr>
            <a:spLocks noGrp="1"/>
          </p:cNvSpPr>
          <p:nvPr>
            <p:ph type="body"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9E123C-2737-4C52-82E2-DF2A3807F82A}"/>
              </a:ext>
            </a:extLst>
          </p:cNvPr>
          <p:cNvSpPr>
            <a:spLocks noGrp="1"/>
          </p:cNvSpPr>
          <p:nvPr>
            <p:ph sz="quarter" idx="2"/>
          </p:nvPr>
        </p:nvSpPr>
        <p:spPr>
          <a:xfrm>
            <a:off x="4648200" y="1600200"/>
            <a:ext cx="4038600" cy="2185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D22A2FFC-D79D-4810-AC69-2DFDA999477B}"/>
              </a:ext>
            </a:extLst>
          </p:cNvPr>
          <p:cNvSpPr>
            <a:spLocks noGrp="1"/>
          </p:cNvSpPr>
          <p:nvPr>
            <p:ph sz="quarter" idx="3"/>
          </p:nvPr>
        </p:nvSpPr>
        <p:spPr>
          <a:xfrm>
            <a:off x="4648200" y="3938588"/>
            <a:ext cx="4038600" cy="2187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E6699DBA-3DAD-4C10-B140-0D5911EB0A46}"/>
              </a:ext>
            </a:extLst>
          </p:cNvPr>
          <p:cNvSpPr>
            <a:spLocks noGrp="1"/>
          </p:cNvSpPr>
          <p:nvPr>
            <p:ph type="dt" sz="half" idx="10"/>
          </p:nvPr>
        </p:nvSpPr>
        <p:spPr>
          <a:xfrm>
            <a:off x="457200" y="6245225"/>
            <a:ext cx="2133600" cy="476250"/>
          </a:xfrm>
        </p:spPr>
        <p:txBody>
          <a:bodyPr/>
          <a:lstStyle>
            <a:lvl1pPr>
              <a:defRPr/>
            </a:lvl1pPr>
          </a:lstStyle>
          <a:p>
            <a:endParaRPr lang="en-GB" altLang="en-US"/>
          </a:p>
        </p:txBody>
      </p:sp>
      <p:sp>
        <p:nvSpPr>
          <p:cNvPr id="7" name="Footer Placeholder 6">
            <a:extLst>
              <a:ext uri="{FF2B5EF4-FFF2-40B4-BE49-F238E27FC236}">
                <a16:creationId xmlns:a16="http://schemas.microsoft.com/office/drawing/2014/main" id="{670C4953-2BD5-42FA-BA1C-FA9D15F44A02}"/>
              </a:ext>
            </a:extLst>
          </p:cNvPr>
          <p:cNvSpPr>
            <a:spLocks noGrp="1"/>
          </p:cNvSpPr>
          <p:nvPr>
            <p:ph type="ftr" sz="quarter" idx="11"/>
          </p:nvPr>
        </p:nvSpPr>
        <p:spPr>
          <a:xfrm>
            <a:off x="3124200" y="6245225"/>
            <a:ext cx="2895600" cy="476250"/>
          </a:xfrm>
        </p:spPr>
        <p:txBody>
          <a:bodyPr/>
          <a:lstStyle>
            <a:lvl1pPr>
              <a:defRPr/>
            </a:lvl1pPr>
          </a:lstStyle>
          <a:p>
            <a:endParaRPr lang="en-GB" altLang="en-US"/>
          </a:p>
        </p:txBody>
      </p:sp>
      <p:sp>
        <p:nvSpPr>
          <p:cNvPr id="8" name="Slide Number Placeholder 7">
            <a:extLst>
              <a:ext uri="{FF2B5EF4-FFF2-40B4-BE49-F238E27FC236}">
                <a16:creationId xmlns:a16="http://schemas.microsoft.com/office/drawing/2014/main" id="{D76EC146-E7BA-4E0F-9597-83EB29789F16}"/>
              </a:ext>
            </a:extLst>
          </p:cNvPr>
          <p:cNvSpPr>
            <a:spLocks noGrp="1"/>
          </p:cNvSpPr>
          <p:nvPr>
            <p:ph type="sldNum" sz="quarter" idx="12"/>
          </p:nvPr>
        </p:nvSpPr>
        <p:spPr>
          <a:xfrm>
            <a:off x="6553200" y="6245225"/>
            <a:ext cx="2133600" cy="476250"/>
          </a:xfrm>
        </p:spPr>
        <p:txBody>
          <a:bodyPr/>
          <a:lstStyle>
            <a:lvl1pPr>
              <a:defRPr/>
            </a:lvl1pPr>
          </a:lstStyle>
          <a:p>
            <a:fld id="{A0DED2BB-A4A1-4953-8CD5-5762C4322833}" type="slidenum">
              <a:rPr lang="en-GB" altLang="en-US"/>
              <a:pPr/>
              <a:t>‹#›</a:t>
            </a:fld>
            <a:endParaRPr lang="en-GB" altLang="en-US"/>
          </a:p>
        </p:txBody>
      </p:sp>
    </p:spTree>
    <p:extLst>
      <p:ext uri="{BB962C8B-B14F-4D97-AF65-F5344CB8AC3E}">
        <p14:creationId xmlns:p14="http://schemas.microsoft.com/office/powerpoint/2010/main" val="40126022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6071F-F6ED-481A-8BDE-8CC918D4B78C}"/>
              </a:ext>
            </a:extLst>
          </p:cNvPr>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3B7F8100-3A79-4D1A-A462-78FE28C0E2FF}"/>
              </a:ext>
            </a:extLst>
          </p:cNvPr>
          <p:cNvSpPr>
            <a:spLocks noGrp="1"/>
          </p:cNvSpPr>
          <p:nvPr>
            <p:ph type="tbl" idx="1"/>
          </p:nvPr>
        </p:nvSpPr>
        <p:spPr>
          <a:xfrm>
            <a:off x="457200" y="1600200"/>
            <a:ext cx="8229600" cy="4525963"/>
          </a:xfrm>
        </p:spPr>
        <p:txBody>
          <a:bodyPr/>
          <a:lstStyle/>
          <a:p>
            <a:endParaRPr lang="en-US"/>
          </a:p>
        </p:txBody>
      </p:sp>
      <p:sp>
        <p:nvSpPr>
          <p:cNvPr id="4" name="Date Placeholder 3">
            <a:extLst>
              <a:ext uri="{FF2B5EF4-FFF2-40B4-BE49-F238E27FC236}">
                <a16:creationId xmlns:a16="http://schemas.microsoft.com/office/drawing/2014/main" id="{BC7A0B3F-E612-40D8-B3FC-89B414D9B3ED}"/>
              </a:ext>
            </a:extLst>
          </p:cNvPr>
          <p:cNvSpPr>
            <a:spLocks noGrp="1"/>
          </p:cNvSpPr>
          <p:nvPr>
            <p:ph type="dt" sz="half" idx="10"/>
          </p:nvPr>
        </p:nvSpPr>
        <p:spPr>
          <a:xfrm>
            <a:off x="457200" y="6245225"/>
            <a:ext cx="2133600" cy="476250"/>
          </a:xfrm>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DF49C76D-6313-4032-8110-0E049B892ADD}"/>
              </a:ext>
            </a:extLst>
          </p:cNvPr>
          <p:cNvSpPr>
            <a:spLocks noGrp="1"/>
          </p:cNvSpPr>
          <p:nvPr>
            <p:ph type="ftr" sz="quarter" idx="11"/>
          </p:nvPr>
        </p:nvSpPr>
        <p:spPr>
          <a:xfrm>
            <a:off x="3124200" y="6245225"/>
            <a:ext cx="2895600" cy="476250"/>
          </a:xfrm>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445E24FD-CF31-44B6-A153-8C6A7BB52E38}"/>
              </a:ext>
            </a:extLst>
          </p:cNvPr>
          <p:cNvSpPr>
            <a:spLocks noGrp="1"/>
          </p:cNvSpPr>
          <p:nvPr>
            <p:ph type="sldNum" sz="quarter" idx="12"/>
          </p:nvPr>
        </p:nvSpPr>
        <p:spPr>
          <a:xfrm>
            <a:off x="6553200" y="6245225"/>
            <a:ext cx="2133600" cy="476250"/>
          </a:xfrm>
        </p:spPr>
        <p:txBody>
          <a:bodyPr/>
          <a:lstStyle>
            <a:lvl1pPr>
              <a:defRPr/>
            </a:lvl1pPr>
          </a:lstStyle>
          <a:p>
            <a:fld id="{EE4E85A2-4567-4496-A91B-439173316231}" type="slidenum">
              <a:rPr lang="en-GB" altLang="en-US"/>
              <a:pPr/>
              <a:t>‹#›</a:t>
            </a:fld>
            <a:endParaRPr lang="en-GB" altLang="en-US"/>
          </a:p>
        </p:txBody>
      </p:sp>
    </p:spTree>
    <p:extLst>
      <p:ext uri="{BB962C8B-B14F-4D97-AF65-F5344CB8AC3E}">
        <p14:creationId xmlns:p14="http://schemas.microsoft.com/office/powerpoint/2010/main" val="1351598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517CB-00A4-4D7D-916A-5787D96869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FD1FB9-24EA-4DBE-9369-555F355EB60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A69C0C-8EBE-4FBA-A779-C35188830556}"/>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08EE8E4D-ED7F-45B7-9A46-DB8C14F11EB2}"/>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38D4775F-32D9-41AA-B815-152BE70B11C7}"/>
              </a:ext>
            </a:extLst>
          </p:cNvPr>
          <p:cNvSpPr>
            <a:spLocks noGrp="1"/>
          </p:cNvSpPr>
          <p:nvPr>
            <p:ph type="sldNum" sz="quarter" idx="12"/>
          </p:nvPr>
        </p:nvSpPr>
        <p:spPr/>
        <p:txBody>
          <a:bodyPr/>
          <a:lstStyle>
            <a:lvl1pPr>
              <a:defRPr/>
            </a:lvl1pPr>
          </a:lstStyle>
          <a:p>
            <a:fld id="{0EE74ED4-C485-4A84-A84A-41934A45A86E}" type="slidenum">
              <a:rPr lang="en-GB" altLang="en-US"/>
              <a:pPr/>
              <a:t>‹#›</a:t>
            </a:fld>
            <a:endParaRPr lang="en-GB" altLang="en-US"/>
          </a:p>
        </p:txBody>
      </p:sp>
    </p:spTree>
    <p:extLst>
      <p:ext uri="{BB962C8B-B14F-4D97-AF65-F5344CB8AC3E}">
        <p14:creationId xmlns:p14="http://schemas.microsoft.com/office/powerpoint/2010/main" val="1572050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B966-7CAF-4F74-BF41-F5B0B892C92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D771C65-3654-455F-88AC-8AC56EF1F54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a:extLst>
              <a:ext uri="{FF2B5EF4-FFF2-40B4-BE49-F238E27FC236}">
                <a16:creationId xmlns:a16="http://schemas.microsoft.com/office/drawing/2014/main" id="{226DC572-5C40-40CF-813A-041E2F7963F4}"/>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49872FD2-3DEB-4210-BBE1-7C4894665FC2}"/>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36061901-B2DA-46DA-BFE9-3C1F9E0D588C}"/>
              </a:ext>
            </a:extLst>
          </p:cNvPr>
          <p:cNvSpPr>
            <a:spLocks noGrp="1"/>
          </p:cNvSpPr>
          <p:nvPr>
            <p:ph type="sldNum" sz="quarter" idx="12"/>
          </p:nvPr>
        </p:nvSpPr>
        <p:spPr/>
        <p:txBody>
          <a:bodyPr/>
          <a:lstStyle>
            <a:lvl1pPr>
              <a:defRPr/>
            </a:lvl1pPr>
          </a:lstStyle>
          <a:p>
            <a:fld id="{9BF320A9-C961-4813-9D55-3DF41C584D44}" type="slidenum">
              <a:rPr lang="en-GB" altLang="en-US"/>
              <a:pPr/>
              <a:t>‹#›</a:t>
            </a:fld>
            <a:endParaRPr lang="en-GB" altLang="en-US"/>
          </a:p>
        </p:txBody>
      </p:sp>
    </p:spTree>
    <p:extLst>
      <p:ext uri="{BB962C8B-B14F-4D97-AF65-F5344CB8AC3E}">
        <p14:creationId xmlns:p14="http://schemas.microsoft.com/office/powerpoint/2010/main" val="3315443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E077A-F2BA-42E8-B532-E7F3535AE6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94E700-9C18-474A-97AA-1E0556E8D872}"/>
              </a:ext>
            </a:extLst>
          </p:cNvPr>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E28444-F753-430F-816C-886C174132BE}"/>
              </a:ext>
            </a:extLst>
          </p:cNvPr>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BC5AB1D-CD8D-4B04-9B39-AEC40492476C}"/>
              </a:ext>
            </a:extLst>
          </p:cNvPr>
          <p:cNvSpPr>
            <a:spLocks noGrp="1"/>
          </p:cNvSpPr>
          <p:nvPr>
            <p:ph type="dt" sz="half" idx="10"/>
          </p:nvPr>
        </p:nvSpPr>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id="{B7FDB118-B5E9-4431-A7AA-7E54D40CA8A9}"/>
              </a:ext>
            </a:extLst>
          </p:cNvPr>
          <p:cNvSpPr>
            <a:spLocks noGrp="1"/>
          </p:cNvSpPr>
          <p:nvPr>
            <p:ph type="ftr" sz="quarter" idx="11"/>
          </p:nvPr>
        </p:nvSpPr>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id="{C8AA985B-C106-4C55-8DDF-6D78515B921A}"/>
              </a:ext>
            </a:extLst>
          </p:cNvPr>
          <p:cNvSpPr>
            <a:spLocks noGrp="1"/>
          </p:cNvSpPr>
          <p:nvPr>
            <p:ph type="sldNum" sz="quarter" idx="12"/>
          </p:nvPr>
        </p:nvSpPr>
        <p:spPr/>
        <p:txBody>
          <a:bodyPr/>
          <a:lstStyle>
            <a:lvl1pPr>
              <a:defRPr/>
            </a:lvl1pPr>
          </a:lstStyle>
          <a:p>
            <a:fld id="{9B5402B6-FAC1-4657-8914-EA643C01088F}" type="slidenum">
              <a:rPr lang="en-GB" altLang="en-US"/>
              <a:pPr/>
              <a:t>‹#›</a:t>
            </a:fld>
            <a:endParaRPr lang="en-GB" altLang="en-US"/>
          </a:p>
        </p:txBody>
      </p:sp>
    </p:spTree>
    <p:extLst>
      <p:ext uri="{BB962C8B-B14F-4D97-AF65-F5344CB8AC3E}">
        <p14:creationId xmlns:p14="http://schemas.microsoft.com/office/powerpoint/2010/main" val="3910448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EC0D0-FEF2-41B1-B212-954361EAE72A}"/>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120B95B-BC49-44C1-B9E8-B0A2B4E35D3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DA86C71-3D00-405F-924F-685319BBFE03}"/>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20159F3-B9C7-4807-828F-CDF1B5FD294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F870346-5808-4203-B206-5DCF615A6B2D}"/>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AF0CDC1-B0EF-4920-9B72-65C29D2FDE44}"/>
              </a:ext>
            </a:extLst>
          </p:cNvPr>
          <p:cNvSpPr>
            <a:spLocks noGrp="1"/>
          </p:cNvSpPr>
          <p:nvPr>
            <p:ph type="dt" sz="half" idx="10"/>
          </p:nvPr>
        </p:nvSpPr>
        <p:spPr/>
        <p:txBody>
          <a:bodyPr/>
          <a:lstStyle>
            <a:lvl1pPr>
              <a:defRPr/>
            </a:lvl1pPr>
          </a:lstStyle>
          <a:p>
            <a:endParaRPr lang="en-GB" altLang="en-US"/>
          </a:p>
        </p:txBody>
      </p:sp>
      <p:sp>
        <p:nvSpPr>
          <p:cNvPr id="8" name="Footer Placeholder 7">
            <a:extLst>
              <a:ext uri="{FF2B5EF4-FFF2-40B4-BE49-F238E27FC236}">
                <a16:creationId xmlns:a16="http://schemas.microsoft.com/office/drawing/2014/main" id="{F9ECE853-5556-4B47-BDCE-F30326F7FEF2}"/>
              </a:ext>
            </a:extLst>
          </p:cNvPr>
          <p:cNvSpPr>
            <a:spLocks noGrp="1"/>
          </p:cNvSpPr>
          <p:nvPr>
            <p:ph type="ftr" sz="quarter" idx="11"/>
          </p:nvPr>
        </p:nvSpPr>
        <p:spPr/>
        <p:txBody>
          <a:bodyPr/>
          <a:lstStyle>
            <a:lvl1pPr>
              <a:defRPr/>
            </a:lvl1pPr>
          </a:lstStyle>
          <a:p>
            <a:endParaRPr lang="en-GB" altLang="en-US"/>
          </a:p>
        </p:txBody>
      </p:sp>
      <p:sp>
        <p:nvSpPr>
          <p:cNvPr id="9" name="Slide Number Placeholder 8">
            <a:extLst>
              <a:ext uri="{FF2B5EF4-FFF2-40B4-BE49-F238E27FC236}">
                <a16:creationId xmlns:a16="http://schemas.microsoft.com/office/drawing/2014/main" id="{0280CCF5-AD00-4286-A772-B5DCA4D52088}"/>
              </a:ext>
            </a:extLst>
          </p:cNvPr>
          <p:cNvSpPr>
            <a:spLocks noGrp="1"/>
          </p:cNvSpPr>
          <p:nvPr>
            <p:ph type="sldNum" sz="quarter" idx="12"/>
          </p:nvPr>
        </p:nvSpPr>
        <p:spPr/>
        <p:txBody>
          <a:bodyPr/>
          <a:lstStyle>
            <a:lvl1pPr>
              <a:defRPr/>
            </a:lvl1pPr>
          </a:lstStyle>
          <a:p>
            <a:fld id="{D0B1AD2A-2506-4FD1-8446-360D4F6C9ED6}" type="slidenum">
              <a:rPr lang="en-GB" altLang="en-US"/>
              <a:pPr/>
              <a:t>‹#›</a:t>
            </a:fld>
            <a:endParaRPr lang="en-GB" altLang="en-US"/>
          </a:p>
        </p:txBody>
      </p:sp>
    </p:spTree>
    <p:extLst>
      <p:ext uri="{BB962C8B-B14F-4D97-AF65-F5344CB8AC3E}">
        <p14:creationId xmlns:p14="http://schemas.microsoft.com/office/powerpoint/2010/main" val="2022443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A7B48-FB84-4DD7-BD0C-AC5CF6A3014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6AB2FB-434D-411F-89C3-F4DDEED17830}"/>
              </a:ext>
            </a:extLst>
          </p:cNvPr>
          <p:cNvSpPr>
            <a:spLocks noGrp="1"/>
          </p:cNvSpPr>
          <p:nvPr>
            <p:ph type="dt" sz="half" idx="10"/>
          </p:nvPr>
        </p:nvSpPr>
        <p:spPr/>
        <p:txBody>
          <a:bodyPr/>
          <a:lstStyle>
            <a:lvl1pPr>
              <a:defRPr/>
            </a:lvl1pPr>
          </a:lstStyle>
          <a:p>
            <a:endParaRPr lang="en-GB" altLang="en-US"/>
          </a:p>
        </p:txBody>
      </p:sp>
      <p:sp>
        <p:nvSpPr>
          <p:cNvPr id="4" name="Footer Placeholder 3">
            <a:extLst>
              <a:ext uri="{FF2B5EF4-FFF2-40B4-BE49-F238E27FC236}">
                <a16:creationId xmlns:a16="http://schemas.microsoft.com/office/drawing/2014/main" id="{61006961-7F0F-4197-87BC-6E202829CE4B}"/>
              </a:ext>
            </a:extLst>
          </p:cNvPr>
          <p:cNvSpPr>
            <a:spLocks noGrp="1"/>
          </p:cNvSpPr>
          <p:nvPr>
            <p:ph type="ftr" sz="quarter" idx="11"/>
          </p:nvPr>
        </p:nvSpPr>
        <p:spPr/>
        <p:txBody>
          <a:bodyPr/>
          <a:lstStyle>
            <a:lvl1pPr>
              <a:defRPr/>
            </a:lvl1pPr>
          </a:lstStyle>
          <a:p>
            <a:endParaRPr lang="en-GB" altLang="en-US"/>
          </a:p>
        </p:txBody>
      </p:sp>
      <p:sp>
        <p:nvSpPr>
          <p:cNvPr id="5" name="Slide Number Placeholder 4">
            <a:extLst>
              <a:ext uri="{FF2B5EF4-FFF2-40B4-BE49-F238E27FC236}">
                <a16:creationId xmlns:a16="http://schemas.microsoft.com/office/drawing/2014/main" id="{7CB5F190-1634-4AD4-B673-E6F284E01BB8}"/>
              </a:ext>
            </a:extLst>
          </p:cNvPr>
          <p:cNvSpPr>
            <a:spLocks noGrp="1"/>
          </p:cNvSpPr>
          <p:nvPr>
            <p:ph type="sldNum" sz="quarter" idx="12"/>
          </p:nvPr>
        </p:nvSpPr>
        <p:spPr/>
        <p:txBody>
          <a:bodyPr/>
          <a:lstStyle>
            <a:lvl1pPr>
              <a:defRPr/>
            </a:lvl1pPr>
          </a:lstStyle>
          <a:p>
            <a:fld id="{0A4FC68D-1FB2-42CC-8F9F-AC58BE3DC821}" type="slidenum">
              <a:rPr lang="en-GB" altLang="en-US"/>
              <a:pPr/>
              <a:t>‹#›</a:t>
            </a:fld>
            <a:endParaRPr lang="en-GB" altLang="en-US"/>
          </a:p>
        </p:txBody>
      </p:sp>
    </p:spTree>
    <p:extLst>
      <p:ext uri="{BB962C8B-B14F-4D97-AF65-F5344CB8AC3E}">
        <p14:creationId xmlns:p14="http://schemas.microsoft.com/office/powerpoint/2010/main" val="4044557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C459E2-8735-408A-ABD0-F12FC049B992}"/>
              </a:ext>
            </a:extLst>
          </p:cNvPr>
          <p:cNvSpPr>
            <a:spLocks noGrp="1"/>
          </p:cNvSpPr>
          <p:nvPr>
            <p:ph type="dt" sz="half" idx="10"/>
          </p:nvPr>
        </p:nvSpPr>
        <p:spPr/>
        <p:txBody>
          <a:bodyPr/>
          <a:lstStyle>
            <a:lvl1pPr>
              <a:defRPr/>
            </a:lvl1pPr>
          </a:lstStyle>
          <a:p>
            <a:endParaRPr lang="en-GB" altLang="en-US"/>
          </a:p>
        </p:txBody>
      </p:sp>
      <p:sp>
        <p:nvSpPr>
          <p:cNvPr id="3" name="Footer Placeholder 2">
            <a:extLst>
              <a:ext uri="{FF2B5EF4-FFF2-40B4-BE49-F238E27FC236}">
                <a16:creationId xmlns:a16="http://schemas.microsoft.com/office/drawing/2014/main" id="{573688C8-2080-4F66-B45C-C0B404711685}"/>
              </a:ext>
            </a:extLst>
          </p:cNvPr>
          <p:cNvSpPr>
            <a:spLocks noGrp="1"/>
          </p:cNvSpPr>
          <p:nvPr>
            <p:ph type="ftr" sz="quarter" idx="11"/>
          </p:nvPr>
        </p:nvSpPr>
        <p:spPr/>
        <p:txBody>
          <a:bodyPr/>
          <a:lstStyle>
            <a:lvl1pPr>
              <a:defRPr/>
            </a:lvl1pPr>
          </a:lstStyle>
          <a:p>
            <a:endParaRPr lang="en-GB" altLang="en-US"/>
          </a:p>
        </p:txBody>
      </p:sp>
      <p:sp>
        <p:nvSpPr>
          <p:cNvPr id="4" name="Slide Number Placeholder 3">
            <a:extLst>
              <a:ext uri="{FF2B5EF4-FFF2-40B4-BE49-F238E27FC236}">
                <a16:creationId xmlns:a16="http://schemas.microsoft.com/office/drawing/2014/main" id="{E152F4C1-5D46-4FAD-9BB2-42B1F14FA8D7}"/>
              </a:ext>
            </a:extLst>
          </p:cNvPr>
          <p:cNvSpPr>
            <a:spLocks noGrp="1"/>
          </p:cNvSpPr>
          <p:nvPr>
            <p:ph type="sldNum" sz="quarter" idx="12"/>
          </p:nvPr>
        </p:nvSpPr>
        <p:spPr/>
        <p:txBody>
          <a:bodyPr/>
          <a:lstStyle>
            <a:lvl1pPr>
              <a:defRPr/>
            </a:lvl1pPr>
          </a:lstStyle>
          <a:p>
            <a:fld id="{FE84B600-76CA-4F8E-AB94-3783ED41DA28}" type="slidenum">
              <a:rPr lang="en-GB" altLang="en-US"/>
              <a:pPr/>
              <a:t>‹#›</a:t>
            </a:fld>
            <a:endParaRPr lang="en-GB" altLang="en-US"/>
          </a:p>
        </p:txBody>
      </p:sp>
    </p:spTree>
    <p:extLst>
      <p:ext uri="{BB962C8B-B14F-4D97-AF65-F5344CB8AC3E}">
        <p14:creationId xmlns:p14="http://schemas.microsoft.com/office/powerpoint/2010/main" val="197205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4302A-697B-45B1-992C-D90FF514983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B3EE02-4B09-499D-8F74-F3483B55013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660D4B1-6A28-4116-A9B2-7D1FF13DFAF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70172A5-61F6-4C5D-9CB7-D478A69FB6C5}"/>
              </a:ext>
            </a:extLst>
          </p:cNvPr>
          <p:cNvSpPr>
            <a:spLocks noGrp="1"/>
          </p:cNvSpPr>
          <p:nvPr>
            <p:ph type="dt" sz="half" idx="10"/>
          </p:nvPr>
        </p:nvSpPr>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id="{7977321E-4785-469B-827B-E8323FB723C9}"/>
              </a:ext>
            </a:extLst>
          </p:cNvPr>
          <p:cNvSpPr>
            <a:spLocks noGrp="1"/>
          </p:cNvSpPr>
          <p:nvPr>
            <p:ph type="ftr" sz="quarter" idx="11"/>
          </p:nvPr>
        </p:nvSpPr>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id="{066B5864-09AA-49FA-BABE-F7ADB1EA1402}"/>
              </a:ext>
            </a:extLst>
          </p:cNvPr>
          <p:cNvSpPr>
            <a:spLocks noGrp="1"/>
          </p:cNvSpPr>
          <p:nvPr>
            <p:ph type="sldNum" sz="quarter" idx="12"/>
          </p:nvPr>
        </p:nvSpPr>
        <p:spPr/>
        <p:txBody>
          <a:bodyPr/>
          <a:lstStyle>
            <a:lvl1pPr>
              <a:defRPr/>
            </a:lvl1pPr>
          </a:lstStyle>
          <a:p>
            <a:fld id="{B08E592D-1F3B-445A-936D-ED2F3BBA2382}" type="slidenum">
              <a:rPr lang="en-GB" altLang="en-US"/>
              <a:pPr/>
              <a:t>‹#›</a:t>
            </a:fld>
            <a:endParaRPr lang="en-GB" altLang="en-US"/>
          </a:p>
        </p:txBody>
      </p:sp>
    </p:spTree>
    <p:extLst>
      <p:ext uri="{BB962C8B-B14F-4D97-AF65-F5344CB8AC3E}">
        <p14:creationId xmlns:p14="http://schemas.microsoft.com/office/powerpoint/2010/main" val="3103576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D3602-C817-4B17-A69B-DC07A656533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28AF9F5-D4E6-4C5B-B226-017BDEDD4339}"/>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3956E4-8263-4EBD-BB02-6C9DC9B1EDD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31FDB96-A46D-4F89-9E7D-64B64C8E8B2B}"/>
              </a:ext>
            </a:extLst>
          </p:cNvPr>
          <p:cNvSpPr>
            <a:spLocks noGrp="1"/>
          </p:cNvSpPr>
          <p:nvPr>
            <p:ph type="dt" sz="half" idx="10"/>
          </p:nvPr>
        </p:nvSpPr>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id="{668C53B4-53B7-4F1B-931D-B5CBDE107FD9}"/>
              </a:ext>
            </a:extLst>
          </p:cNvPr>
          <p:cNvSpPr>
            <a:spLocks noGrp="1"/>
          </p:cNvSpPr>
          <p:nvPr>
            <p:ph type="ftr" sz="quarter" idx="11"/>
          </p:nvPr>
        </p:nvSpPr>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id="{303D97DF-5379-4CB0-B9D6-ED632511E123}"/>
              </a:ext>
            </a:extLst>
          </p:cNvPr>
          <p:cNvSpPr>
            <a:spLocks noGrp="1"/>
          </p:cNvSpPr>
          <p:nvPr>
            <p:ph type="sldNum" sz="quarter" idx="12"/>
          </p:nvPr>
        </p:nvSpPr>
        <p:spPr/>
        <p:txBody>
          <a:bodyPr/>
          <a:lstStyle>
            <a:lvl1pPr>
              <a:defRPr/>
            </a:lvl1pPr>
          </a:lstStyle>
          <a:p>
            <a:fld id="{E3738EDD-E510-41D2-9CA5-38E9E6972488}" type="slidenum">
              <a:rPr lang="en-GB" altLang="en-US"/>
              <a:pPr/>
              <a:t>‹#›</a:t>
            </a:fld>
            <a:endParaRPr lang="en-GB" altLang="en-US"/>
          </a:p>
        </p:txBody>
      </p:sp>
    </p:spTree>
    <p:extLst>
      <p:ext uri="{BB962C8B-B14F-4D97-AF65-F5344CB8AC3E}">
        <p14:creationId xmlns:p14="http://schemas.microsoft.com/office/powerpoint/2010/main" val="2380809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98E5175-4634-44D1-A021-888AFF8DF9F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1027" name="Rectangle 3">
            <a:extLst>
              <a:ext uri="{FF2B5EF4-FFF2-40B4-BE49-F238E27FC236}">
                <a16:creationId xmlns:a16="http://schemas.microsoft.com/office/drawing/2014/main" id="{0595447A-9F2A-4BE0-B49C-80DF74810D7C}"/>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Rectangle 4">
            <a:extLst>
              <a:ext uri="{FF2B5EF4-FFF2-40B4-BE49-F238E27FC236}">
                <a16:creationId xmlns:a16="http://schemas.microsoft.com/office/drawing/2014/main" id="{49035640-8F79-4E95-B251-6CD9F4110BDB}"/>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GB" altLang="en-US"/>
          </a:p>
        </p:txBody>
      </p:sp>
      <p:sp>
        <p:nvSpPr>
          <p:cNvPr id="1029" name="Rectangle 5">
            <a:extLst>
              <a:ext uri="{FF2B5EF4-FFF2-40B4-BE49-F238E27FC236}">
                <a16:creationId xmlns:a16="http://schemas.microsoft.com/office/drawing/2014/main" id="{2B394C6E-D466-42BF-9BC7-45426878209B}"/>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GB" altLang="en-US"/>
          </a:p>
        </p:txBody>
      </p:sp>
      <p:sp>
        <p:nvSpPr>
          <p:cNvPr id="1030" name="Rectangle 6">
            <a:extLst>
              <a:ext uri="{FF2B5EF4-FFF2-40B4-BE49-F238E27FC236}">
                <a16:creationId xmlns:a16="http://schemas.microsoft.com/office/drawing/2014/main" id="{786CC842-1836-4136-AE1C-C8A6FFEE7166}"/>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A243CBA0-3A75-4C8C-AEF8-6111D92A828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youtube.com/watch?v=H-lso0JL3Z8"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ciencedirect.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4.jpe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44.png"/><Relationship Id="rId5" Type="http://schemas.openxmlformats.org/officeDocument/2006/relationships/oleObject" Target="../embeddings/oleObject3.bin"/><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8.jpeg"/><Relationship Id="rId7" Type="http://schemas.openxmlformats.org/officeDocument/2006/relationships/image" Target="../media/image51.jpe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hyperlink" Target="http://www.sgr-ssr.ch/Knieatlas/html/2"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www.youtube.com/watch?v=c8IHPq9VgWI" TargetMode="External"/><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So6L3s1tc2E" TargetMode="External"/><Relationship Id="rId2" Type="http://schemas.openxmlformats.org/officeDocument/2006/relationships/hyperlink" Target="https://www.youtube.com/watch?v=Y8RFdkY6Ibg"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wmf"/><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wmf"/><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43.xml.rels><?xml version="1.0" encoding="UTF-8" standalone="yes"?>
<Relationships xmlns="http://schemas.openxmlformats.org/package/2006/relationships"><Relationship Id="rId3" Type="http://schemas.openxmlformats.org/officeDocument/2006/relationships/hyperlink" Target="http://allthingsaafs.wordpress.com/2013/09/12/unusual-ology-beheaded-massacre-victims-found-in-1400-year-old-mayan-mass-grave/" TargetMode="External"/><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hyperlink" Target="http://allthingsaafs.wordpress.com/"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allthingsaafs.wordpress.com/" TargetMode="External"/><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hyperlink" Target="http://www.scielo.cl/" TargetMode="External"/><Relationship Id="rId5" Type="http://schemas.openxmlformats.org/officeDocument/2006/relationships/image" Target="../media/image67.jpeg"/><Relationship Id="rId4" Type="http://schemas.openxmlformats.org/officeDocument/2006/relationships/image" Target="../media/image66.jpeg"/></Relationships>
</file>

<file path=ppt/slides/_rels/slide4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hyperlink" Target="http://allthingsaafs.wordpress.com/"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72.png"/><Relationship Id="rId5" Type="http://schemas.openxmlformats.org/officeDocument/2006/relationships/oleObject" Target="../embeddings/oleObject8.bin"/><Relationship Id="rId4" Type="http://schemas.openxmlformats.org/officeDocument/2006/relationships/image" Target="../media/image71.png"/></Relationships>
</file>

<file path=ppt/slides/_rels/slide5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image" Target="../media/image75.png"/></Relationships>
</file>

<file path=ppt/slides/_rels/slide5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image" Target="../media/image81.png"/></Relationships>
</file>

<file path=ppt/slides/_rels/slide5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image" Target="../media/image86.jpeg"/><Relationship Id="rId1" Type="http://schemas.openxmlformats.org/officeDocument/2006/relationships/slideLayout" Target="../slideLayouts/slideLayout2.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57.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89.jpeg"/><Relationship Id="rId2"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5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12.xml"/><Relationship Id="rId4" Type="http://schemas.openxmlformats.org/officeDocument/2006/relationships/image" Target="../media/image99.jpeg"/></Relationships>
</file>

<file path=ppt/slides/_rels/slide5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102.png"/></Relationships>
</file>

<file path=ppt/slides/_rels/slide6.xml.rels><?xml version="1.0" encoding="UTF-8" standalone="yes"?>
<Relationships xmlns="http://schemas.openxmlformats.org/package/2006/relationships"><Relationship Id="rId3" Type="http://schemas.openxmlformats.org/officeDocument/2006/relationships/hyperlink" Target="https://thesebonesofmine.wordpress.com/category/bone-basics/"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0.xml.rels><?xml version="1.0" encoding="UTF-8" standalone="yes"?>
<Relationships xmlns="http://schemas.openxmlformats.org/package/2006/relationships"><Relationship Id="rId3" Type="http://schemas.openxmlformats.org/officeDocument/2006/relationships/hyperlink" Target="http://www.youtube.com/watch?v=c8IHPq9VgWI" TargetMode="External"/><Relationship Id="rId2" Type="http://schemas.openxmlformats.org/officeDocument/2006/relationships/image" Target="../media/image104.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jpeg"/></Relationships>
</file>

<file path=ppt/slides/_rels/slide61.xml.rels><?xml version="1.0" encoding="UTF-8" standalone="yes"?>
<Relationships xmlns="http://schemas.openxmlformats.org/package/2006/relationships"><Relationship Id="rId3" Type="http://schemas.openxmlformats.org/officeDocument/2006/relationships/hyperlink" Target="http://www.sciencedaily.com/" TargetMode="External"/><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83.png"/><Relationship Id="rId1" Type="http://schemas.openxmlformats.org/officeDocument/2006/relationships/slideLayout" Target="../slideLayouts/slideLayout2.xml"/><Relationship Id="rId5" Type="http://schemas.openxmlformats.org/officeDocument/2006/relationships/image" Target="../media/image107.png"/><Relationship Id="rId4" Type="http://schemas.openxmlformats.org/officeDocument/2006/relationships/image" Target="../media/image97.jpeg"/></Relationships>
</file>

<file path=ppt/slides/_rels/slide63.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2.xml"/><Relationship Id="rId1" Type="http://schemas.openxmlformats.org/officeDocument/2006/relationships/vmlDrawing" Target="../drawings/vmlDrawing8.vml"/><Relationship Id="rId5" Type="http://schemas.openxmlformats.org/officeDocument/2006/relationships/image" Target="../media/image113.png"/><Relationship Id="rId4" Type="http://schemas.openxmlformats.org/officeDocument/2006/relationships/image" Target="../media/image112.png"/></Relationships>
</file>

<file path=ppt/slides/_rels/slide6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2.xml"/><Relationship Id="rId5" Type="http://schemas.openxmlformats.org/officeDocument/2006/relationships/image" Target="../media/image119.png"/><Relationship Id="rId4" Type="http://schemas.openxmlformats.org/officeDocument/2006/relationships/image" Target="../media/image118.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20.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4.jpeg"/><Relationship Id="rId5" Type="http://schemas.openxmlformats.org/officeDocument/2006/relationships/image" Target="../media/image123.jpeg"/><Relationship Id="rId4" Type="http://schemas.openxmlformats.org/officeDocument/2006/relationships/image" Target="../media/image122.jpeg"/></Relationships>
</file>

<file path=ppt/slides/_rels/slide7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http://www.boneclones.com/images/bc-016-lg.jpg" TargetMode="External"/><Relationship Id="rId7" Type="http://schemas.openxmlformats.org/officeDocument/2006/relationships/image" Target="../media/image134.jpeg"/><Relationship Id="rId2" Type="http://schemas.openxmlformats.org/officeDocument/2006/relationships/image" Target="../media/image130.jpeg"/><Relationship Id="rId1" Type="http://schemas.openxmlformats.org/officeDocument/2006/relationships/slideLayout" Target="../slideLayouts/slideLayout2.xml"/><Relationship Id="rId6" Type="http://schemas.openxmlformats.org/officeDocument/2006/relationships/image" Target="../media/image133.jpeg"/><Relationship Id="rId5" Type="http://schemas.openxmlformats.org/officeDocument/2006/relationships/image" Target="../media/image132.jpeg"/><Relationship Id="rId4" Type="http://schemas.openxmlformats.org/officeDocument/2006/relationships/image" Target="../media/image131.jpeg"/></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2.xml"/><Relationship Id="rId4" Type="http://schemas.openxmlformats.org/officeDocument/2006/relationships/hyperlink" Target="http://www.ncbi.nlm.nih.gov/pubmed/23849815" TargetMode="External"/></Relationships>
</file>

<file path=ppt/slides/_rels/slide81.xml.rels><?xml version="1.0" encoding="UTF-8" standalone="yes"?>
<Relationships xmlns="http://schemas.openxmlformats.org/package/2006/relationships"><Relationship Id="rId3" Type="http://schemas.openxmlformats.org/officeDocument/2006/relationships/hyperlink" Target="http://www.youtube.com/watch?v=So6L3s1tc2E" TargetMode="External"/><Relationship Id="rId2" Type="http://schemas.openxmlformats.org/officeDocument/2006/relationships/image" Target="../media/image137.jpeg"/><Relationship Id="rId1" Type="http://schemas.openxmlformats.org/officeDocument/2006/relationships/slideLayout" Target="../slideLayouts/slideLayout1.xml"/><Relationship Id="rId4" Type="http://schemas.openxmlformats.org/officeDocument/2006/relationships/hyperlink" Target="http://www.youtube.com/watch?v=EJXtai8uUeM&amp;index=3&amp;list=PLFE7AC48D11556644" TargetMode="External"/></Relationships>
</file>

<file path=ppt/slides/_rels/slide8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06444F3-7D32-4E05-9318-4A423887410B}"/>
              </a:ext>
            </a:extLst>
          </p:cNvPr>
          <p:cNvSpPr>
            <a:spLocks noGrp="1" noChangeArrowheads="1"/>
          </p:cNvSpPr>
          <p:nvPr>
            <p:ph type="ctrTitle"/>
          </p:nvPr>
        </p:nvSpPr>
        <p:spPr>
          <a:xfrm>
            <a:off x="2700338" y="119063"/>
            <a:ext cx="6408737" cy="2014537"/>
          </a:xfrm>
        </p:spPr>
        <p:txBody>
          <a:bodyPr anchor="ctr"/>
          <a:lstStyle/>
          <a:p>
            <a:r>
              <a:rPr lang="en-GB" altLang="en-US" sz="4000" b="1" i="1" dirty="0">
                <a:solidFill>
                  <a:srgbClr val="66FF33"/>
                </a:solidFill>
              </a:rPr>
              <a:t>Forensic Anthropology</a:t>
            </a:r>
          </a:p>
        </p:txBody>
      </p:sp>
      <p:sp>
        <p:nvSpPr>
          <p:cNvPr id="2056" name="Text Box 8">
            <a:extLst>
              <a:ext uri="{FF2B5EF4-FFF2-40B4-BE49-F238E27FC236}">
                <a16:creationId xmlns:a16="http://schemas.microsoft.com/office/drawing/2014/main" id="{B295F9FE-39FE-4DE6-A353-9200AA3F16C7}"/>
              </a:ext>
            </a:extLst>
          </p:cNvPr>
          <p:cNvSpPr txBox="1">
            <a:spLocks noChangeArrowheads="1"/>
          </p:cNvSpPr>
          <p:nvPr/>
        </p:nvSpPr>
        <p:spPr bwMode="auto">
          <a:xfrm>
            <a:off x="3059113" y="6021388"/>
            <a:ext cx="33131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a:hlinkClick r:id="rId2"/>
              </a:rPr>
              <a:t>What does a Forensic Anthropologist do?</a:t>
            </a:r>
            <a:endParaRPr lang="en-US" altLang="en-US"/>
          </a:p>
        </p:txBody>
      </p:sp>
      <p:sp>
        <p:nvSpPr>
          <p:cNvPr id="2057" name="Text Box 9">
            <a:extLst>
              <a:ext uri="{FF2B5EF4-FFF2-40B4-BE49-F238E27FC236}">
                <a16:creationId xmlns:a16="http://schemas.microsoft.com/office/drawing/2014/main" id="{B745BA26-9CC3-46A4-9B89-8BBD4EDBB441}"/>
              </a:ext>
            </a:extLst>
          </p:cNvPr>
          <p:cNvSpPr txBox="1">
            <a:spLocks noChangeArrowheads="1"/>
          </p:cNvSpPr>
          <p:nvPr/>
        </p:nvSpPr>
        <p:spPr bwMode="auto">
          <a:xfrm>
            <a:off x="395288" y="2349500"/>
            <a:ext cx="8424862" cy="393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3600" b="1" i="1">
                <a:solidFill>
                  <a:srgbClr val="66CCFF"/>
                </a:solidFill>
                <a:effectLst>
                  <a:outerShdw blurRad="38100" dist="38100" dir="2700000" algn="tl">
                    <a:srgbClr val="FFFFFF"/>
                  </a:outerShdw>
                </a:effectLst>
              </a:rPr>
              <a:t>Forensic anthropology</a:t>
            </a:r>
            <a:r>
              <a:rPr lang="en-US" altLang="en-US" sz="3600" b="1" i="1">
                <a:solidFill>
                  <a:schemeClr val="bg1"/>
                </a:solidFill>
              </a:rPr>
              <a:t> is a specialty that is concerned primarily with the identification and examination of human </a:t>
            </a:r>
            <a:r>
              <a:rPr lang="en-US" altLang="en-US" sz="3600" b="1" i="1">
                <a:solidFill>
                  <a:srgbClr val="66CCFF"/>
                </a:solidFill>
                <a:effectLst>
                  <a:outerShdw blurRad="38100" dist="38100" dir="2700000" algn="tl">
                    <a:srgbClr val="FFFFFF"/>
                  </a:outerShdw>
                </a:effectLst>
              </a:rPr>
              <a:t>skeletal </a:t>
            </a:r>
            <a:r>
              <a:rPr lang="en-US" altLang="en-US" sz="3600" b="1" i="1">
                <a:solidFill>
                  <a:schemeClr val="bg1"/>
                </a:solidFill>
              </a:rPr>
              <a:t>remains.  Gender, age, height, and ethnic origin can be estimated based upon bone structure.</a:t>
            </a:r>
          </a:p>
        </p:txBody>
      </p:sp>
      <p:pic>
        <p:nvPicPr>
          <p:cNvPr id="2058" name="Picture 10">
            <a:extLst>
              <a:ext uri="{FF2B5EF4-FFF2-40B4-BE49-F238E27FC236}">
                <a16:creationId xmlns:a16="http://schemas.microsoft.com/office/drawing/2014/main" id="{D9175AD2-D1D0-4A27-B7AA-1715DFDC6E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4613" t="14857" r="10480" b="18022"/>
          <a:stretch>
            <a:fillRect/>
          </a:stretch>
        </p:blipFill>
        <p:spPr bwMode="auto">
          <a:xfrm>
            <a:off x="0" y="0"/>
            <a:ext cx="2987675"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id="{B1A2DB4A-02FB-442F-B63E-57DF18207F02}"/>
              </a:ext>
            </a:extLst>
          </p:cNvPr>
          <p:cNvSpPr>
            <a:spLocks noGrp="1" noChangeArrowheads="1"/>
          </p:cNvSpPr>
          <p:nvPr>
            <p:ph type="title"/>
          </p:nvPr>
        </p:nvSpPr>
        <p:spPr/>
        <p:txBody>
          <a:bodyPr/>
          <a:lstStyle/>
          <a:p>
            <a:r>
              <a:rPr lang="en-US" altLang="en-US" b="1" u="sng">
                <a:solidFill>
                  <a:srgbClr val="FFFF00"/>
                </a:solidFill>
              </a:rPr>
              <a:t>Skeletal Biology</a:t>
            </a:r>
          </a:p>
        </p:txBody>
      </p:sp>
      <p:sp>
        <p:nvSpPr>
          <p:cNvPr id="135171" name="Rectangle 3">
            <a:extLst>
              <a:ext uri="{FF2B5EF4-FFF2-40B4-BE49-F238E27FC236}">
                <a16:creationId xmlns:a16="http://schemas.microsoft.com/office/drawing/2014/main" id="{B43DB16C-9A4F-48C7-96E6-AC8D8909DBB0}"/>
              </a:ext>
            </a:extLst>
          </p:cNvPr>
          <p:cNvSpPr>
            <a:spLocks noGrp="1" noChangeArrowheads="1"/>
          </p:cNvSpPr>
          <p:nvPr>
            <p:ph type="body" idx="1"/>
          </p:nvPr>
        </p:nvSpPr>
        <p:spPr>
          <a:xfrm>
            <a:off x="457200" y="1600200"/>
            <a:ext cx="8229600" cy="892175"/>
          </a:xfrm>
        </p:spPr>
        <p:txBody>
          <a:bodyPr/>
          <a:lstStyle/>
          <a:p>
            <a:r>
              <a:rPr lang="en-US" altLang="en-US" sz="4000">
                <a:solidFill>
                  <a:schemeClr val="bg1"/>
                </a:solidFill>
              </a:rPr>
              <a:t>Prior to bone, there is…</a:t>
            </a:r>
          </a:p>
          <a:p>
            <a:endParaRPr lang="en-US" altLang="en-US" sz="4000">
              <a:solidFill>
                <a:schemeClr val="bg1"/>
              </a:solidFill>
            </a:endParaRPr>
          </a:p>
        </p:txBody>
      </p:sp>
      <p:sp>
        <p:nvSpPr>
          <p:cNvPr id="135172" name="Rectangle 4">
            <a:extLst>
              <a:ext uri="{FF2B5EF4-FFF2-40B4-BE49-F238E27FC236}">
                <a16:creationId xmlns:a16="http://schemas.microsoft.com/office/drawing/2014/main" id="{C2CCCCE7-18B2-4268-AF0C-5ABED179905F}"/>
              </a:ext>
            </a:extLst>
          </p:cNvPr>
          <p:cNvSpPr>
            <a:spLocks noChangeArrowheads="1"/>
          </p:cNvSpPr>
          <p:nvPr/>
        </p:nvSpPr>
        <p:spPr bwMode="auto">
          <a:xfrm>
            <a:off x="673100" y="2392363"/>
            <a:ext cx="5554663" cy="89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lgn="ctr">
              <a:buFontTx/>
              <a:buNone/>
            </a:pPr>
            <a:r>
              <a:rPr lang="en-US" altLang="en-US" sz="4000">
                <a:solidFill>
                  <a:schemeClr val="bg1"/>
                </a:solidFill>
              </a:rPr>
              <a:t>	</a:t>
            </a:r>
            <a:r>
              <a:rPr lang="en-US" altLang="en-US" sz="4000" b="1">
                <a:solidFill>
                  <a:srgbClr val="FF6600"/>
                </a:solidFill>
                <a:effectLst>
                  <a:outerShdw blurRad="38100" dist="38100" dir="2700000" algn="tl">
                    <a:srgbClr val="FFFFFF"/>
                  </a:outerShdw>
                </a:effectLst>
              </a:rPr>
              <a:t>	Cartilage</a:t>
            </a:r>
          </a:p>
          <a:p>
            <a:endParaRPr lang="en-US" altLang="en-US" sz="4000">
              <a:solidFill>
                <a:schemeClr val="bg1"/>
              </a:solidFill>
            </a:endParaRPr>
          </a:p>
        </p:txBody>
      </p:sp>
      <p:pic>
        <p:nvPicPr>
          <p:cNvPr id="135174" name="Picture 6" descr="bone-growth">
            <a:extLst>
              <a:ext uri="{FF2B5EF4-FFF2-40B4-BE49-F238E27FC236}">
                <a16:creationId xmlns:a16="http://schemas.microsoft.com/office/drawing/2014/main" id="{F4FBBF08-1D04-4ACD-AA6C-B5E3AB9E6A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883"/>
          <a:stretch>
            <a:fillRect/>
          </a:stretch>
        </p:blipFill>
        <p:spPr bwMode="auto">
          <a:xfrm>
            <a:off x="1619250" y="3187700"/>
            <a:ext cx="6192838" cy="3670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 calcmode="lin" valueType="num">
                                      <p:cBhvr additive="base">
                                        <p:cTn id="7" dur="500" fill="hold"/>
                                        <p:tgtEl>
                                          <p:spTgt spid="135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5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5172">
                                            <p:txEl>
                                              <p:pRg st="0" end="0"/>
                                            </p:txEl>
                                          </p:spTgt>
                                        </p:tgtEl>
                                        <p:attrNameLst>
                                          <p:attrName>style.visibility</p:attrName>
                                        </p:attrNameLst>
                                      </p:cBhvr>
                                      <p:to>
                                        <p:strVal val="visible"/>
                                      </p:to>
                                    </p:set>
                                    <p:anim calcmode="lin" valueType="num">
                                      <p:cBhvr additive="base">
                                        <p:cTn id="13" dur="500" fill="hold"/>
                                        <p:tgtEl>
                                          <p:spTgt spid="13517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5172">
                                            <p:txEl>
                                              <p:pRg st="0" end="0"/>
                                            </p:txEl>
                                          </p:spTgt>
                                        </p:tgtEl>
                                        <p:attrNameLst>
                                          <p:attrName>ppt_y</p:attrName>
                                        </p:attrNameLst>
                                      </p:cBhvr>
                                      <p:tavLst>
                                        <p:tav tm="0">
                                          <p:val>
                                            <p:strVal val="1+#ppt_h/2"/>
                                          </p:val>
                                        </p:tav>
                                        <p:tav tm="100000">
                                          <p:val>
                                            <p:strVal val="#ppt_y"/>
                                          </p:val>
                                        </p:tav>
                                      </p:tavLst>
                                    </p:anim>
                                  </p:childTnLst>
                                </p:cTn>
                              </p:par>
                              <p:par>
                                <p:cTn id="15" presetID="3" presetClass="entr" presetSubtype="10" fill="hold" nodeType="withEffect">
                                  <p:stCondLst>
                                    <p:cond delay="0"/>
                                  </p:stCondLst>
                                  <p:childTnLst>
                                    <p:set>
                                      <p:cBhvr>
                                        <p:cTn id="16" dur="1" fill="hold">
                                          <p:stCondLst>
                                            <p:cond delay="0"/>
                                          </p:stCondLst>
                                        </p:cTn>
                                        <p:tgtEl>
                                          <p:spTgt spid="135174"/>
                                        </p:tgtEl>
                                        <p:attrNameLst>
                                          <p:attrName>style.visibility</p:attrName>
                                        </p:attrNameLst>
                                      </p:cBhvr>
                                      <p:to>
                                        <p:strVal val="visible"/>
                                      </p:to>
                                    </p:set>
                                    <p:animEffect transition="in" filter="blinds(horizontal)">
                                      <p:cBhvr>
                                        <p:cTn id="17" dur="500"/>
                                        <p:tgtEl>
                                          <p:spTgt spid="135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build="p"/>
      <p:bldP spid="13517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9902CD1A-5A5D-41FF-A247-1CE809DA0E03}"/>
              </a:ext>
            </a:extLst>
          </p:cNvPr>
          <p:cNvSpPr>
            <a:spLocks noGrp="1" noChangeArrowheads="1"/>
          </p:cNvSpPr>
          <p:nvPr>
            <p:ph type="title"/>
          </p:nvPr>
        </p:nvSpPr>
        <p:spPr>
          <a:xfrm>
            <a:off x="457200" y="274638"/>
            <a:ext cx="4402138" cy="1143000"/>
          </a:xfrm>
        </p:spPr>
        <p:txBody>
          <a:bodyPr/>
          <a:lstStyle/>
          <a:p>
            <a:r>
              <a:rPr lang="en-US" altLang="en-US" sz="4000" b="1" u="sng"/>
              <a:t>Human Skeleton</a:t>
            </a:r>
          </a:p>
        </p:txBody>
      </p:sp>
      <p:pic>
        <p:nvPicPr>
          <p:cNvPr id="104452" name="Picture 4" descr="The image “http://www.tipztime.com/minicharts/skeleton.gif” cannot be displayed, because it contains errors.">
            <a:extLst>
              <a:ext uri="{FF2B5EF4-FFF2-40B4-BE49-F238E27FC236}">
                <a16:creationId xmlns:a16="http://schemas.microsoft.com/office/drawing/2014/main" id="{DB278DEC-1B33-42CB-90DA-6F66541400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1932" y="404813"/>
            <a:ext cx="4078287" cy="6453187"/>
          </a:xfrm>
          <a:prstGeom prst="rect">
            <a:avLst/>
          </a:prstGeom>
          <a:noFill/>
          <a:extLst>
            <a:ext uri="{909E8E84-426E-40DD-AFC4-6F175D3DCCD1}">
              <a14:hiddenFill xmlns:a14="http://schemas.microsoft.com/office/drawing/2010/main">
                <a:solidFill>
                  <a:srgbClr val="FFFFFF"/>
                </a:solidFill>
              </a14:hiddenFill>
            </a:ext>
          </a:extLst>
        </p:spPr>
      </p:pic>
      <p:sp>
        <p:nvSpPr>
          <p:cNvPr id="104453" name="Rectangle 5">
            <a:extLst>
              <a:ext uri="{FF2B5EF4-FFF2-40B4-BE49-F238E27FC236}">
                <a16:creationId xmlns:a16="http://schemas.microsoft.com/office/drawing/2014/main" id="{487962C6-5300-4078-B508-8348FED65E4E}"/>
              </a:ext>
            </a:extLst>
          </p:cNvPr>
          <p:cNvSpPr>
            <a:spLocks noChangeArrowheads="1"/>
          </p:cNvSpPr>
          <p:nvPr/>
        </p:nvSpPr>
        <p:spPr bwMode="auto">
          <a:xfrm>
            <a:off x="7524750" y="404813"/>
            <a:ext cx="11112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a:t>Cranium</a:t>
            </a:r>
          </a:p>
        </p:txBody>
      </p:sp>
      <p:sp>
        <p:nvSpPr>
          <p:cNvPr id="104455" name="Rectangle 7">
            <a:extLst>
              <a:ext uri="{FF2B5EF4-FFF2-40B4-BE49-F238E27FC236}">
                <a16:creationId xmlns:a16="http://schemas.microsoft.com/office/drawing/2014/main" id="{E438304A-3D6C-4122-84B0-E8465686E1DB}"/>
              </a:ext>
            </a:extLst>
          </p:cNvPr>
          <p:cNvSpPr>
            <a:spLocks noChangeArrowheads="1"/>
          </p:cNvSpPr>
          <p:nvPr/>
        </p:nvSpPr>
        <p:spPr bwMode="auto">
          <a:xfrm>
            <a:off x="4413647" y="2152650"/>
            <a:ext cx="1236300" cy="341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dirty="0"/>
              <a:t>Vertebrae</a:t>
            </a:r>
          </a:p>
        </p:txBody>
      </p:sp>
      <p:sp>
        <p:nvSpPr>
          <p:cNvPr id="104456" name="Rectangle 8">
            <a:extLst>
              <a:ext uri="{FF2B5EF4-FFF2-40B4-BE49-F238E27FC236}">
                <a16:creationId xmlns:a16="http://schemas.microsoft.com/office/drawing/2014/main" id="{5B76B008-7F45-4F88-B32C-E547B80436D9}"/>
              </a:ext>
            </a:extLst>
          </p:cNvPr>
          <p:cNvSpPr>
            <a:spLocks noChangeArrowheads="1"/>
          </p:cNvSpPr>
          <p:nvPr/>
        </p:nvSpPr>
        <p:spPr bwMode="auto">
          <a:xfrm>
            <a:off x="7861300" y="2657475"/>
            <a:ext cx="9461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dirty="0"/>
              <a:t>Radius</a:t>
            </a:r>
          </a:p>
        </p:txBody>
      </p:sp>
      <p:sp>
        <p:nvSpPr>
          <p:cNvPr id="104457" name="Rectangle 9">
            <a:extLst>
              <a:ext uri="{FF2B5EF4-FFF2-40B4-BE49-F238E27FC236}">
                <a16:creationId xmlns:a16="http://schemas.microsoft.com/office/drawing/2014/main" id="{DB3D4939-BE12-41D6-9F3D-331570CB5043}"/>
              </a:ext>
            </a:extLst>
          </p:cNvPr>
          <p:cNvSpPr>
            <a:spLocks noChangeArrowheads="1"/>
          </p:cNvSpPr>
          <p:nvPr/>
        </p:nvSpPr>
        <p:spPr bwMode="auto">
          <a:xfrm>
            <a:off x="7934325" y="3284538"/>
            <a:ext cx="6794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a:t>Ulna</a:t>
            </a:r>
          </a:p>
        </p:txBody>
      </p:sp>
      <p:sp>
        <p:nvSpPr>
          <p:cNvPr id="104458" name="Rectangle 10">
            <a:extLst>
              <a:ext uri="{FF2B5EF4-FFF2-40B4-BE49-F238E27FC236}">
                <a16:creationId xmlns:a16="http://schemas.microsoft.com/office/drawing/2014/main" id="{A35054CD-D4A0-455E-BB99-47DEAF028FFF}"/>
              </a:ext>
            </a:extLst>
          </p:cNvPr>
          <p:cNvSpPr>
            <a:spLocks noChangeArrowheads="1"/>
          </p:cNvSpPr>
          <p:nvPr/>
        </p:nvSpPr>
        <p:spPr bwMode="auto">
          <a:xfrm>
            <a:off x="7934325" y="4313238"/>
            <a:ext cx="8826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a:t>Femur</a:t>
            </a:r>
          </a:p>
        </p:txBody>
      </p:sp>
      <p:sp>
        <p:nvSpPr>
          <p:cNvPr id="104459" name="Rectangle 11">
            <a:extLst>
              <a:ext uri="{FF2B5EF4-FFF2-40B4-BE49-F238E27FC236}">
                <a16:creationId xmlns:a16="http://schemas.microsoft.com/office/drawing/2014/main" id="{A89AA123-8345-4941-9F51-04FD2A38ABF5}"/>
              </a:ext>
            </a:extLst>
          </p:cNvPr>
          <p:cNvSpPr>
            <a:spLocks noChangeArrowheads="1"/>
          </p:cNvSpPr>
          <p:nvPr/>
        </p:nvSpPr>
        <p:spPr bwMode="auto">
          <a:xfrm>
            <a:off x="4938713" y="5176838"/>
            <a:ext cx="8572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a:t>Fibula</a:t>
            </a:r>
          </a:p>
        </p:txBody>
      </p:sp>
      <p:sp>
        <p:nvSpPr>
          <p:cNvPr id="104460" name="Rectangle 12">
            <a:extLst>
              <a:ext uri="{FF2B5EF4-FFF2-40B4-BE49-F238E27FC236}">
                <a16:creationId xmlns:a16="http://schemas.microsoft.com/office/drawing/2014/main" id="{5CB819BB-A11B-442D-9145-BE723543B1BF}"/>
              </a:ext>
            </a:extLst>
          </p:cNvPr>
          <p:cNvSpPr>
            <a:spLocks noChangeArrowheads="1"/>
          </p:cNvSpPr>
          <p:nvPr/>
        </p:nvSpPr>
        <p:spPr bwMode="auto">
          <a:xfrm>
            <a:off x="7861300" y="5249863"/>
            <a:ext cx="7175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a:t>Tibia</a:t>
            </a:r>
          </a:p>
        </p:txBody>
      </p:sp>
      <p:sp>
        <p:nvSpPr>
          <p:cNvPr id="104461" name="Rectangle 13">
            <a:extLst>
              <a:ext uri="{FF2B5EF4-FFF2-40B4-BE49-F238E27FC236}">
                <a16:creationId xmlns:a16="http://schemas.microsoft.com/office/drawing/2014/main" id="{30680387-46BE-41E0-BF17-4D5D07D71DD8}"/>
              </a:ext>
            </a:extLst>
          </p:cNvPr>
          <p:cNvSpPr>
            <a:spLocks noChangeArrowheads="1"/>
          </p:cNvSpPr>
          <p:nvPr/>
        </p:nvSpPr>
        <p:spPr bwMode="auto">
          <a:xfrm>
            <a:off x="4500563" y="2852738"/>
            <a:ext cx="8445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a:t>Pelvis</a:t>
            </a:r>
          </a:p>
        </p:txBody>
      </p:sp>
      <p:sp>
        <p:nvSpPr>
          <p:cNvPr id="104462" name="Text Box 14">
            <a:extLst>
              <a:ext uri="{FF2B5EF4-FFF2-40B4-BE49-F238E27FC236}">
                <a16:creationId xmlns:a16="http://schemas.microsoft.com/office/drawing/2014/main" id="{BEBD677B-1FF8-4F94-86C7-3A79B8CC43A2}"/>
              </a:ext>
            </a:extLst>
          </p:cNvPr>
          <p:cNvSpPr txBox="1">
            <a:spLocks noChangeArrowheads="1"/>
          </p:cNvSpPr>
          <p:nvPr/>
        </p:nvSpPr>
        <p:spPr bwMode="auto">
          <a:xfrm>
            <a:off x="757238" y="1484313"/>
            <a:ext cx="338296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3200" dirty="0"/>
              <a:t>You will need to learn these bones in the human skeleton during this unit.</a:t>
            </a:r>
          </a:p>
        </p:txBody>
      </p:sp>
      <p:sp>
        <p:nvSpPr>
          <p:cNvPr id="13" name="Rectangle 7">
            <a:extLst>
              <a:ext uri="{FF2B5EF4-FFF2-40B4-BE49-F238E27FC236}">
                <a16:creationId xmlns:a16="http://schemas.microsoft.com/office/drawing/2014/main" id="{E438304A-3D6C-4122-84B0-E8465686E1DB}"/>
              </a:ext>
            </a:extLst>
          </p:cNvPr>
          <p:cNvSpPr>
            <a:spLocks noChangeArrowheads="1"/>
          </p:cNvSpPr>
          <p:nvPr/>
        </p:nvSpPr>
        <p:spPr bwMode="auto">
          <a:xfrm>
            <a:off x="7431802" y="924579"/>
            <a:ext cx="1184940" cy="341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dirty="0"/>
              <a:t>Mandible</a:t>
            </a:r>
          </a:p>
        </p:txBody>
      </p:sp>
      <p:sp>
        <p:nvSpPr>
          <p:cNvPr id="14" name="Rectangle 7">
            <a:extLst>
              <a:ext uri="{FF2B5EF4-FFF2-40B4-BE49-F238E27FC236}">
                <a16:creationId xmlns:a16="http://schemas.microsoft.com/office/drawing/2014/main" id="{E438304A-3D6C-4122-84B0-E8465686E1DB}"/>
              </a:ext>
            </a:extLst>
          </p:cNvPr>
          <p:cNvSpPr>
            <a:spLocks noChangeArrowheads="1"/>
          </p:cNvSpPr>
          <p:nvPr/>
        </p:nvSpPr>
        <p:spPr bwMode="auto">
          <a:xfrm>
            <a:off x="7747000" y="1798637"/>
            <a:ext cx="684803" cy="341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dirty="0"/>
              <a:t>Ribs</a:t>
            </a:r>
          </a:p>
        </p:txBody>
      </p:sp>
      <p:sp>
        <p:nvSpPr>
          <p:cNvPr id="15" name="Rectangle 7">
            <a:extLst>
              <a:ext uri="{FF2B5EF4-FFF2-40B4-BE49-F238E27FC236}">
                <a16:creationId xmlns:a16="http://schemas.microsoft.com/office/drawing/2014/main" id="{E438304A-3D6C-4122-84B0-E8465686E1DB}"/>
              </a:ext>
            </a:extLst>
          </p:cNvPr>
          <p:cNvSpPr>
            <a:spLocks noChangeArrowheads="1"/>
          </p:cNvSpPr>
          <p:nvPr/>
        </p:nvSpPr>
        <p:spPr bwMode="auto">
          <a:xfrm>
            <a:off x="4724400" y="1852613"/>
            <a:ext cx="11747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dirty="0" err="1"/>
              <a:t>Humerus</a:t>
            </a:r>
            <a:endParaRPr lang="en-US" altLang="en-US" b="1" dirty="0"/>
          </a:p>
        </p:txBody>
      </p:sp>
      <p:sp>
        <p:nvSpPr>
          <p:cNvPr id="16" name="Rectangle 7">
            <a:extLst>
              <a:ext uri="{FF2B5EF4-FFF2-40B4-BE49-F238E27FC236}">
                <a16:creationId xmlns:a16="http://schemas.microsoft.com/office/drawing/2014/main" id="{E438304A-3D6C-4122-84B0-E8465686E1DB}"/>
              </a:ext>
            </a:extLst>
          </p:cNvPr>
          <p:cNvSpPr>
            <a:spLocks noChangeArrowheads="1"/>
          </p:cNvSpPr>
          <p:nvPr/>
        </p:nvSpPr>
        <p:spPr bwMode="auto">
          <a:xfrm>
            <a:off x="4594701" y="4644162"/>
            <a:ext cx="928459" cy="341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pPr>
            <a:r>
              <a:rPr lang="en-US" altLang="en-US" b="1" dirty="0"/>
              <a:t>Patella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453"/>
                                        </p:tgtEl>
                                        <p:attrNameLst>
                                          <p:attrName>style.visibility</p:attrName>
                                        </p:attrNameLst>
                                      </p:cBhvr>
                                      <p:to>
                                        <p:strVal val="visible"/>
                                      </p:to>
                                    </p:set>
                                    <p:animEffect transition="in" filter="box(in)">
                                      <p:cBhvr>
                                        <p:cTn id="7" dur="500"/>
                                        <p:tgtEl>
                                          <p:spTgt spid="1044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455"/>
                                        </p:tgtEl>
                                        <p:attrNameLst>
                                          <p:attrName>style.visibility</p:attrName>
                                        </p:attrNameLst>
                                      </p:cBhvr>
                                      <p:to>
                                        <p:strVal val="visible"/>
                                      </p:to>
                                    </p:set>
                                    <p:animEffect transition="in" filter="box(in)">
                                      <p:cBhvr>
                                        <p:cTn id="12" dur="500"/>
                                        <p:tgtEl>
                                          <p:spTgt spid="1044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4456"/>
                                        </p:tgtEl>
                                        <p:attrNameLst>
                                          <p:attrName>style.visibility</p:attrName>
                                        </p:attrNameLst>
                                      </p:cBhvr>
                                      <p:to>
                                        <p:strVal val="visible"/>
                                      </p:to>
                                    </p:set>
                                    <p:animEffect transition="in" filter="box(in)">
                                      <p:cBhvr>
                                        <p:cTn id="17" dur="500"/>
                                        <p:tgtEl>
                                          <p:spTgt spid="1044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4457"/>
                                        </p:tgtEl>
                                        <p:attrNameLst>
                                          <p:attrName>style.visibility</p:attrName>
                                        </p:attrNameLst>
                                      </p:cBhvr>
                                      <p:to>
                                        <p:strVal val="visible"/>
                                      </p:to>
                                    </p:set>
                                    <p:animEffect transition="in" filter="box(in)">
                                      <p:cBhvr>
                                        <p:cTn id="22" dur="500"/>
                                        <p:tgtEl>
                                          <p:spTgt spid="10445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4461"/>
                                        </p:tgtEl>
                                        <p:attrNameLst>
                                          <p:attrName>style.visibility</p:attrName>
                                        </p:attrNameLst>
                                      </p:cBhvr>
                                      <p:to>
                                        <p:strVal val="visible"/>
                                      </p:to>
                                    </p:set>
                                    <p:animEffect transition="in" filter="box(in)">
                                      <p:cBhvr>
                                        <p:cTn id="27" dur="500"/>
                                        <p:tgtEl>
                                          <p:spTgt spid="10446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4458"/>
                                        </p:tgtEl>
                                        <p:attrNameLst>
                                          <p:attrName>style.visibility</p:attrName>
                                        </p:attrNameLst>
                                      </p:cBhvr>
                                      <p:to>
                                        <p:strVal val="visible"/>
                                      </p:to>
                                    </p:set>
                                    <p:animEffect transition="in" filter="box(in)">
                                      <p:cBhvr>
                                        <p:cTn id="32" dur="500"/>
                                        <p:tgtEl>
                                          <p:spTgt spid="10445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04460"/>
                                        </p:tgtEl>
                                        <p:attrNameLst>
                                          <p:attrName>style.visibility</p:attrName>
                                        </p:attrNameLst>
                                      </p:cBhvr>
                                      <p:to>
                                        <p:strVal val="visible"/>
                                      </p:to>
                                    </p:set>
                                    <p:animEffect transition="in" filter="box(in)">
                                      <p:cBhvr>
                                        <p:cTn id="37" dur="500"/>
                                        <p:tgtEl>
                                          <p:spTgt spid="10446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04459"/>
                                        </p:tgtEl>
                                        <p:attrNameLst>
                                          <p:attrName>style.visibility</p:attrName>
                                        </p:attrNameLst>
                                      </p:cBhvr>
                                      <p:to>
                                        <p:strVal val="visible"/>
                                      </p:to>
                                    </p:set>
                                    <p:animEffect transition="in" filter="box(in)">
                                      <p:cBhvr>
                                        <p:cTn id="42" dur="500"/>
                                        <p:tgtEl>
                                          <p:spTgt spid="10445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ox(i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ox(in)">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ox(in)">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ox(in)">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p:bldP spid="104455" grpId="0"/>
      <p:bldP spid="104456" grpId="0"/>
      <p:bldP spid="104457" grpId="0"/>
      <p:bldP spid="104458" grpId="0"/>
      <p:bldP spid="104459" grpId="0"/>
      <p:bldP spid="104460" grpId="0"/>
      <p:bldP spid="104461"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9027" name="Rectangle 3">
            <a:extLst>
              <a:ext uri="{FF2B5EF4-FFF2-40B4-BE49-F238E27FC236}">
                <a16:creationId xmlns:a16="http://schemas.microsoft.com/office/drawing/2014/main" id="{2D2532B9-1792-4180-A6CE-ABD82CE1D6B7}"/>
              </a:ext>
            </a:extLst>
          </p:cNvPr>
          <p:cNvSpPr>
            <a:spLocks noGrp="1" noChangeArrowheads="1"/>
          </p:cNvSpPr>
          <p:nvPr>
            <p:ph type="body" idx="1"/>
          </p:nvPr>
        </p:nvSpPr>
        <p:spPr>
          <a:xfrm>
            <a:off x="457200" y="1600200"/>
            <a:ext cx="5483225" cy="5257800"/>
          </a:xfrm>
        </p:spPr>
        <p:txBody>
          <a:bodyPr/>
          <a:lstStyle/>
          <a:p>
            <a:pPr>
              <a:lnSpc>
                <a:spcPct val="90000"/>
              </a:lnSpc>
            </a:pPr>
            <a:r>
              <a:rPr lang="en-US" altLang="en-US" b="1">
                <a:solidFill>
                  <a:schemeClr val="bg1"/>
                </a:solidFill>
                <a:effectLst>
                  <a:outerShdw blurRad="38100" dist="38100" dir="2700000" algn="tl">
                    <a:srgbClr val="808080"/>
                  </a:outerShdw>
                </a:effectLst>
              </a:rPr>
              <a:t>Human cranium:</a:t>
            </a:r>
          </a:p>
          <a:p>
            <a:pPr lvl="1">
              <a:lnSpc>
                <a:spcPct val="90000"/>
              </a:lnSpc>
            </a:pPr>
            <a:r>
              <a:rPr lang="en-US" altLang="en-US" b="1">
                <a:solidFill>
                  <a:schemeClr val="bg1"/>
                </a:solidFill>
                <a:effectLst>
                  <a:outerShdw blurRad="38100" dist="38100" dir="2700000" algn="tl">
                    <a:srgbClr val="808080"/>
                  </a:outerShdw>
                </a:effectLst>
              </a:rPr>
              <a:t>Smooth vs. pronounced muscle markings</a:t>
            </a:r>
          </a:p>
          <a:p>
            <a:pPr lvl="1">
              <a:lnSpc>
                <a:spcPct val="90000"/>
              </a:lnSpc>
            </a:pPr>
            <a:r>
              <a:rPr lang="en-US" altLang="en-US" b="1">
                <a:solidFill>
                  <a:schemeClr val="bg1"/>
                </a:solidFill>
                <a:effectLst>
                  <a:outerShdw blurRad="38100" dist="38100" dir="2700000" algn="tl">
                    <a:srgbClr val="808080"/>
                  </a:outerShdw>
                </a:effectLst>
              </a:rPr>
              <a:t>Chin vs. no chin</a:t>
            </a:r>
          </a:p>
          <a:p>
            <a:pPr lvl="1">
              <a:lnSpc>
                <a:spcPct val="90000"/>
              </a:lnSpc>
            </a:pPr>
            <a:r>
              <a:rPr lang="en-US" altLang="en-US" b="1">
                <a:solidFill>
                  <a:schemeClr val="bg1"/>
                </a:solidFill>
                <a:effectLst>
                  <a:outerShdw blurRad="38100" dist="38100" dir="2700000" algn="tl">
                    <a:srgbClr val="808080"/>
                  </a:outerShdw>
                </a:effectLst>
              </a:rPr>
              <a:t>“U” shaped mandible vs. “V” shaped and separates at midline</a:t>
            </a:r>
          </a:p>
          <a:p>
            <a:pPr lvl="1">
              <a:lnSpc>
                <a:spcPct val="90000"/>
              </a:lnSpc>
            </a:pPr>
            <a:r>
              <a:rPr lang="en-US" altLang="en-US" b="1">
                <a:solidFill>
                  <a:schemeClr val="bg1"/>
                </a:solidFill>
                <a:effectLst>
                  <a:outerShdw blurRad="38100" dist="38100" dir="2700000" algn="tl">
                    <a:srgbClr val="808080"/>
                  </a:outerShdw>
                </a:effectLst>
              </a:rPr>
              <a:t>Orbits at front above nasal area vs. orbits at side posterior to nasal area</a:t>
            </a:r>
          </a:p>
        </p:txBody>
      </p:sp>
      <p:sp>
        <p:nvSpPr>
          <p:cNvPr id="129030" name="Rectangle 6">
            <a:extLst>
              <a:ext uri="{FF2B5EF4-FFF2-40B4-BE49-F238E27FC236}">
                <a16:creationId xmlns:a16="http://schemas.microsoft.com/office/drawing/2014/main" id="{373FCAC2-7A45-423F-BB8C-6409A08A3B6C}"/>
              </a:ext>
            </a:extLst>
          </p:cNvPr>
          <p:cNvSpPr>
            <a:spLocks noGrp="1" noChangeArrowheads="1"/>
          </p:cNvSpPr>
          <p:nvPr>
            <p:ph type="title"/>
          </p:nvPr>
        </p:nvSpPr>
        <p:spPr>
          <a:xfrm>
            <a:off x="468313" y="125413"/>
            <a:ext cx="8229600" cy="1143000"/>
          </a:xfrm>
          <a:noFill/>
          <a:ln/>
        </p:spPr>
        <p:txBody>
          <a:bodyPr/>
          <a:lstStyle/>
          <a:p>
            <a:r>
              <a:rPr lang="en-US" altLang="en-US" b="1" u="sng">
                <a:solidFill>
                  <a:srgbClr val="FFFF00"/>
                </a:solidFill>
              </a:rPr>
              <a:t>Human vs. Other Animals</a:t>
            </a:r>
          </a:p>
        </p:txBody>
      </p:sp>
      <p:pic>
        <p:nvPicPr>
          <p:cNvPr id="129034" name="Picture 10" descr="german_shepard_dog_skull_cast">
            <a:extLst>
              <a:ext uri="{FF2B5EF4-FFF2-40B4-BE49-F238E27FC236}">
                <a16:creationId xmlns:a16="http://schemas.microsoft.com/office/drawing/2014/main" id="{8037ABC6-9962-4A5A-B602-07AD3878FA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4546600"/>
            <a:ext cx="3276600" cy="2311400"/>
          </a:xfrm>
          <a:prstGeom prst="rect">
            <a:avLst/>
          </a:prstGeom>
          <a:noFill/>
          <a:extLst>
            <a:ext uri="{909E8E84-426E-40DD-AFC4-6F175D3DCCD1}">
              <a14:hiddenFill xmlns:a14="http://schemas.microsoft.com/office/drawing/2010/main">
                <a:solidFill>
                  <a:srgbClr val="FFFFFF"/>
                </a:solidFill>
              </a14:hiddenFill>
            </a:ext>
          </a:extLst>
        </p:spPr>
      </p:pic>
      <p:pic>
        <p:nvPicPr>
          <p:cNvPr id="129036" name="Picture 12" descr="human-skull">
            <a:extLst>
              <a:ext uri="{FF2B5EF4-FFF2-40B4-BE49-F238E27FC236}">
                <a16:creationId xmlns:a16="http://schemas.microsoft.com/office/drawing/2014/main" id="{51972FE3-C6B1-416D-B3B2-EACA1D9EF5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2688" y="1341438"/>
            <a:ext cx="2881312" cy="29511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0770" name="Rectangle 2">
            <a:extLst>
              <a:ext uri="{FF2B5EF4-FFF2-40B4-BE49-F238E27FC236}">
                <a16:creationId xmlns:a16="http://schemas.microsoft.com/office/drawing/2014/main" id="{8575AD71-1FA9-4AD1-BF9B-0B7A4A5B584E}"/>
              </a:ext>
            </a:extLst>
          </p:cNvPr>
          <p:cNvSpPr>
            <a:spLocks noGrp="1" noChangeArrowheads="1"/>
          </p:cNvSpPr>
          <p:nvPr>
            <p:ph type="title"/>
          </p:nvPr>
        </p:nvSpPr>
        <p:spPr/>
        <p:txBody>
          <a:bodyPr/>
          <a:lstStyle/>
          <a:p>
            <a:r>
              <a:rPr lang="en-US" altLang="en-US" b="1" u="sng">
                <a:solidFill>
                  <a:srgbClr val="FFFF00"/>
                </a:solidFill>
              </a:rPr>
              <a:t>Human vs. Other Animals</a:t>
            </a:r>
          </a:p>
        </p:txBody>
      </p:sp>
      <p:sp>
        <p:nvSpPr>
          <p:cNvPr id="160771" name="Rectangle 3">
            <a:extLst>
              <a:ext uri="{FF2B5EF4-FFF2-40B4-BE49-F238E27FC236}">
                <a16:creationId xmlns:a16="http://schemas.microsoft.com/office/drawing/2014/main" id="{54440296-9C22-459D-98A1-AC478ED0C175}"/>
              </a:ext>
            </a:extLst>
          </p:cNvPr>
          <p:cNvSpPr>
            <a:spLocks noGrp="1" noChangeArrowheads="1"/>
          </p:cNvSpPr>
          <p:nvPr>
            <p:ph type="body" idx="1"/>
          </p:nvPr>
        </p:nvSpPr>
        <p:spPr>
          <a:xfrm>
            <a:off x="457200" y="1600200"/>
            <a:ext cx="5266928" cy="5257800"/>
          </a:xfrm>
        </p:spPr>
        <p:txBody>
          <a:bodyPr/>
          <a:lstStyle/>
          <a:p>
            <a:r>
              <a:rPr lang="en-US" altLang="en-US" b="1" dirty="0">
                <a:solidFill>
                  <a:schemeClr val="bg1"/>
                </a:solidFill>
                <a:effectLst>
                  <a:outerShdw blurRad="38100" dist="38100" dir="2700000" algn="tl">
                    <a:srgbClr val="808080"/>
                  </a:outerShdw>
                </a:effectLst>
              </a:rPr>
              <a:t>Human appendages:</a:t>
            </a:r>
          </a:p>
          <a:p>
            <a:pPr lvl="1"/>
            <a:r>
              <a:rPr lang="en-US" altLang="en-US" dirty="0">
                <a:solidFill>
                  <a:schemeClr val="bg1"/>
                </a:solidFill>
              </a:rPr>
              <a:t>Radius and ulna are separate vs. fused</a:t>
            </a:r>
          </a:p>
          <a:p>
            <a:pPr lvl="1"/>
            <a:r>
              <a:rPr lang="en-US" altLang="en-US" dirty="0">
                <a:solidFill>
                  <a:schemeClr val="bg1"/>
                </a:solidFill>
              </a:rPr>
              <a:t>Tibia and fibula are separate vs. fused</a:t>
            </a:r>
          </a:p>
          <a:p>
            <a:pPr lvl="1"/>
            <a:r>
              <a:rPr lang="en-US" altLang="en-US" dirty="0">
                <a:solidFill>
                  <a:schemeClr val="bg1"/>
                </a:solidFill>
              </a:rPr>
              <a:t>Pelvis is broad and short vs. long and narrow</a:t>
            </a:r>
          </a:p>
          <a:p>
            <a:endParaRPr lang="en-US" altLang="en-US" dirty="0"/>
          </a:p>
        </p:txBody>
      </p:sp>
      <p:pic>
        <p:nvPicPr>
          <p:cNvPr id="160773" name="Picture 5" descr="Human pelvic bones, male (left) and female (right). Bones in the pelvic region include the ilium, ischium, pubis, and sacrum. The female pelvis is usually less massive but wider and more circular than that of a man. Stock Photo - Premium Rights-Managed, Artist: Visuals Unlimited, Code: 861-03339428">
            <a:extLst>
              <a:ext uri="{FF2B5EF4-FFF2-40B4-BE49-F238E27FC236}">
                <a16:creationId xmlns:a16="http://schemas.microsoft.com/office/drawing/2014/main" id="{7C495D38-7B62-47F9-BBB8-A55EF90B41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8741" t="20790" r="10963" b="24628"/>
          <a:stretch>
            <a:fillRect/>
          </a:stretch>
        </p:blipFill>
        <p:spPr bwMode="auto">
          <a:xfrm>
            <a:off x="5940425" y="1484313"/>
            <a:ext cx="2879725" cy="2522537"/>
          </a:xfrm>
          <a:prstGeom prst="rect">
            <a:avLst/>
          </a:prstGeom>
          <a:noFill/>
          <a:extLst>
            <a:ext uri="{909E8E84-426E-40DD-AFC4-6F175D3DCCD1}">
              <a14:hiddenFill xmlns:a14="http://schemas.microsoft.com/office/drawing/2010/main">
                <a:solidFill>
                  <a:srgbClr val="FFFFFF"/>
                </a:solidFill>
              </a14:hiddenFill>
            </a:ext>
          </a:extLst>
        </p:spPr>
      </p:pic>
      <p:pic>
        <p:nvPicPr>
          <p:cNvPr id="160775" name="Picture 7" descr="ANd9GcSM-8k2vJFEDTG6QVwbh9XPrHLxP0gJYx3x_sbZqGofiH9z0JL-ag">
            <a:extLst>
              <a:ext uri="{FF2B5EF4-FFF2-40B4-BE49-F238E27FC236}">
                <a16:creationId xmlns:a16="http://schemas.microsoft.com/office/drawing/2014/main" id="{0BBD49B6-559C-402F-A9BD-8F691B19E8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4000500"/>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444530ED-BB7C-4575-BF0B-81003C60EE65}"/>
              </a:ext>
            </a:extLst>
          </p:cNvPr>
          <p:cNvSpPr>
            <a:spLocks noGrp="1" noChangeArrowheads="1"/>
          </p:cNvSpPr>
          <p:nvPr>
            <p:ph type="title"/>
          </p:nvPr>
        </p:nvSpPr>
        <p:spPr/>
        <p:txBody>
          <a:bodyPr/>
          <a:lstStyle/>
          <a:p>
            <a:r>
              <a:rPr lang="en-US" altLang="en-US" b="1" u="sng">
                <a:solidFill>
                  <a:srgbClr val="FFFF00"/>
                </a:solidFill>
              </a:rPr>
              <a:t>Are the Bones Human?</a:t>
            </a:r>
          </a:p>
        </p:txBody>
      </p:sp>
      <p:sp>
        <p:nvSpPr>
          <p:cNvPr id="110595" name="Rectangle 3">
            <a:extLst>
              <a:ext uri="{FF2B5EF4-FFF2-40B4-BE49-F238E27FC236}">
                <a16:creationId xmlns:a16="http://schemas.microsoft.com/office/drawing/2014/main" id="{4AC9CAF2-2AB5-48A4-BEA1-69BD2B1CE604}"/>
              </a:ext>
            </a:extLst>
          </p:cNvPr>
          <p:cNvSpPr>
            <a:spLocks noGrp="1" noChangeArrowheads="1"/>
          </p:cNvSpPr>
          <p:nvPr>
            <p:ph type="body" idx="1"/>
          </p:nvPr>
        </p:nvSpPr>
        <p:spPr>
          <a:xfrm>
            <a:off x="468313" y="1557338"/>
            <a:ext cx="4103687" cy="1152525"/>
          </a:xfrm>
        </p:spPr>
        <p:txBody>
          <a:bodyPr/>
          <a:lstStyle/>
          <a:p>
            <a:r>
              <a:rPr lang="en-US" altLang="en-US" sz="2800" b="1">
                <a:solidFill>
                  <a:srgbClr val="9999FF"/>
                </a:solidFill>
              </a:rPr>
              <a:t>Plexiform Bone</a:t>
            </a:r>
          </a:p>
          <a:p>
            <a:pPr>
              <a:buFontTx/>
              <a:buNone/>
            </a:pPr>
            <a:r>
              <a:rPr lang="en-US" altLang="en-US" sz="2800">
                <a:solidFill>
                  <a:schemeClr val="bg1"/>
                </a:solidFill>
              </a:rPr>
              <a:t>    Animals (fast growth)</a:t>
            </a:r>
          </a:p>
        </p:txBody>
      </p:sp>
      <p:pic>
        <p:nvPicPr>
          <p:cNvPr id="110596" name="Picture 4">
            <a:extLst>
              <a:ext uri="{FF2B5EF4-FFF2-40B4-BE49-F238E27FC236}">
                <a16:creationId xmlns:a16="http://schemas.microsoft.com/office/drawing/2014/main" id="{37BED986-5EC6-4200-ABFC-79FD6DF6F6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475" y="2538413"/>
            <a:ext cx="6551613"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597" name="Rectangle 5">
            <a:extLst>
              <a:ext uri="{FF2B5EF4-FFF2-40B4-BE49-F238E27FC236}">
                <a16:creationId xmlns:a16="http://schemas.microsoft.com/office/drawing/2014/main" id="{1B8B8989-BF28-4706-A5E5-1F8E865DFF91}"/>
              </a:ext>
            </a:extLst>
          </p:cNvPr>
          <p:cNvSpPr>
            <a:spLocks noChangeArrowheads="1"/>
          </p:cNvSpPr>
          <p:nvPr/>
        </p:nvSpPr>
        <p:spPr bwMode="auto">
          <a:xfrm>
            <a:off x="4787900" y="1557338"/>
            <a:ext cx="4535488"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lnSpc>
                <a:spcPct val="90000"/>
              </a:lnSpc>
            </a:pPr>
            <a:r>
              <a:rPr lang="en-US" altLang="en-US" sz="2800" b="1">
                <a:solidFill>
                  <a:srgbClr val="9999FF"/>
                </a:solidFill>
              </a:rPr>
              <a:t>Haversian Bone</a:t>
            </a:r>
            <a:r>
              <a:rPr lang="en-US" altLang="en-US">
                <a:solidFill>
                  <a:schemeClr val="bg1"/>
                </a:solidFill>
              </a:rPr>
              <a:t> </a:t>
            </a:r>
            <a:r>
              <a:rPr lang="en-US" altLang="en-US" sz="2800">
                <a:solidFill>
                  <a:schemeClr val="bg1"/>
                </a:solidFill>
              </a:rPr>
              <a:t>Human (compact bone)</a:t>
            </a:r>
          </a:p>
        </p:txBody>
      </p:sp>
      <p:pic>
        <p:nvPicPr>
          <p:cNvPr id="110599" name="Picture 7" descr="bone">
            <a:extLst>
              <a:ext uri="{FF2B5EF4-FFF2-40B4-BE49-F238E27FC236}">
                <a16:creationId xmlns:a16="http://schemas.microsoft.com/office/drawing/2014/main" id="{64C8679B-104F-4142-9C69-D52794EB20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3213100"/>
            <a:ext cx="1692275" cy="1641475"/>
          </a:xfrm>
          <a:prstGeom prst="rect">
            <a:avLst/>
          </a:prstGeom>
          <a:noFill/>
          <a:extLst>
            <a:ext uri="{909E8E84-426E-40DD-AFC4-6F175D3DCCD1}">
              <a14:hiddenFill xmlns:a14="http://schemas.microsoft.com/office/drawing/2010/main">
                <a:solidFill>
                  <a:srgbClr val="FFFFFF"/>
                </a:solidFill>
              </a14:hiddenFill>
            </a:ext>
          </a:extLst>
        </p:spPr>
      </p:pic>
      <p:pic>
        <p:nvPicPr>
          <p:cNvPr id="110601" name="Picture 9" descr="1-s2">
            <a:extLst>
              <a:ext uri="{FF2B5EF4-FFF2-40B4-BE49-F238E27FC236}">
                <a16:creationId xmlns:a16="http://schemas.microsoft.com/office/drawing/2014/main" id="{5A78D1AA-094B-4766-BBDE-F47645D90C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2777" t="41568" r="26802" b="19934"/>
          <a:stretch>
            <a:fillRect/>
          </a:stretch>
        </p:blipFill>
        <p:spPr bwMode="auto">
          <a:xfrm>
            <a:off x="0" y="3213100"/>
            <a:ext cx="1574800" cy="1511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9572" name="Rectangle 4">
            <a:extLst>
              <a:ext uri="{FF2B5EF4-FFF2-40B4-BE49-F238E27FC236}">
                <a16:creationId xmlns:a16="http://schemas.microsoft.com/office/drawing/2014/main" id="{D4093330-642A-4B46-9190-0F73A9BA76F5}"/>
              </a:ext>
            </a:extLst>
          </p:cNvPr>
          <p:cNvSpPr>
            <a:spLocks noGrp="1" noChangeArrowheads="1"/>
          </p:cNvSpPr>
          <p:nvPr>
            <p:ph type="title"/>
          </p:nvPr>
        </p:nvSpPr>
        <p:spPr>
          <a:xfrm>
            <a:off x="457200" y="-306388"/>
            <a:ext cx="8229600" cy="1143001"/>
          </a:xfrm>
          <a:noFill/>
          <a:ln/>
        </p:spPr>
        <p:txBody>
          <a:bodyPr/>
          <a:lstStyle/>
          <a:p>
            <a:r>
              <a:rPr lang="en-US" altLang="en-US" b="1" u="sng">
                <a:solidFill>
                  <a:srgbClr val="FFFF00"/>
                </a:solidFill>
              </a:rPr>
              <a:t>Human vs. Other Animals</a:t>
            </a:r>
          </a:p>
        </p:txBody>
      </p:sp>
      <p:pic>
        <p:nvPicPr>
          <p:cNvPr id="109573" name="Picture 5">
            <a:extLst>
              <a:ext uri="{FF2B5EF4-FFF2-40B4-BE49-F238E27FC236}">
                <a16:creationId xmlns:a16="http://schemas.microsoft.com/office/drawing/2014/main" id="{51817275-783B-4F24-B64E-E32A89DF47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446" t="26933" r="12956" b="43910"/>
          <a:stretch>
            <a:fillRect/>
          </a:stretch>
        </p:blipFill>
        <p:spPr bwMode="auto">
          <a:xfrm>
            <a:off x="250825" y="620713"/>
            <a:ext cx="3816350"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7" name="Picture 9">
            <a:extLst>
              <a:ext uri="{FF2B5EF4-FFF2-40B4-BE49-F238E27FC236}">
                <a16:creationId xmlns:a16="http://schemas.microsoft.com/office/drawing/2014/main" id="{A9198BBB-0BE0-4C72-AA57-BEB68D2A90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4779" t="27260" r="12732" b="44865"/>
          <a:stretch>
            <a:fillRect/>
          </a:stretch>
        </p:blipFill>
        <p:spPr bwMode="auto">
          <a:xfrm>
            <a:off x="5038725" y="4946650"/>
            <a:ext cx="4105275"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8" name="Picture 10">
            <a:extLst>
              <a:ext uri="{FF2B5EF4-FFF2-40B4-BE49-F238E27FC236}">
                <a16:creationId xmlns:a16="http://schemas.microsoft.com/office/drawing/2014/main" id="{F5933D3F-92DC-4E02-8194-B060E0535A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4779" t="27260" r="12732" b="44865"/>
          <a:stretch>
            <a:fillRect/>
          </a:stretch>
        </p:blipFill>
        <p:spPr bwMode="auto">
          <a:xfrm>
            <a:off x="179388" y="5014913"/>
            <a:ext cx="3960812"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9" name="Picture 11">
            <a:extLst>
              <a:ext uri="{FF2B5EF4-FFF2-40B4-BE49-F238E27FC236}">
                <a16:creationId xmlns:a16="http://schemas.microsoft.com/office/drawing/2014/main" id="{ABE705BE-A82D-4495-AAF4-2AD965CB7E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4779" t="27260" r="12732" b="43239"/>
          <a:stretch>
            <a:fillRect/>
          </a:stretch>
        </p:blipFill>
        <p:spPr bwMode="auto">
          <a:xfrm>
            <a:off x="5076825" y="2919413"/>
            <a:ext cx="4067175"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80" name="Picture 12">
            <a:extLst>
              <a:ext uri="{FF2B5EF4-FFF2-40B4-BE49-F238E27FC236}">
                <a16:creationId xmlns:a16="http://schemas.microsoft.com/office/drawing/2014/main" id="{48B85D7D-9B34-4D35-B7A8-3772CA62B1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5417" t="24620" r="13397" b="45879"/>
          <a:stretch>
            <a:fillRect/>
          </a:stretch>
        </p:blipFill>
        <p:spPr bwMode="auto">
          <a:xfrm>
            <a:off x="179388" y="2830513"/>
            <a:ext cx="3887787"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4" name="Picture 6">
            <a:extLst>
              <a:ext uri="{FF2B5EF4-FFF2-40B4-BE49-F238E27FC236}">
                <a16:creationId xmlns:a16="http://schemas.microsoft.com/office/drawing/2014/main" id="{DBE1302B-9E05-4784-8406-3AEF197659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34779" t="25633" r="12732" b="43239"/>
          <a:stretch>
            <a:fillRect/>
          </a:stretch>
        </p:blipFill>
        <p:spPr bwMode="auto">
          <a:xfrm>
            <a:off x="5076825" y="620713"/>
            <a:ext cx="406717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82" name="Rectangle 14">
            <a:extLst>
              <a:ext uri="{FF2B5EF4-FFF2-40B4-BE49-F238E27FC236}">
                <a16:creationId xmlns:a16="http://schemas.microsoft.com/office/drawing/2014/main" id="{5B8EA8B9-67FE-4168-9E25-2458C6399042}"/>
              </a:ext>
            </a:extLst>
          </p:cNvPr>
          <p:cNvSpPr>
            <a:spLocks noGrp="1" noChangeArrowheads="1"/>
          </p:cNvSpPr>
          <p:nvPr>
            <p:ph type="body" idx="1"/>
          </p:nvPr>
        </p:nvSpPr>
        <p:spPr>
          <a:xfrm>
            <a:off x="323850" y="1887538"/>
            <a:ext cx="2665413" cy="749300"/>
          </a:xfrm>
        </p:spPr>
        <p:txBody>
          <a:bodyPr/>
          <a:lstStyle/>
          <a:p>
            <a:pPr>
              <a:buFontTx/>
              <a:buNone/>
            </a:pPr>
            <a:r>
              <a:rPr lang="en-US" altLang="en-US" b="1"/>
              <a:t>Human</a:t>
            </a:r>
          </a:p>
        </p:txBody>
      </p:sp>
      <p:sp>
        <p:nvSpPr>
          <p:cNvPr id="109583" name="Rectangle 15">
            <a:extLst>
              <a:ext uri="{FF2B5EF4-FFF2-40B4-BE49-F238E27FC236}">
                <a16:creationId xmlns:a16="http://schemas.microsoft.com/office/drawing/2014/main" id="{675A41CF-08FE-4F27-95C6-2CD079F0BB48}"/>
              </a:ext>
            </a:extLst>
          </p:cNvPr>
          <p:cNvSpPr>
            <a:spLocks noChangeArrowheads="1"/>
          </p:cNvSpPr>
          <p:nvPr/>
        </p:nvSpPr>
        <p:spPr bwMode="auto">
          <a:xfrm>
            <a:off x="323850" y="4292600"/>
            <a:ext cx="266541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buFontTx/>
              <a:buNone/>
            </a:pPr>
            <a:r>
              <a:rPr lang="en-US" altLang="en-US" b="1"/>
              <a:t>Mole</a:t>
            </a:r>
          </a:p>
        </p:txBody>
      </p:sp>
      <p:sp>
        <p:nvSpPr>
          <p:cNvPr id="109584" name="Rectangle 16">
            <a:extLst>
              <a:ext uri="{FF2B5EF4-FFF2-40B4-BE49-F238E27FC236}">
                <a16:creationId xmlns:a16="http://schemas.microsoft.com/office/drawing/2014/main" id="{D3D5C26C-5AE6-41A5-8F29-BDCC4C6EF2A5}"/>
              </a:ext>
            </a:extLst>
          </p:cNvPr>
          <p:cNvSpPr>
            <a:spLocks noChangeArrowheads="1"/>
          </p:cNvSpPr>
          <p:nvPr/>
        </p:nvSpPr>
        <p:spPr bwMode="auto">
          <a:xfrm>
            <a:off x="323850" y="6280150"/>
            <a:ext cx="266541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buFontTx/>
              <a:buNone/>
            </a:pPr>
            <a:r>
              <a:rPr lang="en-US" altLang="en-US" b="1"/>
              <a:t>Deer</a:t>
            </a:r>
          </a:p>
        </p:txBody>
      </p:sp>
      <p:sp>
        <p:nvSpPr>
          <p:cNvPr id="109585" name="Rectangle 17">
            <a:extLst>
              <a:ext uri="{FF2B5EF4-FFF2-40B4-BE49-F238E27FC236}">
                <a16:creationId xmlns:a16="http://schemas.microsoft.com/office/drawing/2014/main" id="{9849A402-02E4-4756-B865-5C54F3FFE72E}"/>
              </a:ext>
            </a:extLst>
          </p:cNvPr>
          <p:cNvSpPr>
            <a:spLocks noChangeArrowheads="1"/>
          </p:cNvSpPr>
          <p:nvPr/>
        </p:nvSpPr>
        <p:spPr bwMode="auto">
          <a:xfrm>
            <a:off x="5292725" y="1958975"/>
            <a:ext cx="266541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buFontTx/>
              <a:buNone/>
            </a:pPr>
            <a:r>
              <a:rPr lang="en-US" altLang="en-US" b="1"/>
              <a:t>Dog</a:t>
            </a:r>
          </a:p>
        </p:txBody>
      </p:sp>
      <p:sp>
        <p:nvSpPr>
          <p:cNvPr id="109586" name="Rectangle 18">
            <a:extLst>
              <a:ext uri="{FF2B5EF4-FFF2-40B4-BE49-F238E27FC236}">
                <a16:creationId xmlns:a16="http://schemas.microsoft.com/office/drawing/2014/main" id="{EC77E2D2-5DCF-4084-AE3B-20DCFD37043F}"/>
              </a:ext>
            </a:extLst>
          </p:cNvPr>
          <p:cNvSpPr>
            <a:spLocks noChangeArrowheads="1"/>
          </p:cNvSpPr>
          <p:nvPr/>
        </p:nvSpPr>
        <p:spPr bwMode="auto">
          <a:xfrm>
            <a:off x="5291138" y="4292600"/>
            <a:ext cx="2665412"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buFontTx/>
              <a:buNone/>
            </a:pPr>
            <a:r>
              <a:rPr lang="en-US" altLang="en-US" b="1"/>
              <a:t>Cow</a:t>
            </a:r>
          </a:p>
        </p:txBody>
      </p:sp>
      <p:sp>
        <p:nvSpPr>
          <p:cNvPr id="109587" name="Rectangle 19">
            <a:extLst>
              <a:ext uri="{FF2B5EF4-FFF2-40B4-BE49-F238E27FC236}">
                <a16:creationId xmlns:a16="http://schemas.microsoft.com/office/drawing/2014/main" id="{7D15ED53-2B61-4F1A-A49D-6FE502709599}"/>
              </a:ext>
            </a:extLst>
          </p:cNvPr>
          <p:cNvSpPr>
            <a:spLocks noChangeArrowheads="1"/>
          </p:cNvSpPr>
          <p:nvPr/>
        </p:nvSpPr>
        <p:spPr bwMode="auto">
          <a:xfrm>
            <a:off x="5219700" y="6280150"/>
            <a:ext cx="266541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buFontTx/>
              <a:buNone/>
            </a:pPr>
            <a:r>
              <a:rPr lang="en-US" altLang="en-US" b="1"/>
              <a:t>Pig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09578"/>
                                        </p:tgtEl>
                                        <p:attrNameLst>
                                          <p:attrName>style.visibility</p:attrName>
                                        </p:attrNameLst>
                                      </p:cBhvr>
                                      <p:to>
                                        <p:strVal val="visible"/>
                                      </p:to>
                                    </p:set>
                                    <p:animEffect transition="in" filter="blinds(horizontal)">
                                      <p:cBhvr>
                                        <p:cTn id="7" dur="500"/>
                                        <p:tgtEl>
                                          <p:spTgt spid="109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CEC8BD31-A1C8-49CC-9F7C-9D1E4477CAC1}"/>
              </a:ext>
            </a:extLst>
          </p:cNvPr>
          <p:cNvSpPr>
            <a:spLocks noGrp="1" noChangeArrowheads="1"/>
          </p:cNvSpPr>
          <p:nvPr>
            <p:ph type="title"/>
          </p:nvPr>
        </p:nvSpPr>
        <p:spPr>
          <a:xfrm>
            <a:off x="0" y="274638"/>
            <a:ext cx="9144000" cy="1143000"/>
          </a:xfrm>
        </p:spPr>
        <p:txBody>
          <a:bodyPr/>
          <a:lstStyle/>
          <a:p>
            <a:r>
              <a:rPr lang="en-US" altLang="en-US" b="1" u="sng">
                <a:solidFill>
                  <a:srgbClr val="FFFF00"/>
                </a:solidFill>
              </a:rPr>
              <a:t>Human Bone or Not?</a:t>
            </a:r>
          </a:p>
        </p:txBody>
      </p:sp>
      <p:sp>
        <p:nvSpPr>
          <p:cNvPr id="107523" name="Rectangle 3">
            <a:extLst>
              <a:ext uri="{FF2B5EF4-FFF2-40B4-BE49-F238E27FC236}">
                <a16:creationId xmlns:a16="http://schemas.microsoft.com/office/drawing/2014/main" id="{684B3E13-2E87-4D11-86F3-8036FB0F2358}"/>
              </a:ext>
            </a:extLst>
          </p:cNvPr>
          <p:cNvSpPr>
            <a:spLocks noGrp="1" noChangeArrowheads="1"/>
          </p:cNvSpPr>
          <p:nvPr>
            <p:ph type="body" idx="1"/>
          </p:nvPr>
        </p:nvSpPr>
        <p:spPr>
          <a:xfrm>
            <a:off x="900113" y="6165850"/>
            <a:ext cx="7127875" cy="692150"/>
          </a:xfrm>
        </p:spPr>
        <p:txBody>
          <a:bodyPr/>
          <a:lstStyle/>
          <a:p>
            <a:pPr>
              <a:buFontTx/>
              <a:buNone/>
            </a:pPr>
            <a:r>
              <a:rPr lang="en-US" altLang="en-US" b="1">
                <a:solidFill>
                  <a:schemeClr val="bg1"/>
                </a:solidFill>
              </a:rPr>
              <a:t>Bear paw</a:t>
            </a:r>
            <a:r>
              <a:rPr lang="en-US" altLang="en-US">
                <a:solidFill>
                  <a:schemeClr val="bg1"/>
                </a:solidFill>
              </a:rPr>
              <a:t>		 vs.	   </a:t>
            </a:r>
            <a:r>
              <a:rPr lang="en-US" altLang="en-US" b="1">
                <a:solidFill>
                  <a:schemeClr val="bg1"/>
                </a:solidFill>
              </a:rPr>
              <a:t>Human hand</a:t>
            </a:r>
          </a:p>
        </p:txBody>
      </p:sp>
      <p:pic>
        <p:nvPicPr>
          <p:cNvPr id="107524" name="Picture 4">
            <a:extLst>
              <a:ext uri="{FF2B5EF4-FFF2-40B4-BE49-F238E27FC236}">
                <a16:creationId xmlns:a16="http://schemas.microsoft.com/office/drawing/2014/main" id="{11EAF46C-B322-4C88-AAE1-389E7E6107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341438"/>
            <a:ext cx="7056437"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5" name="Picture 5">
            <a:extLst>
              <a:ext uri="{FF2B5EF4-FFF2-40B4-BE49-F238E27FC236}">
                <a16:creationId xmlns:a16="http://schemas.microsoft.com/office/drawing/2014/main" id="{273AF98C-BEE6-4BAD-8E23-E1A53D5F91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1398588"/>
            <a:ext cx="6335712" cy="4910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7525"/>
                                        </p:tgtEl>
                                        <p:attrNameLst>
                                          <p:attrName>style.visibility</p:attrName>
                                        </p:attrNameLst>
                                      </p:cBhvr>
                                      <p:to>
                                        <p:strVal val="visible"/>
                                      </p:to>
                                    </p:set>
                                    <p:animEffect transition="in" filter="blinds(horizontal)">
                                      <p:cBhvr>
                                        <p:cTn id="7" dur="500"/>
                                        <p:tgtEl>
                                          <p:spTgt spid="107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8614" name="Rectangle 6">
            <a:extLst>
              <a:ext uri="{FF2B5EF4-FFF2-40B4-BE49-F238E27FC236}">
                <a16:creationId xmlns:a16="http://schemas.microsoft.com/office/drawing/2014/main" id="{A794F6B8-CC05-419A-8DDC-38BF59355160}"/>
              </a:ext>
            </a:extLst>
          </p:cNvPr>
          <p:cNvSpPr>
            <a:spLocks noGrp="1" noChangeArrowheads="1"/>
          </p:cNvSpPr>
          <p:nvPr>
            <p:ph type="title"/>
          </p:nvPr>
        </p:nvSpPr>
        <p:spPr>
          <a:xfrm>
            <a:off x="468313" y="260350"/>
            <a:ext cx="8229600" cy="1143000"/>
          </a:xfrm>
        </p:spPr>
        <p:txBody>
          <a:bodyPr/>
          <a:lstStyle/>
          <a:p>
            <a:r>
              <a:rPr lang="en-GB" altLang="en-US" b="1" u="sng">
                <a:solidFill>
                  <a:srgbClr val="FFFF00"/>
                </a:solidFill>
              </a:rPr>
              <a:t>The “Perfect” Bone Structure</a:t>
            </a:r>
          </a:p>
        </p:txBody>
      </p:sp>
      <p:pic>
        <p:nvPicPr>
          <p:cNvPr id="68613" name="Picture 5" descr="vitruvian">
            <a:extLst>
              <a:ext uri="{FF2B5EF4-FFF2-40B4-BE49-F238E27FC236}">
                <a16:creationId xmlns:a16="http://schemas.microsoft.com/office/drawing/2014/main" id="{C02F1110-A3F8-43CC-AD57-CEE302D3CBBF}"/>
              </a:ext>
            </a:extLst>
          </p:cNvPr>
          <p:cNvPicPr>
            <a:picLocks noGrp="1" noChangeAspect="1" noChangeArrowheads="1"/>
          </p:cNvPicPr>
          <p:nvPr>
            <p:ph idx="1"/>
          </p:nvPr>
        </p:nvPicPr>
        <p:blipFill>
          <a:blip r:embed="rId2" cstate="hqprint">
            <a:extLst>
              <a:ext uri="{28A0092B-C50C-407E-A947-70E740481C1C}">
                <a14:useLocalDpi xmlns:a14="http://schemas.microsoft.com/office/drawing/2010/main" val="0"/>
              </a:ext>
            </a:extLst>
          </a:blip>
          <a:srcRect/>
          <a:stretch>
            <a:fillRect/>
          </a:stretch>
        </p:blipFill>
        <p:spPr>
          <a:xfrm>
            <a:off x="4787174" y="1162250"/>
            <a:ext cx="1770319" cy="255721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8616" name="Text Box 8">
            <a:extLst>
              <a:ext uri="{FF2B5EF4-FFF2-40B4-BE49-F238E27FC236}">
                <a16:creationId xmlns:a16="http://schemas.microsoft.com/office/drawing/2014/main" id="{C506F0DA-224A-44BB-B47C-2C9437187955}"/>
              </a:ext>
            </a:extLst>
          </p:cNvPr>
          <p:cNvSpPr txBox="1">
            <a:spLocks noChangeArrowheads="1"/>
          </p:cNvSpPr>
          <p:nvPr/>
        </p:nvSpPr>
        <p:spPr bwMode="auto">
          <a:xfrm>
            <a:off x="323850" y="1989138"/>
            <a:ext cx="4608513"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400" i="1" u="sng">
                <a:solidFill>
                  <a:schemeClr val="bg1"/>
                </a:solidFill>
              </a:rPr>
              <a:t>Da Vinci’s “Vitruvius Man”</a:t>
            </a:r>
          </a:p>
          <a:p>
            <a:pPr>
              <a:spcBef>
                <a:spcPct val="50000"/>
              </a:spcBef>
            </a:pPr>
            <a:r>
              <a:rPr lang="en-GB" altLang="en-US" sz="2400">
                <a:solidFill>
                  <a:schemeClr val="bg1"/>
                </a:solidFill>
              </a:rPr>
              <a:t>-</a:t>
            </a:r>
            <a:r>
              <a:rPr lang="en-GB" altLang="en-US" sz="2400" b="1">
                <a:solidFill>
                  <a:srgbClr val="FF6600"/>
                </a:solidFill>
                <a:effectLst>
                  <a:outerShdw blurRad="38100" dist="38100" dir="2700000" algn="tl">
                    <a:srgbClr val="FFFFFF"/>
                  </a:outerShdw>
                </a:effectLst>
              </a:rPr>
              <a:t>Arm span</a:t>
            </a:r>
            <a:r>
              <a:rPr lang="en-GB" altLang="en-US" sz="2400">
                <a:solidFill>
                  <a:schemeClr val="bg1"/>
                </a:solidFill>
              </a:rPr>
              <a:t> is equal to height</a:t>
            </a:r>
          </a:p>
          <a:p>
            <a:pPr>
              <a:spcBef>
                <a:spcPct val="50000"/>
              </a:spcBef>
            </a:pPr>
            <a:r>
              <a:rPr lang="en-GB" altLang="en-US" sz="2400">
                <a:solidFill>
                  <a:schemeClr val="bg1"/>
                </a:solidFill>
              </a:rPr>
              <a:t>-Width of shoulders is ¼ height</a:t>
            </a:r>
          </a:p>
          <a:p>
            <a:pPr>
              <a:spcBef>
                <a:spcPct val="50000"/>
              </a:spcBef>
            </a:pPr>
            <a:r>
              <a:rPr lang="en-GB" altLang="en-US" sz="2400">
                <a:solidFill>
                  <a:schemeClr val="bg1"/>
                </a:solidFill>
              </a:rPr>
              <a:t>-Top of head to middle of chest is ¼ height</a:t>
            </a:r>
          </a:p>
          <a:p>
            <a:pPr>
              <a:spcBef>
                <a:spcPct val="50000"/>
              </a:spcBef>
            </a:pPr>
            <a:r>
              <a:rPr lang="en-GB" altLang="en-US" sz="2400">
                <a:solidFill>
                  <a:schemeClr val="bg1"/>
                </a:solidFill>
              </a:rPr>
              <a:t>-Middle of chest to top of leg  is ¼ height</a:t>
            </a:r>
          </a:p>
          <a:p>
            <a:pPr>
              <a:spcBef>
                <a:spcPct val="50000"/>
              </a:spcBef>
            </a:pPr>
            <a:r>
              <a:rPr lang="en-GB" altLang="en-US" sz="2400">
                <a:solidFill>
                  <a:schemeClr val="bg1"/>
                </a:solidFill>
              </a:rPr>
              <a:t>-What other relationships exist?</a:t>
            </a:r>
          </a:p>
          <a:p>
            <a:pPr>
              <a:spcBef>
                <a:spcPct val="50000"/>
              </a:spcBef>
            </a:pPr>
            <a:r>
              <a:rPr lang="en-GB" altLang="en-US" sz="2400" b="1" i="1">
                <a:solidFill>
                  <a:schemeClr val="bg1"/>
                </a:solidFill>
              </a:rPr>
              <a:t>Are you proportioned ideally?</a:t>
            </a:r>
          </a:p>
        </p:txBody>
      </p:sp>
      <p:sp>
        <p:nvSpPr>
          <p:cNvPr id="68617" name="Oval 9">
            <a:extLst>
              <a:ext uri="{FF2B5EF4-FFF2-40B4-BE49-F238E27FC236}">
                <a16:creationId xmlns:a16="http://schemas.microsoft.com/office/drawing/2014/main" id="{A2D9C201-98AC-452B-BCEA-155238D8BE2B}"/>
              </a:ext>
            </a:extLst>
          </p:cNvPr>
          <p:cNvSpPr>
            <a:spLocks noChangeArrowheads="1"/>
          </p:cNvSpPr>
          <p:nvPr/>
        </p:nvSpPr>
        <p:spPr bwMode="auto">
          <a:xfrm>
            <a:off x="6588125" y="3860800"/>
            <a:ext cx="288925" cy="288925"/>
          </a:xfrm>
          <a:prstGeom prst="ellipse">
            <a:avLst/>
          </a:prstGeom>
          <a:solidFill>
            <a:srgbClr val="FFFF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619" name="Picture 11" descr="human_proportions_copy">
            <a:extLst>
              <a:ext uri="{FF2B5EF4-FFF2-40B4-BE49-F238E27FC236}">
                <a16:creationId xmlns:a16="http://schemas.microsoft.com/office/drawing/2014/main" id="{F403BECA-CAA6-44E6-8815-97B12471D4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1597" y="3860800"/>
            <a:ext cx="3130905" cy="2729659"/>
          </a:xfrm>
          <a:prstGeom prst="rect">
            <a:avLst/>
          </a:prstGeom>
          <a:noFill/>
          <a:extLst>
            <a:ext uri="{909E8E84-426E-40DD-AFC4-6F175D3DCCD1}">
              <a14:hiddenFill xmlns:a14="http://schemas.microsoft.com/office/drawing/2010/main">
                <a:solidFill>
                  <a:srgbClr val="FFFFFF"/>
                </a:solidFill>
              </a14:hiddenFill>
            </a:ext>
          </a:extLst>
        </p:spPr>
      </p:pic>
      <p:pic>
        <p:nvPicPr>
          <p:cNvPr id="68621" name="Picture 13" descr="ideal-male-body-proportions-71">
            <a:extLst>
              <a:ext uri="{FF2B5EF4-FFF2-40B4-BE49-F238E27FC236}">
                <a16:creationId xmlns:a16="http://schemas.microsoft.com/office/drawing/2014/main" id="{EED841BD-2C1B-454F-B2C1-259D2A70D6EB}"/>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6608413" y="1429406"/>
            <a:ext cx="2375941" cy="22659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8619"/>
                                        </p:tgtEl>
                                        <p:attrNameLst>
                                          <p:attrName>style.visibility</p:attrName>
                                        </p:attrNameLst>
                                      </p:cBhvr>
                                      <p:to>
                                        <p:strVal val="visible"/>
                                      </p:to>
                                    </p:set>
                                    <p:animEffect transition="in" filter="blinds(horizontal)">
                                      <p:cBhvr>
                                        <p:cTn id="7" dur="500"/>
                                        <p:tgtEl>
                                          <p:spTgt spid="686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8621"/>
                                        </p:tgtEl>
                                        <p:attrNameLst>
                                          <p:attrName>style.visibility</p:attrName>
                                        </p:attrNameLst>
                                      </p:cBhvr>
                                      <p:to>
                                        <p:strVal val="visible"/>
                                      </p:to>
                                    </p:set>
                                    <p:animEffect transition="in" filter="blinds(horizontal)">
                                      <p:cBhvr>
                                        <p:cTn id="12" dur="500"/>
                                        <p:tgtEl>
                                          <p:spTgt spid="686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6674" name="Rectangle 2">
            <a:extLst>
              <a:ext uri="{FF2B5EF4-FFF2-40B4-BE49-F238E27FC236}">
                <a16:creationId xmlns:a16="http://schemas.microsoft.com/office/drawing/2014/main" id="{1115BE25-2C96-45EC-B3D9-2DB8EA137434}"/>
              </a:ext>
            </a:extLst>
          </p:cNvPr>
          <p:cNvSpPr>
            <a:spLocks noGrp="1" noChangeArrowheads="1"/>
          </p:cNvSpPr>
          <p:nvPr>
            <p:ph type="title"/>
          </p:nvPr>
        </p:nvSpPr>
        <p:spPr/>
        <p:txBody>
          <a:bodyPr/>
          <a:lstStyle/>
          <a:p>
            <a:r>
              <a:rPr lang="en-US" altLang="en-US" b="1" u="sng">
                <a:solidFill>
                  <a:srgbClr val="FFFF00"/>
                </a:solidFill>
              </a:rPr>
              <a:t>Height and Body Proportions</a:t>
            </a:r>
          </a:p>
        </p:txBody>
      </p:sp>
      <p:pic>
        <p:nvPicPr>
          <p:cNvPr id="156676" name="Picture 4">
            <a:extLst>
              <a:ext uri="{FF2B5EF4-FFF2-40B4-BE49-F238E27FC236}">
                <a16:creationId xmlns:a16="http://schemas.microsoft.com/office/drawing/2014/main" id="{3E2A4003-7B30-45B9-9842-14AFC1611C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2410" t="20872" r="67738" b="51048"/>
          <a:stretch>
            <a:fillRect/>
          </a:stretch>
        </p:blipFill>
        <p:spPr bwMode="auto">
          <a:xfrm>
            <a:off x="107950" y="1484313"/>
            <a:ext cx="8893175" cy="433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677" name="Text Box 5">
            <a:extLst>
              <a:ext uri="{FF2B5EF4-FFF2-40B4-BE49-F238E27FC236}">
                <a16:creationId xmlns:a16="http://schemas.microsoft.com/office/drawing/2014/main" id="{053F7BFE-4E7C-42C5-8511-CCB9B978E2A9}"/>
              </a:ext>
            </a:extLst>
          </p:cNvPr>
          <p:cNvSpPr txBox="1">
            <a:spLocks noChangeArrowheads="1"/>
          </p:cNvSpPr>
          <p:nvPr/>
        </p:nvSpPr>
        <p:spPr bwMode="auto">
          <a:xfrm>
            <a:off x="3635375" y="3357563"/>
            <a:ext cx="6492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175</a:t>
            </a:r>
          </a:p>
        </p:txBody>
      </p:sp>
      <p:sp>
        <p:nvSpPr>
          <p:cNvPr id="156678" name="Text Box 6">
            <a:extLst>
              <a:ext uri="{FF2B5EF4-FFF2-40B4-BE49-F238E27FC236}">
                <a16:creationId xmlns:a16="http://schemas.microsoft.com/office/drawing/2014/main" id="{68A0F0A1-C5FD-4513-BB36-EDADC8661276}"/>
              </a:ext>
            </a:extLst>
          </p:cNvPr>
          <p:cNvSpPr txBox="1">
            <a:spLocks noChangeArrowheads="1"/>
          </p:cNvSpPr>
          <p:nvPr/>
        </p:nvSpPr>
        <p:spPr bwMode="auto">
          <a:xfrm>
            <a:off x="5578475" y="3308350"/>
            <a:ext cx="6492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990000"/>
                </a:solidFill>
              </a:rPr>
              <a:t>175</a:t>
            </a:r>
          </a:p>
        </p:txBody>
      </p:sp>
      <p:sp>
        <p:nvSpPr>
          <p:cNvPr id="156679" name="Text Box 7">
            <a:extLst>
              <a:ext uri="{FF2B5EF4-FFF2-40B4-BE49-F238E27FC236}">
                <a16:creationId xmlns:a16="http://schemas.microsoft.com/office/drawing/2014/main" id="{FB07E430-D313-4CA0-9120-AA27E701D29A}"/>
              </a:ext>
            </a:extLst>
          </p:cNvPr>
          <p:cNvSpPr txBox="1">
            <a:spLocks noChangeArrowheads="1"/>
          </p:cNvSpPr>
          <p:nvPr/>
        </p:nvSpPr>
        <p:spPr bwMode="auto">
          <a:xfrm>
            <a:off x="3635375" y="3597275"/>
            <a:ext cx="6492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7.5</a:t>
            </a:r>
          </a:p>
        </p:txBody>
      </p:sp>
      <p:sp>
        <p:nvSpPr>
          <p:cNvPr id="156680" name="Text Box 8">
            <a:extLst>
              <a:ext uri="{FF2B5EF4-FFF2-40B4-BE49-F238E27FC236}">
                <a16:creationId xmlns:a16="http://schemas.microsoft.com/office/drawing/2014/main" id="{1332E1A6-3D8E-4499-855E-0AEC03AC8DA3}"/>
              </a:ext>
            </a:extLst>
          </p:cNvPr>
          <p:cNvSpPr txBox="1">
            <a:spLocks noChangeArrowheads="1"/>
          </p:cNvSpPr>
          <p:nvPr/>
        </p:nvSpPr>
        <p:spPr bwMode="auto">
          <a:xfrm>
            <a:off x="5578475" y="3597275"/>
            <a:ext cx="6492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180</a:t>
            </a:r>
          </a:p>
        </p:txBody>
      </p:sp>
      <p:sp>
        <p:nvSpPr>
          <p:cNvPr id="156681" name="Text Box 9">
            <a:extLst>
              <a:ext uri="{FF2B5EF4-FFF2-40B4-BE49-F238E27FC236}">
                <a16:creationId xmlns:a16="http://schemas.microsoft.com/office/drawing/2014/main" id="{3F1236F4-88EF-4596-8EB4-B1647EAF9AE0}"/>
              </a:ext>
            </a:extLst>
          </p:cNvPr>
          <p:cNvSpPr txBox="1">
            <a:spLocks noChangeArrowheads="1"/>
          </p:cNvSpPr>
          <p:nvPr/>
        </p:nvSpPr>
        <p:spPr bwMode="auto">
          <a:xfrm>
            <a:off x="6732588" y="3659188"/>
            <a:ext cx="15843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solidFill>
                  <a:srgbClr val="0066FF"/>
                </a:solidFill>
              </a:rPr>
              <a:t>180-175=</a:t>
            </a:r>
          </a:p>
        </p:txBody>
      </p:sp>
      <p:sp>
        <p:nvSpPr>
          <p:cNvPr id="156682" name="Text Box 10">
            <a:extLst>
              <a:ext uri="{FF2B5EF4-FFF2-40B4-BE49-F238E27FC236}">
                <a16:creationId xmlns:a16="http://schemas.microsoft.com/office/drawing/2014/main" id="{49F57068-1048-4C94-8204-A2DC894F2B55}"/>
              </a:ext>
            </a:extLst>
          </p:cNvPr>
          <p:cNvSpPr txBox="1">
            <a:spLocks noChangeArrowheads="1"/>
          </p:cNvSpPr>
          <p:nvPr/>
        </p:nvSpPr>
        <p:spPr bwMode="auto">
          <a:xfrm>
            <a:off x="3706813" y="3933825"/>
            <a:ext cx="6492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17</a:t>
            </a:r>
          </a:p>
        </p:txBody>
      </p:sp>
      <p:sp>
        <p:nvSpPr>
          <p:cNvPr id="156683" name="Text Box 11">
            <a:extLst>
              <a:ext uri="{FF2B5EF4-FFF2-40B4-BE49-F238E27FC236}">
                <a16:creationId xmlns:a16="http://schemas.microsoft.com/office/drawing/2014/main" id="{335C0A23-FA60-4D05-898A-682A6572F15E}"/>
              </a:ext>
            </a:extLst>
          </p:cNvPr>
          <p:cNvSpPr txBox="1">
            <a:spLocks noChangeArrowheads="1"/>
          </p:cNvSpPr>
          <p:nvPr/>
        </p:nvSpPr>
        <p:spPr bwMode="auto">
          <a:xfrm>
            <a:off x="5580063" y="3933825"/>
            <a:ext cx="6492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170</a:t>
            </a:r>
          </a:p>
        </p:txBody>
      </p:sp>
      <p:sp>
        <p:nvSpPr>
          <p:cNvPr id="156684" name="Text Box 12">
            <a:extLst>
              <a:ext uri="{FF2B5EF4-FFF2-40B4-BE49-F238E27FC236}">
                <a16:creationId xmlns:a16="http://schemas.microsoft.com/office/drawing/2014/main" id="{FCDF39A8-F6DF-44FB-AC80-2FF1148D410F}"/>
              </a:ext>
            </a:extLst>
          </p:cNvPr>
          <p:cNvSpPr txBox="1">
            <a:spLocks noChangeArrowheads="1"/>
          </p:cNvSpPr>
          <p:nvPr/>
        </p:nvSpPr>
        <p:spPr bwMode="auto">
          <a:xfrm>
            <a:off x="7524750" y="3933825"/>
            <a:ext cx="6492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-5</a:t>
            </a:r>
          </a:p>
        </p:txBody>
      </p:sp>
      <p:sp>
        <p:nvSpPr>
          <p:cNvPr id="156687" name="Text Box 15">
            <a:extLst>
              <a:ext uri="{FF2B5EF4-FFF2-40B4-BE49-F238E27FC236}">
                <a16:creationId xmlns:a16="http://schemas.microsoft.com/office/drawing/2014/main" id="{750A9BFA-C016-4E45-B1E2-37C8CEC2CAD1}"/>
              </a:ext>
            </a:extLst>
          </p:cNvPr>
          <p:cNvSpPr txBox="1">
            <a:spLocks noChangeArrowheads="1"/>
          </p:cNvSpPr>
          <p:nvPr/>
        </p:nvSpPr>
        <p:spPr bwMode="auto">
          <a:xfrm>
            <a:off x="7523163" y="3644900"/>
            <a:ext cx="6492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5</a:t>
            </a:r>
          </a:p>
        </p:txBody>
      </p:sp>
      <p:sp>
        <p:nvSpPr>
          <p:cNvPr id="156688" name="Text Box 16">
            <a:extLst>
              <a:ext uri="{FF2B5EF4-FFF2-40B4-BE49-F238E27FC236}">
                <a16:creationId xmlns:a16="http://schemas.microsoft.com/office/drawing/2014/main" id="{178C0264-F14C-4A16-BD34-FFF25FBDBA15}"/>
              </a:ext>
            </a:extLst>
          </p:cNvPr>
          <p:cNvSpPr txBox="1">
            <a:spLocks noChangeArrowheads="1"/>
          </p:cNvSpPr>
          <p:nvPr/>
        </p:nvSpPr>
        <p:spPr bwMode="auto">
          <a:xfrm>
            <a:off x="6732588" y="3946525"/>
            <a:ext cx="15843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solidFill>
                  <a:srgbClr val="0066FF"/>
                </a:solidFill>
              </a:rPr>
              <a:t>170-175=</a:t>
            </a:r>
          </a:p>
        </p:txBody>
      </p:sp>
      <p:sp>
        <p:nvSpPr>
          <p:cNvPr id="156689" name="Text Box 17">
            <a:extLst>
              <a:ext uri="{FF2B5EF4-FFF2-40B4-BE49-F238E27FC236}">
                <a16:creationId xmlns:a16="http://schemas.microsoft.com/office/drawing/2014/main" id="{059A23D7-2C87-407F-AFA9-151514DBB98B}"/>
              </a:ext>
            </a:extLst>
          </p:cNvPr>
          <p:cNvSpPr txBox="1">
            <a:spLocks noChangeArrowheads="1"/>
          </p:cNvSpPr>
          <p:nvPr/>
        </p:nvSpPr>
        <p:spPr bwMode="auto">
          <a:xfrm>
            <a:off x="3708400" y="4221163"/>
            <a:ext cx="6492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21</a:t>
            </a:r>
          </a:p>
        </p:txBody>
      </p:sp>
      <p:sp>
        <p:nvSpPr>
          <p:cNvPr id="156690" name="Text Box 18">
            <a:extLst>
              <a:ext uri="{FF2B5EF4-FFF2-40B4-BE49-F238E27FC236}">
                <a16:creationId xmlns:a16="http://schemas.microsoft.com/office/drawing/2014/main" id="{DE096AF8-2C02-464E-A5CD-B9734D53EF3B}"/>
              </a:ext>
            </a:extLst>
          </p:cNvPr>
          <p:cNvSpPr txBox="1">
            <a:spLocks noChangeArrowheads="1"/>
          </p:cNvSpPr>
          <p:nvPr/>
        </p:nvSpPr>
        <p:spPr bwMode="auto">
          <a:xfrm>
            <a:off x="5580063" y="4244975"/>
            <a:ext cx="6492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168</a:t>
            </a:r>
          </a:p>
        </p:txBody>
      </p:sp>
      <p:sp>
        <p:nvSpPr>
          <p:cNvPr id="156691" name="Text Box 19">
            <a:extLst>
              <a:ext uri="{FF2B5EF4-FFF2-40B4-BE49-F238E27FC236}">
                <a16:creationId xmlns:a16="http://schemas.microsoft.com/office/drawing/2014/main" id="{6F3C54CE-BD3D-4558-89E6-A93DED238859}"/>
              </a:ext>
            </a:extLst>
          </p:cNvPr>
          <p:cNvSpPr txBox="1">
            <a:spLocks noChangeArrowheads="1"/>
          </p:cNvSpPr>
          <p:nvPr/>
        </p:nvSpPr>
        <p:spPr bwMode="auto">
          <a:xfrm>
            <a:off x="7524750" y="4244975"/>
            <a:ext cx="6492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66FF"/>
                </a:solidFill>
              </a:rPr>
              <a:t>-7</a:t>
            </a:r>
          </a:p>
        </p:txBody>
      </p:sp>
      <p:sp>
        <p:nvSpPr>
          <p:cNvPr id="156692" name="Text Box 20">
            <a:extLst>
              <a:ext uri="{FF2B5EF4-FFF2-40B4-BE49-F238E27FC236}">
                <a16:creationId xmlns:a16="http://schemas.microsoft.com/office/drawing/2014/main" id="{2489B616-9761-4643-A4E0-95509EDB3D9D}"/>
              </a:ext>
            </a:extLst>
          </p:cNvPr>
          <p:cNvSpPr txBox="1">
            <a:spLocks noChangeArrowheads="1"/>
          </p:cNvSpPr>
          <p:nvPr/>
        </p:nvSpPr>
        <p:spPr bwMode="auto">
          <a:xfrm>
            <a:off x="6732588" y="4292600"/>
            <a:ext cx="15843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solidFill>
                  <a:srgbClr val="0066FF"/>
                </a:solidFill>
              </a:rPr>
              <a:t>168-175=</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00706" name="Rectangle 2">
            <a:extLst>
              <a:ext uri="{FF2B5EF4-FFF2-40B4-BE49-F238E27FC236}">
                <a16:creationId xmlns:a16="http://schemas.microsoft.com/office/drawing/2014/main" id="{AC533680-C6CB-416D-9A4C-C6ADF497CF86}"/>
              </a:ext>
            </a:extLst>
          </p:cNvPr>
          <p:cNvSpPr>
            <a:spLocks noGrp="1" noChangeArrowheads="1"/>
          </p:cNvSpPr>
          <p:nvPr>
            <p:ph type="title"/>
          </p:nvPr>
        </p:nvSpPr>
        <p:spPr>
          <a:noFill/>
          <a:extLst>
            <a:ext uri="{909E8E84-426E-40DD-AFC4-6F175D3DCCD1}">
              <a14:hiddenFill xmlns:a14="http://schemas.microsoft.com/office/drawing/2010/main">
                <a:solidFill>
                  <a:schemeClr val="bg1"/>
                </a:solidFill>
              </a14:hiddenFill>
            </a:ext>
          </a:extLst>
        </p:spPr>
        <p:txBody>
          <a:bodyPr/>
          <a:lstStyle/>
          <a:p>
            <a:r>
              <a:rPr lang="en-US" altLang="en-US" sz="4000" b="1" u="sng">
                <a:solidFill>
                  <a:schemeClr val="bg1"/>
                </a:solidFill>
              </a:rPr>
              <a:t>Bertillon Measurement/System</a:t>
            </a:r>
          </a:p>
        </p:txBody>
      </p:sp>
      <p:sp>
        <p:nvSpPr>
          <p:cNvPr id="200707" name="Rectangle 3">
            <a:extLst>
              <a:ext uri="{FF2B5EF4-FFF2-40B4-BE49-F238E27FC236}">
                <a16:creationId xmlns:a16="http://schemas.microsoft.com/office/drawing/2014/main" id="{0B799A14-1DE4-4A1D-9365-6C036B61D17C}"/>
              </a:ext>
            </a:extLst>
          </p:cNvPr>
          <p:cNvSpPr>
            <a:spLocks noGrp="1" noChangeArrowheads="1"/>
          </p:cNvSpPr>
          <p:nvPr>
            <p:ph type="body" idx="1"/>
          </p:nvPr>
        </p:nvSpPr>
        <p:spPr>
          <a:xfrm>
            <a:off x="457200" y="1484313"/>
            <a:ext cx="3827463" cy="5573712"/>
          </a:xfrm>
        </p:spPr>
        <p:txBody>
          <a:bodyPr/>
          <a:lstStyle/>
          <a:p>
            <a:pPr>
              <a:lnSpc>
                <a:spcPct val="80000"/>
              </a:lnSpc>
            </a:pPr>
            <a:r>
              <a:rPr lang="en-US" altLang="en-US" sz="2800" b="1" u="sng">
                <a:solidFill>
                  <a:srgbClr val="FFFF00"/>
                </a:solidFill>
              </a:rPr>
              <a:t>“Bertillonage”</a:t>
            </a:r>
          </a:p>
          <a:p>
            <a:pPr>
              <a:lnSpc>
                <a:spcPct val="80000"/>
              </a:lnSpc>
            </a:pPr>
            <a:r>
              <a:rPr lang="en-US" altLang="en-US" sz="2800">
                <a:solidFill>
                  <a:schemeClr val="bg1"/>
                </a:solidFill>
              </a:rPr>
              <a:t>A measurement system based on </a:t>
            </a:r>
            <a:r>
              <a:rPr lang="en-US" altLang="en-US" sz="2800" b="1" i="1">
                <a:solidFill>
                  <a:srgbClr val="FFFF00"/>
                </a:solidFill>
              </a:rPr>
              <a:t>body</a:t>
            </a:r>
            <a:r>
              <a:rPr lang="en-US" altLang="en-US" sz="2800">
                <a:solidFill>
                  <a:schemeClr val="bg1"/>
                </a:solidFill>
              </a:rPr>
              <a:t> and </a:t>
            </a:r>
            <a:r>
              <a:rPr lang="en-US" altLang="en-US" sz="2800" b="1" i="1">
                <a:solidFill>
                  <a:srgbClr val="FFFF00"/>
                </a:solidFill>
              </a:rPr>
              <a:t>facial features</a:t>
            </a:r>
            <a:r>
              <a:rPr lang="en-US" altLang="en-US" sz="2800">
                <a:solidFill>
                  <a:schemeClr val="bg1"/>
                </a:solidFill>
              </a:rPr>
              <a:t> of a person.</a:t>
            </a:r>
          </a:p>
          <a:p>
            <a:pPr>
              <a:lnSpc>
                <a:spcPct val="80000"/>
              </a:lnSpc>
            </a:pPr>
            <a:r>
              <a:rPr lang="en-US" altLang="en-US" sz="2800" b="1" i="1">
                <a:solidFill>
                  <a:srgbClr val="66CCFF"/>
                </a:solidFill>
              </a:rPr>
              <a:t>Photographs</a:t>
            </a:r>
            <a:r>
              <a:rPr lang="en-US" altLang="en-US" sz="2800">
                <a:solidFill>
                  <a:schemeClr val="bg1"/>
                </a:solidFill>
              </a:rPr>
              <a:t> + </a:t>
            </a:r>
            <a:r>
              <a:rPr lang="en-US" altLang="en-US" sz="2800" b="1" i="1">
                <a:solidFill>
                  <a:srgbClr val="66CCFF"/>
                </a:solidFill>
              </a:rPr>
              <a:t>card</a:t>
            </a:r>
            <a:r>
              <a:rPr lang="en-US" altLang="en-US" sz="2800">
                <a:solidFill>
                  <a:schemeClr val="bg1"/>
                </a:solidFill>
              </a:rPr>
              <a:t> (</a:t>
            </a:r>
            <a:r>
              <a:rPr lang="en-US" altLang="en-US" sz="1400">
                <a:solidFill>
                  <a:schemeClr val="bg1"/>
                </a:solidFill>
              </a:rPr>
              <a:t>see image </a:t>
            </a:r>
            <a:r>
              <a:rPr lang="en-US" altLang="en-US" sz="1400">
                <a:solidFill>
                  <a:schemeClr val="bg1"/>
                </a:solidFill>
                <a:sym typeface="Wingdings" panose="05000000000000000000" pitchFamily="2" charset="2"/>
              </a:rPr>
              <a:t></a:t>
            </a:r>
            <a:r>
              <a:rPr lang="en-US" altLang="en-US" sz="2800">
                <a:solidFill>
                  <a:schemeClr val="bg1"/>
                </a:solidFill>
              </a:rPr>
              <a:t>) served as a unique identification system</a:t>
            </a:r>
          </a:p>
          <a:p>
            <a:pPr>
              <a:lnSpc>
                <a:spcPct val="80000"/>
              </a:lnSpc>
            </a:pPr>
            <a:r>
              <a:rPr lang="en-US" altLang="en-US" sz="2800">
                <a:solidFill>
                  <a:schemeClr val="bg1"/>
                </a:solidFill>
              </a:rPr>
              <a:t>This system is </a:t>
            </a:r>
            <a:r>
              <a:rPr lang="en-US" altLang="en-US" sz="2800" b="1" i="1">
                <a:solidFill>
                  <a:srgbClr val="FFFF00"/>
                </a:solidFill>
              </a:rPr>
              <a:t>no longer</a:t>
            </a:r>
            <a:r>
              <a:rPr lang="en-US" altLang="en-US" sz="2800">
                <a:solidFill>
                  <a:schemeClr val="bg1"/>
                </a:solidFill>
              </a:rPr>
              <a:t> used to identify criminals.</a:t>
            </a:r>
          </a:p>
          <a:p>
            <a:pPr lvl="1">
              <a:lnSpc>
                <a:spcPct val="80000"/>
              </a:lnSpc>
            </a:pPr>
            <a:r>
              <a:rPr lang="en-US" altLang="en-US" sz="2400">
                <a:solidFill>
                  <a:schemeClr val="bg1"/>
                </a:solidFill>
              </a:rPr>
              <a:t>Will &amp; William West 1903</a:t>
            </a:r>
          </a:p>
        </p:txBody>
      </p:sp>
      <p:pic>
        <p:nvPicPr>
          <p:cNvPr id="200708" name="Picture 4" descr="the-anthropometrical-signalment-1896-science-source">
            <a:extLst>
              <a:ext uri="{FF2B5EF4-FFF2-40B4-BE49-F238E27FC236}">
                <a16:creationId xmlns:a16="http://schemas.microsoft.com/office/drawing/2014/main" id="{9C282EFE-511E-49A2-B744-7AEDEABDC5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296988"/>
            <a:ext cx="4572000" cy="5516562"/>
          </a:xfrm>
          <a:prstGeom prst="rect">
            <a:avLst/>
          </a:prstGeom>
          <a:noFill/>
          <a:extLst>
            <a:ext uri="{909E8E84-426E-40DD-AFC4-6F175D3DCCD1}">
              <a14:hiddenFill xmlns:a14="http://schemas.microsoft.com/office/drawing/2010/main">
                <a:solidFill>
                  <a:srgbClr val="FFFFFF"/>
                </a:solidFill>
              </a14:hiddenFill>
            </a:ext>
          </a:extLst>
        </p:spPr>
      </p:pic>
      <p:pic>
        <p:nvPicPr>
          <p:cNvPr id="200709" name="Picture 5" descr="http://www.nleomf.org/assets/images/themuseum/online-newsletter/november-2011/2006-488-106_1_2009-lg.jpg">
            <a:extLst>
              <a:ext uri="{FF2B5EF4-FFF2-40B4-BE49-F238E27FC236}">
                <a16:creationId xmlns:a16="http://schemas.microsoft.com/office/drawing/2014/main" id="{9C1C92D3-E056-44AB-8F24-1D6284B90B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4663" y="1152525"/>
            <a:ext cx="4859337" cy="5705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0707">
                                            <p:txEl>
                                              <p:pRg st="0" end="0"/>
                                            </p:txEl>
                                          </p:spTgt>
                                        </p:tgtEl>
                                        <p:attrNameLst>
                                          <p:attrName>style.visibility</p:attrName>
                                        </p:attrNameLst>
                                      </p:cBhvr>
                                      <p:to>
                                        <p:strVal val="visible"/>
                                      </p:to>
                                    </p:set>
                                    <p:animEffect transition="in" filter="blinds(horizontal)">
                                      <p:cBhvr>
                                        <p:cTn id="7" dur="500"/>
                                        <p:tgtEl>
                                          <p:spTgt spid="20070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0707">
                                            <p:txEl>
                                              <p:pRg st="1" end="1"/>
                                            </p:txEl>
                                          </p:spTgt>
                                        </p:tgtEl>
                                        <p:attrNameLst>
                                          <p:attrName>style.visibility</p:attrName>
                                        </p:attrNameLst>
                                      </p:cBhvr>
                                      <p:to>
                                        <p:strVal val="visible"/>
                                      </p:to>
                                    </p:set>
                                    <p:animEffect transition="in" filter="blinds(horizontal)">
                                      <p:cBhvr>
                                        <p:cTn id="10" dur="500"/>
                                        <p:tgtEl>
                                          <p:spTgt spid="20070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00708"/>
                                        </p:tgtEl>
                                        <p:attrNameLst>
                                          <p:attrName>style.visibility</p:attrName>
                                        </p:attrNameLst>
                                      </p:cBhvr>
                                      <p:to>
                                        <p:strVal val="visible"/>
                                      </p:to>
                                    </p:set>
                                    <p:animEffect transition="in" filter="blinds(horizontal)">
                                      <p:cBhvr>
                                        <p:cTn id="13" dur="500"/>
                                        <p:tgtEl>
                                          <p:spTgt spid="20070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0707">
                                            <p:txEl>
                                              <p:pRg st="2" end="2"/>
                                            </p:txEl>
                                          </p:spTgt>
                                        </p:tgtEl>
                                        <p:attrNameLst>
                                          <p:attrName>style.visibility</p:attrName>
                                        </p:attrNameLst>
                                      </p:cBhvr>
                                      <p:to>
                                        <p:strVal val="visible"/>
                                      </p:to>
                                    </p:set>
                                    <p:animEffect transition="in" filter="blinds(horizontal)">
                                      <p:cBhvr>
                                        <p:cTn id="18" dur="500"/>
                                        <p:tgtEl>
                                          <p:spTgt spid="200707">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00707">
                                            <p:txEl>
                                              <p:pRg st="3" end="3"/>
                                            </p:txEl>
                                          </p:spTgt>
                                        </p:tgtEl>
                                        <p:attrNameLst>
                                          <p:attrName>style.visibility</p:attrName>
                                        </p:attrNameLst>
                                      </p:cBhvr>
                                      <p:to>
                                        <p:strVal val="visible"/>
                                      </p:to>
                                    </p:set>
                                    <p:animEffect transition="in" filter="blinds(horizontal)">
                                      <p:cBhvr>
                                        <p:cTn id="23" dur="500"/>
                                        <p:tgtEl>
                                          <p:spTgt spid="200707">
                                            <p:txEl>
                                              <p:pRg st="3" end="3"/>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0707">
                                            <p:txEl>
                                              <p:pRg st="4" end="4"/>
                                            </p:txEl>
                                          </p:spTgt>
                                        </p:tgtEl>
                                        <p:attrNameLst>
                                          <p:attrName>style.visibility</p:attrName>
                                        </p:attrNameLst>
                                      </p:cBhvr>
                                      <p:to>
                                        <p:strVal val="visible"/>
                                      </p:to>
                                    </p:set>
                                    <p:animEffect transition="in" filter="blinds(horizontal)">
                                      <p:cBhvr>
                                        <p:cTn id="26" dur="500"/>
                                        <p:tgtEl>
                                          <p:spTgt spid="200707">
                                            <p:txEl>
                                              <p:pRg st="4" end="4"/>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200709"/>
                                        </p:tgtEl>
                                        <p:attrNameLst>
                                          <p:attrName>style.visibility</p:attrName>
                                        </p:attrNameLst>
                                      </p:cBhvr>
                                      <p:to>
                                        <p:strVal val="visible"/>
                                      </p:to>
                                    </p:set>
                                    <p:animEffect transition="in" filter="blinds(horizontal)">
                                      <p:cBhvr>
                                        <p:cTn id="31" dur="500"/>
                                        <p:tgtEl>
                                          <p:spTgt spid="200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9986" name="Rectangle 2">
            <a:extLst>
              <a:ext uri="{FF2B5EF4-FFF2-40B4-BE49-F238E27FC236}">
                <a16:creationId xmlns:a16="http://schemas.microsoft.com/office/drawing/2014/main" id="{A1273084-EF1E-4353-B28C-A934F7F81B15}"/>
              </a:ext>
            </a:extLst>
          </p:cNvPr>
          <p:cNvSpPr>
            <a:spLocks noGrp="1" noChangeArrowheads="1"/>
          </p:cNvSpPr>
          <p:nvPr>
            <p:ph type="title"/>
          </p:nvPr>
        </p:nvSpPr>
        <p:spPr/>
        <p:txBody>
          <a:bodyPr/>
          <a:lstStyle/>
          <a:p>
            <a:r>
              <a:rPr lang="en-US" altLang="en-US" b="1" u="sng">
                <a:solidFill>
                  <a:srgbClr val="FFFF00"/>
                </a:solidFill>
              </a:rPr>
              <a:t>Forensic Anthropology Roles</a:t>
            </a:r>
          </a:p>
        </p:txBody>
      </p:sp>
      <p:sp>
        <p:nvSpPr>
          <p:cNvPr id="169987" name="Rectangle 3">
            <a:extLst>
              <a:ext uri="{FF2B5EF4-FFF2-40B4-BE49-F238E27FC236}">
                <a16:creationId xmlns:a16="http://schemas.microsoft.com/office/drawing/2014/main" id="{5D890D38-2AB3-4A49-BCE9-D3B944669980}"/>
              </a:ext>
            </a:extLst>
          </p:cNvPr>
          <p:cNvSpPr>
            <a:spLocks noGrp="1" noChangeArrowheads="1"/>
          </p:cNvSpPr>
          <p:nvPr>
            <p:ph type="body" idx="1"/>
          </p:nvPr>
        </p:nvSpPr>
        <p:spPr>
          <a:xfrm>
            <a:off x="179388" y="1412875"/>
            <a:ext cx="8893175" cy="5329238"/>
          </a:xfrm>
        </p:spPr>
        <p:txBody>
          <a:bodyPr/>
          <a:lstStyle/>
          <a:p>
            <a:pPr>
              <a:lnSpc>
                <a:spcPct val="80000"/>
              </a:lnSpc>
            </a:pPr>
            <a:r>
              <a:rPr lang="en-US" altLang="en-US" sz="3000" b="1" dirty="0">
                <a:solidFill>
                  <a:schemeClr val="bg1"/>
                </a:solidFill>
              </a:rPr>
              <a:t>Study </a:t>
            </a:r>
            <a:r>
              <a:rPr lang="en-US" altLang="en-US" sz="3000" b="1" dirty="0">
                <a:solidFill>
                  <a:srgbClr val="FF6600"/>
                </a:solidFill>
                <a:effectLst>
                  <a:outerShdw blurRad="38100" dist="38100" dir="2700000" algn="tl">
                    <a:srgbClr val="FFFFFF"/>
                  </a:outerShdw>
                </a:effectLst>
              </a:rPr>
              <a:t>Human</a:t>
            </a:r>
            <a:r>
              <a:rPr lang="en-US" altLang="en-US" sz="3000" b="1" dirty="0">
                <a:solidFill>
                  <a:schemeClr val="bg1"/>
                </a:solidFill>
              </a:rPr>
              <a:t> Remains.</a:t>
            </a:r>
          </a:p>
          <a:p>
            <a:pPr>
              <a:lnSpc>
                <a:spcPct val="80000"/>
              </a:lnSpc>
            </a:pPr>
            <a:r>
              <a:rPr lang="en-US" altLang="en-US" sz="3000" b="1" dirty="0">
                <a:solidFill>
                  <a:schemeClr val="bg1"/>
                </a:solidFill>
              </a:rPr>
              <a:t>Search and </a:t>
            </a:r>
            <a:r>
              <a:rPr lang="en-US" altLang="en-US" sz="3000" b="1" dirty="0">
                <a:solidFill>
                  <a:srgbClr val="FF6600"/>
                </a:solidFill>
                <a:effectLst>
                  <a:outerShdw blurRad="38100" dist="38100" dir="2700000" algn="tl">
                    <a:srgbClr val="FFFFFF"/>
                  </a:outerShdw>
                </a:effectLst>
              </a:rPr>
              <a:t>Recovery</a:t>
            </a:r>
            <a:r>
              <a:rPr lang="en-US" altLang="en-US" sz="3000" b="1" dirty="0">
                <a:solidFill>
                  <a:schemeClr val="bg1"/>
                </a:solidFill>
              </a:rPr>
              <a:t> of Human Remains.</a:t>
            </a:r>
          </a:p>
          <a:p>
            <a:pPr>
              <a:lnSpc>
                <a:spcPct val="80000"/>
              </a:lnSpc>
            </a:pPr>
            <a:r>
              <a:rPr lang="en-US" altLang="en-US" sz="3000" b="1" dirty="0">
                <a:solidFill>
                  <a:srgbClr val="FF6600"/>
                </a:solidFill>
                <a:effectLst>
                  <a:outerShdw blurRad="38100" dist="38100" dir="2700000" algn="tl">
                    <a:srgbClr val="FFFFFF"/>
                  </a:outerShdw>
                </a:effectLst>
              </a:rPr>
              <a:t>Species </a:t>
            </a:r>
            <a:r>
              <a:rPr lang="en-US" altLang="en-US" sz="3000" b="1" dirty="0">
                <a:solidFill>
                  <a:schemeClr val="bg1"/>
                </a:solidFill>
              </a:rPr>
              <a:t>Identification- Is It </a:t>
            </a:r>
            <a:r>
              <a:rPr lang="en-US" altLang="en-US" sz="3000" b="1" dirty="0">
                <a:solidFill>
                  <a:srgbClr val="FF0000"/>
                </a:solidFill>
                <a:effectLst>
                  <a:outerShdw blurRad="38100" dist="38100" dir="2700000" algn="tl">
                    <a:srgbClr val="000000">
                      <a:alpha val="43137"/>
                    </a:srgbClr>
                  </a:outerShdw>
                </a:effectLst>
              </a:rPr>
              <a:t>Human</a:t>
            </a:r>
            <a:r>
              <a:rPr lang="en-US" altLang="en-US" sz="3000" b="1" dirty="0">
                <a:solidFill>
                  <a:schemeClr val="bg1"/>
                </a:solidFill>
              </a:rPr>
              <a:t>?</a:t>
            </a:r>
          </a:p>
          <a:p>
            <a:pPr>
              <a:lnSpc>
                <a:spcPct val="80000"/>
              </a:lnSpc>
            </a:pPr>
            <a:r>
              <a:rPr lang="en-US" altLang="en-US" sz="3000" b="1" dirty="0">
                <a:solidFill>
                  <a:schemeClr val="bg1"/>
                </a:solidFill>
              </a:rPr>
              <a:t>Postmortem </a:t>
            </a:r>
            <a:r>
              <a:rPr lang="en-US" altLang="en-US" sz="3000" b="1" dirty="0">
                <a:solidFill>
                  <a:srgbClr val="FF6600"/>
                </a:solidFill>
                <a:effectLst>
                  <a:outerShdw blurRad="38100" dist="38100" dir="2700000" algn="tl">
                    <a:srgbClr val="FFFFFF"/>
                  </a:outerShdw>
                </a:effectLst>
              </a:rPr>
              <a:t>Interval </a:t>
            </a:r>
            <a:r>
              <a:rPr lang="en-US" altLang="en-US" sz="3000" b="1" dirty="0">
                <a:solidFill>
                  <a:schemeClr val="bg1"/>
                </a:solidFill>
              </a:rPr>
              <a:t>&amp; </a:t>
            </a:r>
            <a:r>
              <a:rPr lang="en-US" altLang="en-US" sz="3000" b="1" dirty="0" err="1">
                <a:solidFill>
                  <a:schemeClr val="bg1"/>
                </a:solidFill>
              </a:rPr>
              <a:t>Taphonomy</a:t>
            </a:r>
            <a:r>
              <a:rPr lang="en-US" altLang="en-US" sz="3000" b="1" dirty="0">
                <a:solidFill>
                  <a:schemeClr val="bg1"/>
                </a:solidFill>
              </a:rPr>
              <a:t>.</a:t>
            </a:r>
          </a:p>
          <a:p>
            <a:pPr>
              <a:lnSpc>
                <a:spcPct val="80000"/>
              </a:lnSpc>
            </a:pPr>
            <a:r>
              <a:rPr lang="en-US" altLang="en-US" sz="3000" b="1" dirty="0">
                <a:solidFill>
                  <a:schemeClr val="bg1"/>
                </a:solidFill>
              </a:rPr>
              <a:t>Building the </a:t>
            </a:r>
            <a:r>
              <a:rPr lang="en-US" altLang="en-US" sz="3000" b="1" dirty="0">
                <a:solidFill>
                  <a:srgbClr val="FF0000"/>
                </a:solidFill>
                <a:effectLst>
                  <a:outerShdw blurRad="38100" dist="38100" dir="2700000" algn="tl">
                    <a:srgbClr val="808080"/>
                  </a:outerShdw>
                </a:effectLst>
              </a:rPr>
              <a:t>Biological Profile</a:t>
            </a:r>
            <a:r>
              <a:rPr lang="en-US" altLang="en-US" sz="3000" b="1" dirty="0">
                <a:solidFill>
                  <a:schemeClr val="bg1"/>
                </a:solidFill>
              </a:rPr>
              <a:t>.</a:t>
            </a:r>
          </a:p>
          <a:p>
            <a:pPr lvl="1">
              <a:lnSpc>
                <a:spcPct val="80000"/>
              </a:lnSpc>
            </a:pPr>
            <a:r>
              <a:rPr lang="en-US" altLang="en-US" sz="3000" b="1" dirty="0">
                <a:solidFill>
                  <a:schemeClr val="bg1"/>
                </a:solidFill>
              </a:rPr>
              <a:t>Age, sex, race, stature, pathology, etc.</a:t>
            </a:r>
          </a:p>
          <a:p>
            <a:pPr>
              <a:lnSpc>
                <a:spcPct val="80000"/>
              </a:lnSpc>
            </a:pPr>
            <a:r>
              <a:rPr lang="en-US" altLang="en-US" sz="3000" b="1" dirty="0" err="1">
                <a:solidFill>
                  <a:schemeClr val="bg1"/>
                </a:solidFill>
              </a:rPr>
              <a:t>Cranio</a:t>
            </a:r>
            <a:r>
              <a:rPr lang="en-US" altLang="en-US" sz="3000" b="1" dirty="0">
                <a:solidFill>
                  <a:schemeClr val="bg1"/>
                </a:solidFill>
              </a:rPr>
              <a:t>-Facial </a:t>
            </a:r>
            <a:r>
              <a:rPr lang="en-US" altLang="en-US" sz="3000" b="1" dirty="0">
                <a:solidFill>
                  <a:srgbClr val="FF6600"/>
                </a:solidFill>
                <a:effectLst>
                  <a:outerShdw blurRad="38100" dist="38100" dir="2700000" algn="tl">
                    <a:srgbClr val="FFFFFF"/>
                  </a:outerShdw>
                </a:effectLst>
              </a:rPr>
              <a:t>Reconstruction</a:t>
            </a:r>
            <a:r>
              <a:rPr lang="en-US" altLang="en-US" sz="3000" b="1" dirty="0">
                <a:solidFill>
                  <a:schemeClr val="bg1"/>
                </a:solidFill>
              </a:rPr>
              <a:t>.</a:t>
            </a:r>
          </a:p>
          <a:p>
            <a:pPr>
              <a:lnSpc>
                <a:spcPct val="80000"/>
              </a:lnSpc>
            </a:pPr>
            <a:r>
              <a:rPr lang="en-US" altLang="en-US" sz="3000" b="1" dirty="0">
                <a:solidFill>
                  <a:srgbClr val="FF0000"/>
                </a:solidFill>
                <a:effectLst>
                  <a:outerShdw blurRad="38100" dist="38100" dir="2700000" algn="tl">
                    <a:srgbClr val="808080"/>
                  </a:outerShdw>
                </a:effectLst>
              </a:rPr>
              <a:t>Positive</a:t>
            </a:r>
            <a:r>
              <a:rPr lang="en-US" altLang="en-US" sz="3000" b="1" dirty="0">
                <a:solidFill>
                  <a:schemeClr val="bg1"/>
                </a:solidFill>
              </a:rPr>
              <a:t> Identification of Human Remains.</a:t>
            </a:r>
          </a:p>
          <a:p>
            <a:pPr>
              <a:lnSpc>
                <a:spcPct val="80000"/>
              </a:lnSpc>
            </a:pPr>
            <a:r>
              <a:rPr lang="en-US" altLang="en-US" sz="3000" b="1" dirty="0">
                <a:solidFill>
                  <a:srgbClr val="FF6600"/>
                </a:solidFill>
                <a:effectLst>
                  <a:outerShdw blurRad="38100" dist="38100" dir="2700000" algn="tl">
                    <a:srgbClr val="FFFFFF"/>
                  </a:outerShdw>
                </a:effectLst>
              </a:rPr>
              <a:t>Trauma Analysis-</a:t>
            </a:r>
            <a:r>
              <a:rPr lang="en-US" altLang="en-US" sz="3000" b="1" dirty="0">
                <a:solidFill>
                  <a:schemeClr val="bg1"/>
                </a:solidFill>
              </a:rPr>
              <a:t> Cause &amp; Manner of Death.</a:t>
            </a:r>
          </a:p>
          <a:p>
            <a:pPr>
              <a:lnSpc>
                <a:spcPct val="80000"/>
              </a:lnSpc>
            </a:pPr>
            <a:r>
              <a:rPr lang="en-US" altLang="en-US" sz="3000" b="1" dirty="0">
                <a:solidFill>
                  <a:srgbClr val="FF6600"/>
                </a:solidFill>
                <a:effectLst>
                  <a:outerShdw blurRad="38100" dist="38100" dir="2700000" algn="tl">
                    <a:srgbClr val="FFFFFF"/>
                  </a:outerShdw>
                </a:effectLst>
              </a:rPr>
              <a:t>Identifying</a:t>
            </a:r>
            <a:r>
              <a:rPr lang="en-US" altLang="en-US" sz="3000" b="1" dirty="0">
                <a:solidFill>
                  <a:schemeClr val="bg1"/>
                </a:solidFill>
              </a:rPr>
              <a:t> the </a:t>
            </a:r>
            <a:r>
              <a:rPr lang="en-US" altLang="en-US" sz="3000" b="1" dirty="0">
                <a:solidFill>
                  <a:srgbClr val="FF6600"/>
                </a:solidFill>
                <a:effectLst>
                  <a:outerShdw blurRad="38100" dist="38100" dir="2700000" algn="tl">
                    <a:srgbClr val="FFFFFF"/>
                  </a:outerShdw>
                </a:effectLst>
              </a:rPr>
              <a:t>Living</a:t>
            </a:r>
          </a:p>
        </p:txBody>
      </p:sp>
      <p:sp>
        <p:nvSpPr>
          <p:cNvPr id="169988" name="Text Box 4">
            <a:extLst>
              <a:ext uri="{FF2B5EF4-FFF2-40B4-BE49-F238E27FC236}">
                <a16:creationId xmlns:a16="http://schemas.microsoft.com/office/drawing/2014/main" id="{9422F8BD-A2A7-4E7E-8BD9-1C2CA47945DD}"/>
              </a:ext>
            </a:extLst>
          </p:cNvPr>
          <p:cNvSpPr txBox="1">
            <a:spLocks noChangeArrowheads="1"/>
          </p:cNvSpPr>
          <p:nvPr/>
        </p:nvSpPr>
        <p:spPr bwMode="auto">
          <a:xfrm>
            <a:off x="6372225" y="5964238"/>
            <a:ext cx="2771775"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000" dirty="0">
                <a:solidFill>
                  <a:schemeClr val="bg1"/>
                </a:solidFill>
              </a:rPr>
              <a:t>Source:  </a:t>
            </a:r>
            <a:r>
              <a:rPr lang="en-US" altLang="en-US" sz="1000" dirty="0">
                <a:solidFill>
                  <a:schemeClr val="bg1"/>
                </a:solidFill>
                <a:hlinkClick r:id="rId2"/>
              </a:rPr>
              <a:t>http://www.sciencedirect.com/</a:t>
            </a:r>
            <a:endParaRPr lang="en-US" altLang="en-US" sz="1000" dirty="0">
              <a:solidFill>
                <a:schemeClr val="bg1"/>
              </a:solidFill>
            </a:endParaRPr>
          </a:p>
          <a:p>
            <a:pPr algn="ctr">
              <a:spcBef>
                <a:spcPct val="50000"/>
              </a:spcBef>
            </a:pPr>
            <a:r>
              <a:rPr lang="en-US" altLang="en-US" sz="1000" i="1" dirty="0">
                <a:solidFill>
                  <a:schemeClr val="bg1"/>
                </a:solidFill>
              </a:rPr>
              <a:t>Forensic Anthropology:  Developments of a Classical Discipline in the New Millennium.</a:t>
            </a:r>
            <a:r>
              <a:rPr lang="en-US" altLang="en-US" sz="1000" dirty="0">
                <a:solidFill>
                  <a:schemeClr val="bg1"/>
                </a:solidFill>
              </a:rPr>
              <a:t>  By:  Cristina </a:t>
            </a:r>
            <a:r>
              <a:rPr lang="en-US" altLang="en-US" sz="1000" dirty="0" err="1">
                <a:solidFill>
                  <a:schemeClr val="bg1"/>
                </a:solidFill>
              </a:rPr>
              <a:t>Cataneo</a:t>
            </a:r>
            <a:endParaRPr lang="en-US" altLang="en-US" sz="10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9987">
                                            <p:txEl>
                                              <p:pRg st="0" end="0"/>
                                            </p:txEl>
                                          </p:spTgt>
                                        </p:tgtEl>
                                        <p:attrNameLst>
                                          <p:attrName>style.visibility</p:attrName>
                                        </p:attrNameLst>
                                      </p:cBhvr>
                                      <p:to>
                                        <p:strVal val="visible"/>
                                      </p:to>
                                    </p:set>
                                    <p:anim calcmode="lin" valueType="num">
                                      <p:cBhvr additive="base">
                                        <p:cTn id="7" dur="500" fill="hold"/>
                                        <p:tgtEl>
                                          <p:spTgt spid="169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9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9987">
                                            <p:txEl>
                                              <p:pRg st="1" end="1"/>
                                            </p:txEl>
                                          </p:spTgt>
                                        </p:tgtEl>
                                        <p:attrNameLst>
                                          <p:attrName>style.visibility</p:attrName>
                                        </p:attrNameLst>
                                      </p:cBhvr>
                                      <p:to>
                                        <p:strVal val="visible"/>
                                      </p:to>
                                    </p:set>
                                    <p:anim calcmode="lin" valueType="num">
                                      <p:cBhvr additive="base">
                                        <p:cTn id="13" dur="500" fill="hold"/>
                                        <p:tgtEl>
                                          <p:spTgt spid="1699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99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9987">
                                            <p:txEl>
                                              <p:pRg st="2" end="2"/>
                                            </p:txEl>
                                          </p:spTgt>
                                        </p:tgtEl>
                                        <p:attrNameLst>
                                          <p:attrName>style.visibility</p:attrName>
                                        </p:attrNameLst>
                                      </p:cBhvr>
                                      <p:to>
                                        <p:strVal val="visible"/>
                                      </p:to>
                                    </p:set>
                                    <p:anim calcmode="lin" valueType="num">
                                      <p:cBhvr additive="base">
                                        <p:cTn id="19" dur="500" fill="hold"/>
                                        <p:tgtEl>
                                          <p:spTgt spid="16998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99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9987">
                                            <p:txEl>
                                              <p:pRg st="3" end="3"/>
                                            </p:txEl>
                                          </p:spTgt>
                                        </p:tgtEl>
                                        <p:attrNameLst>
                                          <p:attrName>style.visibility</p:attrName>
                                        </p:attrNameLst>
                                      </p:cBhvr>
                                      <p:to>
                                        <p:strVal val="visible"/>
                                      </p:to>
                                    </p:set>
                                    <p:anim calcmode="lin" valueType="num">
                                      <p:cBhvr additive="base">
                                        <p:cTn id="25" dur="500" fill="hold"/>
                                        <p:tgtEl>
                                          <p:spTgt spid="16998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99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9987">
                                            <p:txEl>
                                              <p:pRg st="4" end="4"/>
                                            </p:txEl>
                                          </p:spTgt>
                                        </p:tgtEl>
                                        <p:attrNameLst>
                                          <p:attrName>style.visibility</p:attrName>
                                        </p:attrNameLst>
                                      </p:cBhvr>
                                      <p:to>
                                        <p:strVal val="visible"/>
                                      </p:to>
                                    </p:set>
                                    <p:anim calcmode="lin" valueType="num">
                                      <p:cBhvr additive="base">
                                        <p:cTn id="31" dur="500" fill="hold"/>
                                        <p:tgtEl>
                                          <p:spTgt spid="16998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9987">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9987">
                                            <p:txEl>
                                              <p:pRg st="5" end="5"/>
                                            </p:txEl>
                                          </p:spTgt>
                                        </p:tgtEl>
                                        <p:attrNameLst>
                                          <p:attrName>style.visibility</p:attrName>
                                        </p:attrNameLst>
                                      </p:cBhvr>
                                      <p:to>
                                        <p:strVal val="visible"/>
                                      </p:to>
                                    </p:set>
                                    <p:anim calcmode="lin" valueType="num">
                                      <p:cBhvr additive="base">
                                        <p:cTn id="35" dur="500" fill="hold"/>
                                        <p:tgtEl>
                                          <p:spTgt spid="169987">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6998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69987">
                                            <p:txEl>
                                              <p:pRg st="6" end="6"/>
                                            </p:txEl>
                                          </p:spTgt>
                                        </p:tgtEl>
                                        <p:attrNameLst>
                                          <p:attrName>style.visibility</p:attrName>
                                        </p:attrNameLst>
                                      </p:cBhvr>
                                      <p:to>
                                        <p:strVal val="visible"/>
                                      </p:to>
                                    </p:set>
                                    <p:anim calcmode="lin" valueType="num">
                                      <p:cBhvr additive="base">
                                        <p:cTn id="41" dur="500" fill="hold"/>
                                        <p:tgtEl>
                                          <p:spTgt spid="169987">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6998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69987">
                                            <p:txEl>
                                              <p:pRg st="7" end="7"/>
                                            </p:txEl>
                                          </p:spTgt>
                                        </p:tgtEl>
                                        <p:attrNameLst>
                                          <p:attrName>style.visibility</p:attrName>
                                        </p:attrNameLst>
                                      </p:cBhvr>
                                      <p:to>
                                        <p:strVal val="visible"/>
                                      </p:to>
                                    </p:set>
                                    <p:anim calcmode="lin" valueType="num">
                                      <p:cBhvr additive="base">
                                        <p:cTn id="47" dur="500" fill="hold"/>
                                        <p:tgtEl>
                                          <p:spTgt spid="169987">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6998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69987">
                                            <p:txEl>
                                              <p:pRg st="8" end="8"/>
                                            </p:txEl>
                                          </p:spTgt>
                                        </p:tgtEl>
                                        <p:attrNameLst>
                                          <p:attrName>style.visibility</p:attrName>
                                        </p:attrNameLst>
                                      </p:cBhvr>
                                      <p:to>
                                        <p:strVal val="visible"/>
                                      </p:to>
                                    </p:set>
                                    <p:anim calcmode="lin" valueType="num">
                                      <p:cBhvr additive="base">
                                        <p:cTn id="53" dur="500" fill="hold"/>
                                        <p:tgtEl>
                                          <p:spTgt spid="169987">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6998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69987">
                                            <p:txEl>
                                              <p:pRg st="9" end="9"/>
                                            </p:txEl>
                                          </p:spTgt>
                                        </p:tgtEl>
                                        <p:attrNameLst>
                                          <p:attrName>style.visibility</p:attrName>
                                        </p:attrNameLst>
                                      </p:cBhvr>
                                      <p:to>
                                        <p:strVal val="visible"/>
                                      </p:to>
                                    </p:set>
                                    <p:anim calcmode="lin" valueType="num">
                                      <p:cBhvr additive="base">
                                        <p:cTn id="59" dur="500" fill="hold"/>
                                        <p:tgtEl>
                                          <p:spTgt spid="169987">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6998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72036" name="Rectangle 4">
            <a:extLst>
              <a:ext uri="{FF2B5EF4-FFF2-40B4-BE49-F238E27FC236}">
                <a16:creationId xmlns:a16="http://schemas.microsoft.com/office/drawing/2014/main" id="{0BB85364-780E-49A7-877F-DF3B37039BD9}"/>
              </a:ext>
            </a:extLst>
          </p:cNvPr>
          <p:cNvSpPr>
            <a:spLocks noGrp="1" noChangeArrowheads="1"/>
          </p:cNvSpPr>
          <p:nvPr>
            <p:ph type="title"/>
          </p:nvPr>
        </p:nvSpPr>
        <p:spPr>
          <a:noFill/>
          <a:ln/>
          <a:extLst>
            <a:ext uri="{909E8E84-426E-40DD-AFC4-6F175D3DCCD1}">
              <a14:hiddenFill xmlns:a14="http://schemas.microsoft.com/office/drawing/2010/main">
                <a:solidFill>
                  <a:schemeClr val="bg1"/>
                </a:solidFill>
              </a14:hiddenFill>
            </a:ext>
          </a:extLst>
        </p:spPr>
        <p:txBody>
          <a:bodyPr/>
          <a:lstStyle/>
          <a:p>
            <a:r>
              <a:rPr lang="en-US" altLang="en-US" sz="4000" b="1" u="sng">
                <a:solidFill>
                  <a:schemeClr val="bg1"/>
                </a:solidFill>
              </a:rPr>
              <a:t>Bertillon Measurement System</a:t>
            </a:r>
          </a:p>
        </p:txBody>
      </p:sp>
      <p:pic>
        <p:nvPicPr>
          <p:cNvPr id="172039" name="Picture 7" descr="http://www.nleomf.org/assets/images/themuseum/online-newsletter/november-2011/2008-40-26_1_2009-lg.jpg">
            <a:extLst>
              <a:ext uri="{FF2B5EF4-FFF2-40B4-BE49-F238E27FC236}">
                <a16:creationId xmlns:a16="http://schemas.microsoft.com/office/drawing/2014/main" id="{D44EEB2B-51B4-4031-B0F1-43092123FD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252538"/>
            <a:ext cx="7812088" cy="5705475"/>
          </a:xfrm>
          <a:prstGeom prst="rect">
            <a:avLst/>
          </a:prstGeom>
          <a:noFill/>
          <a:extLst>
            <a:ext uri="{909E8E84-426E-40DD-AFC4-6F175D3DCCD1}">
              <a14:hiddenFill xmlns:a14="http://schemas.microsoft.com/office/drawing/2010/main">
                <a:solidFill>
                  <a:srgbClr val="FFFFFF"/>
                </a:solidFill>
              </a14:hiddenFill>
            </a:ext>
          </a:extLst>
        </p:spPr>
      </p:pic>
      <p:sp>
        <p:nvSpPr>
          <p:cNvPr id="172040" name="Text Box 8">
            <a:extLst>
              <a:ext uri="{FF2B5EF4-FFF2-40B4-BE49-F238E27FC236}">
                <a16:creationId xmlns:a16="http://schemas.microsoft.com/office/drawing/2014/main" id="{A0C466A1-49CA-4824-959F-EDD66AB48662}"/>
              </a:ext>
            </a:extLst>
          </p:cNvPr>
          <p:cNvSpPr txBox="1">
            <a:spLocks noChangeArrowheads="1"/>
          </p:cNvSpPr>
          <p:nvPr/>
        </p:nvSpPr>
        <p:spPr bwMode="auto">
          <a:xfrm>
            <a:off x="3132138" y="6381750"/>
            <a:ext cx="3167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i="1"/>
              <a:t>Fingerprints were different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68966" name="Picture 6">
            <a:extLst>
              <a:ext uri="{FF2B5EF4-FFF2-40B4-BE49-F238E27FC236}">
                <a16:creationId xmlns:a16="http://schemas.microsoft.com/office/drawing/2014/main" id="{F2D9510B-7EF4-4C4D-B37B-103DC7880A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715" t="18707" r="27531" b="21245"/>
          <a:stretch>
            <a:fillRect/>
          </a:stretch>
        </p:blipFill>
        <p:spPr bwMode="auto">
          <a:xfrm>
            <a:off x="468313" y="4763"/>
            <a:ext cx="8135937" cy="695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24CF4EFB-EB66-414A-BAA9-BC83D561D9EA}"/>
              </a:ext>
            </a:extLst>
          </p:cNvPr>
          <p:cNvSpPr>
            <a:spLocks noGrp="1" noChangeArrowheads="1"/>
          </p:cNvSpPr>
          <p:nvPr>
            <p:ph type="title"/>
          </p:nvPr>
        </p:nvSpPr>
        <p:spPr/>
        <p:txBody>
          <a:bodyPr/>
          <a:lstStyle/>
          <a:p>
            <a:r>
              <a:rPr lang="en-US" altLang="en-US" b="1" u="sng">
                <a:solidFill>
                  <a:srgbClr val="FFFF00"/>
                </a:solidFill>
              </a:rPr>
              <a:t>Skeletal Biology</a:t>
            </a:r>
          </a:p>
        </p:txBody>
      </p:sp>
      <p:sp>
        <p:nvSpPr>
          <p:cNvPr id="10243" name="Rectangle 3">
            <a:extLst>
              <a:ext uri="{FF2B5EF4-FFF2-40B4-BE49-F238E27FC236}">
                <a16:creationId xmlns:a16="http://schemas.microsoft.com/office/drawing/2014/main" id="{E10DF975-A385-4A91-B25B-8033C696D936}"/>
              </a:ext>
            </a:extLst>
          </p:cNvPr>
          <p:cNvSpPr>
            <a:spLocks noGrp="1" noChangeArrowheads="1"/>
          </p:cNvSpPr>
          <p:nvPr>
            <p:ph type="body" idx="1"/>
          </p:nvPr>
        </p:nvSpPr>
        <p:spPr/>
        <p:txBody>
          <a:bodyPr/>
          <a:lstStyle/>
          <a:p>
            <a:r>
              <a:rPr lang="en-US" altLang="en-US" sz="4000">
                <a:solidFill>
                  <a:schemeClr val="bg1"/>
                </a:solidFill>
              </a:rPr>
              <a:t>The normal </a:t>
            </a:r>
            <a:r>
              <a:rPr lang="en-US" altLang="en-US" sz="4000" i="1">
                <a:solidFill>
                  <a:schemeClr val="bg1"/>
                </a:solidFill>
                <a:effectLst>
                  <a:outerShdw blurRad="38100" dist="38100" dir="2700000" algn="tl">
                    <a:srgbClr val="808080"/>
                  </a:outerShdw>
                </a:effectLst>
              </a:rPr>
              <a:t>human skeleton grows and develops</a:t>
            </a:r>
            <a:r>
              <a:rPr lang="en-US" altLang="en-US" sz="4000">
                <a:solidFill>
                  <a:schemeClr val="bg1"/>
                </a:solidFill>
              </a:rPr>
              <a:t> from conception until the</a:t>
            </a:r>
            <a:r>
              <a:rPr lang="en-US" altLang="en-US" sz="4000"/>
              <a:t> </a:t>
            </a:r>
            <a:r>
              <a:rPr lang="en-US" altLang="en-US" sz="4000" b="1">
                <a:solidFill>
                  <a:srgbClr val="FF6600"/>
                </a:solidFill>
              </a:rPr>
              <a:t>middle twenties.</a:t>
            </a:r>
            <a:endParaRPr lang="en-US" altLang="en-US" sz="4000">
              <a:solidFill>
                <a:schemeClr val="bg1"/>
              </a:solidFill>
            </a:endParaRPr>
          </a:p>
          <a:p>
            <a:r>
              <a:rPr lang="en-US" altLang="en-US" sz="4000" b="1">
                <a:solidFill>
                  <a:schemeClr val="folHlink"/>
                </a:solidFill>
              </a:rPr>
              <a:t>Ossification</a:t>
            </a:r>
            <a:r>
              <a:rPr lang="en-US" altLang="en-US" sz="4000">
                <a:solidFill>
                  <a:schemeClr val="bg1"/>
                </a:solidFill>
              </a:rPr>
              <a:t> begins at about</a:t>
            </a:r>
            <a:r>
              <a:rPr lang="en-US" altLang="en-US" sz="4000"/>
              <a:t> </a:t>
            </a:r>
            <a:r>
              <a:rPr lang="en-US" altLang="en-US" sz="4000" b="1">
                <a:solidFill>
                  <a:srgbClr val="FF6600"/>
                </a:solidFill>
              </a:rPr>
              <a:t>6 weeks</a:t>
            </a:r>
            <a:r>
              <a:rPr lang="en-US" altLang="en-US" sz="4000"/>
              <a:t> </a:t>
            </a:r>
            <a:r>
              <a:rPr lang="en-US" altLang="en-US" sz="4000" i="1">
                <a:solidFill>
                  <a:schemeClr val="bg1"/>
                </a:solidFill>
              </a:rPr>
              <a:t>in utero</a:t>
            </a:r>
            <a:r>
              <a:rPr lang="en-US" altLang="en-US" sz="4000">
                <a:solidFill>
                  <a:schemeClr val="bg1"/>
                </a:solidFill>
              </a:rPr>
              <a:t> and proceeds at different times for different bones</a:t>
            </a:r>
          </a:p>
        </p:txBody>
      </p:sp>
      <p:sp>
        <p:nvSpPr>
          <p:cNvPr id="10245" name="Text Box 5">
            <a:extLst>
              <a:ext uri="{FF2B5EF4-FFF2-40B4-BE49-F238E27FC236}">
                <a16:creationId xmlns:a16="http://schemas.microsoft.com/office/drawing/2014/main" id="{E1228B17-AFC4-48C8-B643-5F6DBC7DEB29}"/>
              </a:ext>
            </a:extLst>
          </p:cNvPr>
          <p:cNvSpPr txBox="1">
            <a:spLocks noChangeArrowheads="1"/>
          </p:cNvSpPr>
          <p:nvPr/>
        </p:nvSpPr>
        <p:spPr bwMode="auto">
          <a:xfrm>
            <a:off x="-36513" y="6488113"/>
            <a:ext cx="9324976" cy="39687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000" b="1">
                <a:solidFill>
                  <a:schemeClr val="tx2"/>
                </a:solidFill>
              </a:rPr>
              <a:t>Ossification</a:t>
            </a:r>
            <a:r>
              <a:rPr lang="en-US" altLang="en-US" sz="2000">
                <a:solidFill>
                  <a:schemeClr val="tx2"/>
                </a:solidFill>
              </a:rPr>
              <a:t>= The natural process of bone growth and formation</a:t>
            </a:r>
            <a:r>
              <a:rPr lang="en-US" altLang="en-US" sz="200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02358288-8B9C-422F-BC17-206E617F84DB}"/>
              </a:ext>
            </a:extLst>
          </p:cNvPr>
          <p:cNvSpPr>
            <a:spLocks noGrp="1" noChangeArrowheads="1"/>
          </p:cNvSpPr>
          <p:nvPr>
            <p:ph type="title"/>
          </p:nvPr>
        </p:nvSpPr>
        <p:spPr/>
        <p:txBody>
          <a:bodyPr/>
          <a:lstStyle/>
          <a:p>
            <a:r>
              <a:rPr lang="en-US" altLang="en-US" b="1" u="sng">
                <a:solidFill>
                  <a:srgbClr val="FFFF00"/>
                </a:solidFill>
              </a:rPr>
              <a:t>Skeletal Biology Cont</a:t>
            </a:r>
            <a:r>
              <a:rPr lang="en-US" altLang="en-US" u="sng">
                <a:solidFill>
                  <a:srgbClr val="FFFF00"/>
                </a:solidFill>
              </a:rPr>
              <a:t>…</a:t>
            </a:r>
          </a:p>
        </p:txBody>
      </p:sp>
      <p:sp>
        <p:nvSpPr>
          <p:cNvPr id="79875" name="Rectangle 3">
            <a:extLst>
              <a:ext uri="{FF2B5EF4-FFF2-40B4-BE49-F238E27FC236}">
                <a16:creationId xmlns:a16="http://schemas.microsoft.com/office/drawing/2014/main" id="{A36B423E-F9BC-409A-8A82-D4DA088036B0}"/>
              </a:ext>
            </a:extLst>
          </p:cNvPr>
          <p:cNvSpPr>
            <a:spLocks noGrp="1" noChangeArrowheads="1"/>
          </p:cNvSpPr>
          <p:nvPr>
            <p:ph type="body" idx="1"/>
          </p:nvPr>
        </p:nvSpPr>
        <p:spPr>
          <a:xfrm>
            <a:off x="468313" y="1125538"/>
            <a:ext cx="8229600" cy="4525962"/>
          </a:xfrm>
        </p:spPr>
        <p:txBody>
          <a:bodyPr/>
          <a:lstStyle/>
          <a:p>
            <a:r>
              <a:rPr lang="en-US" altLang="en-US" sz="3600">
                <a:solidFill>
                  <a:schemeClr val="bg1"/>
                </a:solidFill>
              </a:rPr>
              <a:t>The </a:t>
            </a:r>
            <a:r>
              <a:rPr lang="en-US" altLang="en-US" sz="3600" b="1" i="1">
                <a:solidFill>
                  <a:schemeClr val="bg1"/>
                </a:solidFill>
              </a:rPr>
              <a:t>normal human adult skeleton</a:t>
            </a:r>
            <a:r>
              <a:rPr lang="en-US" altLang="en-US" sz="3600">
                <a:solidFill>
                  <a:schemeClr val="bg1"/>
                </a:solidFill>
              </a:rPr>
              <a:t> has</a:t>
            </a:r>
            <a:r>
              <a:rPr lang="en-US" altLang="en-US" sz="3600"/>
              <a:t> </a:t>
            </a:r>
            <a:r>
              <a:rPr lang="en-US" altLang="en-US" sz="3600" b="1" i="1">
                <a:solidFill>
                  <a:srgbClr val="FF6600"/>
                </a:solidFill>
              </a:rPr>
              <a:t>206 bones</a:t>
            </a:r>
            <a:r>
              <a:rPr lang="en-US" altLang="en-US" sz="3600"/>
              <a:t>.</a:t>
            </a:r>
          </a:p>
          <a:p>
            <a:r>
              <a:rPr lang="en-US" altLang="en-US" sz="3600">
                <a:solidFill>
                  <a:schemeClr val="bg1"/>
                </a:solidFill>
              </a:rPr>
              <a:t>Newborn humans have up to</a:t>
            </a:r>
            <a:r>
              <a:rPr lang="en-US" altLang="en-US" sz="3600"/>
              <a:t> </a:t>
            </a:r>
            <a:r>
              <a:rPr lang="en-US" altLang="en-US" sz="3600" b="1" i="1">
                <a:solidFill>
                  <a:srgbClr val="FF6600"/>
                </a:solidFill>
              </a:rPr>
              <a:t>300 separate bones!</a:t>
            </a:r>
            <a:r>
              <a:rPr lang="en-US" altLang="en-US" sz="3600">
                <a:solidFill>
                  <a:schemeClr val="bg1"/>
                </a:solidFill>
              </a:rPr>
              <a:t>  (There are 450 centers of ossification that fuse to later form the 206 bones we have as adults.)</a:t>
            </a:r>
          </a:p>
          <a:p>
            <a:r>
              <a:rPr lang="en-US" altLang="en-US" sz="3600">
                <a:solidFill>
                  <a:schemeClr val="bg1"/>
                </a:solidFill>
              </a:rPr>
              <a:t>Bones are constantly </a:t>
            </a:r>
            <a:r>
              <a:rPr lang="en-US" altLang="en-US" sz="3600" i="1">
                <a:solidFill>
                  <a:srgbClr val="FFFF00"/>
                </a:solidFill>
              </a:rPr>
              <a:t>remodeling</a:t>
            </a:r>
            <a:r>
              <a:rPr lang="en-US" altLang="en-US" sz="3600" i="1">
                <a:solidFill>
                  <a:schemeClr val="bg1"/>
                </a:solidFill>
              </a:rPr>
              <a:t> </a:t>
            </a:r>
            <a:r>
              <a:rPr lang="en-US" altLang="en-US" sz="3600">
                <a:solidFill>
                  <a:schemeClr val="bg1"/>
                </a:solidFill>
              </a:rPr>
              <a:t>throughout life- length, shape, and density.</a:t>
            </a:r>
          </a:p>
          <a:p>
            <a:pPr>
              <a:buFontTx/>
              <a:buNone/>
            </a:pPr>
            <a:endParaRPr lang="en-US" altLang="en-US" sz="36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 calcmode="lin" valueType="num">
                                      <p:cBhvr additive="base">
                                        <p:cTn id="7" dur="500" fill="hold"/>
                                        <p:tgtEl>
                                          <p:spTgt spid="798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98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9875">
                                            <p:txEl>
                                              <p:pRg st="1" end="1"/>
                                            </p:txEl>
                                          </p:spTgt>
                                        </p:tgtEl>
                                        <p:attrNameLst>
                                          <p:attrName>style.visibility</p:attrName>
                                        </p:attrNameLst>
                                      </p:cBhvr>
                                      <p:to>
                                        <p:strVal val="visible"/>
                                      </p:to>
                                    </p:set>
                                    <p:anim calcmode="lin" valueType="num">
                                      <p:cBhvr additive="base">
                                        <p:cTn id="13" dur="500" fill="hold"/>
                                        <p:tgtEl>
                                          <p:spTgt spid="798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98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9875">
                                            <p:txEl>
                                              <p:pRg st="2" end="2"/>
                                            </p:txEl>
                                          </p:spTgt>
                                        </p:tgtEl>
                                        <p:attrNameLst>
                                          <p:attrName>style.visibility</p:attrName>
                                        </p:attrNameLst>
                                      </p:cBhvr>
                                      <p:to>
                                        <p:strVal val="visible"/>
                                      </p:to>
                                    </p:set>
                                    <p:anim calcmode="lin" valueType="num">
                                      <p:cBhvr additive="base">
                                        <p:cTn id="19" dur="500" fill="hold"/>
                                        <p:tgtEl>
                                          <p:spTgt spid="798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98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4BBF8D0A-B690-465D-9D32-A0942FEB913D}"/>
              </a:ext>
            </a:extLst>
          </p:cNvPr>
          <p:cNvSpPr>
            <a:spLocks noGrp="1" noChangeArrowheads="1"/>
          </p:cNvSpPr>
          <p:nvPr>
            <p:ph type="title"/>
          </p:nvPr>
        </p:nvSpPr>
        <p:spPr/>
        <p:txBody>
          <a:bodyPr/>
          <a:lstStyle/>
          <a:p>
            <a:r>
              <a:rPr lang="en-US" altLang="en-US" b="1" u="sng">
                <a:solidFill>
                  <a:srgbClr val="FFFF00"/>
                </a:solidFill>
              </a:rPr>
              <a:t>Skeletal Biology Cont…</a:t>
            </a:r>
          </a:p>
        </p:txBody>
      </p:sp>
      <p:sp>
        <p:nvSpPr>
          <p:cNvPr id="80899" name="Rectangle 3">
            <a:extLst>
              <a:ext uri="{FF2B5EF4-FFF2-40B4-BE49-F238E27FC236}">
                <a16:creationId xmlns:a16="http://schemas.microsoft.com/office/drawing/2014/main" id="{06B8D9D1-3B4F-452B-A993-B85EC6103686}"/>
              </a:ext>
            </a:extLst>
          </p:cNvPr>
          <p:cNvSpPr>
            <a:spLocks noGrp="1" noChangeArrowheads="1"/>
          </p:cNvSpPr>
          <p:nvPr>
            <p:ph type="body" idx="1"/>
          </p:nvPr>
        </p:nvSpPr>
        <p:spPr>
          <a:xfrm>
            <a:off x="0" y="1484313"/>
            <a:ext cx="6516688" cy="5373687"/>
          </a:xfrm>
        </p:spPr>
        <p:txBody>
          <a:bodyPr/>
          <a:lstStyle/>
          <a:p>
            <a:pPr>
              <a:lnSpc>
                <a:spcPct val="90000"/>
              </a:lnSpc>
            </a:pPr>
            <a:r>
              <a:rPr lang="en-US" altLang="en-US" sz="2800">
                <a:solidFill>
                  <a:schemeClr val="bg1"/>
                </a:solidFill>
              </a:rPr>
              <a:t>Bone is composed of two layers</a:t>
            </a:r>
            <a:r>
              <a:rPr lang="en-US" altLang="en-US" sz="2800"/>
              <a:t>:</a:t>
            </a:r>
          </a:p>
          <a:p>
            <a:pPr lvl="1">
              <a:lnSpc>
                <a:spcPct val="90000"/>
              </a:lnSpc>
            </a:pPr>
            <a:r>
              <a:rPr lang="en-US" altLang="en-US" b="1">
                <a:solidFill>
                  <a:srgbClr val="FF6600"/>
                </a:solidFill>
              </a:rPr>
              <a:t>Cortex</a:t>
            </a:r>
            <a:r>
              <a:rPr lang="en-US" altLang="en-US">
                <a:solidFill>
                  <a:schemeClr val="bg1"/>
                </a:solidFill>
              </a:rPr>
              <a:t>= thick outer layer</a:t>
            </a:r>
          </a:p>
          <a:p>
            <a:pPr lvl="2">
              <a:lnSpc>
                <a:spcPct val="90000"/>
              </a:lnSpc>
            </a:pPr>
            <a:r>
              <a:rPr lang="en-US" altLang="en-US" sz="2000">
                <a:solidFill>
                  <a:schemeClr val="bg1"/>
                </a:solidFill>
              </a:rPr>
              <a:t>1/4 in total thickness indicates human.</a:t>
            </a:r>
          </a:p>
          <a:p>
            <a:pPr lvl="2">
              <a:lnSpc>
                <a:spcPct val="90000"/>
              </a:lnSpc>
            </a:pPr>
            <a:r>
              <a:rPr lang="en-US" altLang="en-US" sz="2000">
                <a:solidFill>
                  <a:schemeClr val="bg1"/>
                </a:solidFill>
              </a:rPr>
              <a:t>1/3 in total thickness indicates large mammals.</a:t>
            </a:r>
          </a:p>
          <a:p>
            <a:pPr lvl="2">
              <a:lnSpc>
                <a:spcPct val="90000"/>
              </a:lnSpc>
            </a:pPr>
            <a:r>
              <a:rPr lang="en-US" altLang="en-US" sz="2000">
                <a:solidFill>
                  <a:schemeClr val="bg1"/>
                </a:solidFill>
              </a:rPr>
              <a:t>1/8 in total thickness indicates bird.</a:t>
            </a:r>
          </a:p>
          <a:p>
            <a:pPr lvl="2">
              <a:lnSpc>
                <a:spcPct val="90000"/>
              </a:lnSpc>
            </a:pPr>
            <a:endParaRPr lang="en-US" altLang="en-US" sz="2000">
              <a:solidFill>
                <a:schemeClr val="bg1"/>
              </a:solidFill>
            </a:endParaRPr>
          </a:p>
          <a:p>
            <a:pPr lvl="1">
              <a:lnSpc>
                <a:spcPct val="90000"/>
              </a:lnSpc>
            </a:pPr>
            <a:r>
              <a:rPr lang="en-US" altLang="en-US" b="1">
                <a:solidFill>
                  <a:schemeClr val="folHlink"/>
                </a:solidFill>
              </a:rPr>
              <a:t>Cancellous</a:t>
            </a:r>
            <a:r>
              <a:rPr lang="en-US" altLang="en-US"/>
              <a:t> </a:t>
            </a:r>
            <a:r>
              <a:rPr lang="en-US" altLang="en-US">
                <a:solidFill>
                  <a:schemeClr val="bg1"/>
                </a:solidFill>
              </a:rPr>
              <a:t>tissue= spongy inner material where osteons (tunnels that hold blood vessels and nerve fibers) are found</a:t>
            </a:r>
          </a:p>
          <a:p>
            <a:pPr lvl="2">
              <a:lnSpc>
                <a:spcPct val="90000"/>
              </a:lnSpc>
            </a:pPr>
            <a:r>
              <a:rPr lang="en-US" altLang="en-US" sz="2000">
                <a:solidFill>
                  <a:schemeClr val="bg1"/>
                </a:solidFill>
              </a:rPr>
              <a:t>In humans, osteons are scattered randomly.</a:t>
            </a:r>
          </a:p>
          <a:p>
            <a:pPr lvl="2">
              <a:lnSpc>
                <a:spcPct val="90000"/>
              </a:lnSpc>
            </a:pPr>
            <a:r>
              <a:rPr lang="en-US" altLang="en-US" sz="2000">
                <a:solidFill>
                  <a:schemeClr val="bg1"/>
                </a:solidFill>
              </a:rPr>
              <a:t>In most mammals, osteons are lined up in rows.</a:t>
            </a:r>
          </a:p>
          <a:p>
            <a:pPr lvl="2">
              <a:lnSpc>
                <a:spcPct val="90000"/>
              </a:lnSpc>
              <a:buFontTx/>
              <a:buNone/>
            </a:pPr>
            <a:endParaRPr lang="en-US" altLang="en-US" sz="2000">
              <a:solidFill>
                <a:schemeClr val="bg1"/>
              </a:solidFill>
            </a:endParaRPr>
          </a:p>
        </p:txBody>
      </p:sp>
      <p:pic>
        <p:nvPicPr>
          <p:cNvPr id="80904" name="Picture 8">
            <a:extLst>
              <a:ext uri="{FF2B5EF4-FFF2-40B4-BE49-F238E27FC236}">
                <a16:creationId xmlns:a16="http://schemas.microsoft.com/office/drawing/2014/main" id="{3847609B-59CA-4FC1-ACB3-D76F5F7B2F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5326"/>
          <a:stretch>
            <a:fillRect/>
          </a:stretch>
        </p:blipFill>
        <p:spPr bwMode="auto">
          <a:xfrm>
            <a:off x="6451600" y="1268413"/>
            <a:ext cx="269240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05" name="Text Box 9">
            <a:extLst>
              <a:ext uri="{FF2B5EF4-FFF2-40B4-BE49-F238E27FC236}">
                <a16:creationId xmlns:a16="http://schemas.microsoft.com/office/drawing/2014/main" id="{CF88735D-201A-4D91-BDE5-0F46D86C98A8}"/>
              </a:ext>
            </a:extLst>
          </p:cNvPr>
          <p:cNvSpPr txBox="1">
            <a:spLocks noChangeArrowheads="1"/>
          </p:cNvSpPr>
          <p:nvPr/>
        </p:nvSpPr>
        <p:spPr bwMode="auto">
          <a:xfrm rot="5400000">
            <a:off x="6735763" y="5013325"/>
            <a:ext cx="15128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solidFill>
                  <a:srgbClr val="FF6600"/>
                </a:solidFill>
              </a:rPr>
              <a:t>Cortex</a:t>
            </a:r>
          </a:p>
        </p:txBody>
      </p:sp>
      <p:sp>
        <p:nvSpPr>
          <p:cNvPr id="80907" name="Text Box 11">
            <a:extLst>
              <a:ext uri="{FF2B5EF4-FFF2-40B4-BE49-F238E27FC236}">
                <a16:creationId xmlns:a16="http://schemas.microsoft.com/office/drawing/2014/main" id="{00C0A492-A2F2-497E-BAA4-C0A70CA4925A}"/>
              </a:ext>
            </a:extLst>
          </p:cNvPr>
          <p:cNvSpPr txBox="1">
            <a:spLocks noChangeArrowheads="1"/>
          </p:cNvSpPr>
          <p:nvPr/>
        </p:nvSpPr>
        <p:spPr bwMode="auto">
          <a:xfrm rot="5400000">
            <a:off x="6224588" y="5010150"/>
            <a:ext cx="15128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solidFill>
                  <a:srgbClr val="FF6600"/>
                </a:solidFill>
              </a:rPr>
              <a:t>Cortex</a:t>
            </a:r>
          </a:p>
        </p:txBody>
      </p:sp>
      <p:sp>
        <p:nvSpPr>
          <p:cNvPr id="80908" name="Text Box 12">
            <a:extLst>
              <a:ext uri="{FF2B5EF4-FFF2-40B4-BE49-F238E27FC236}">
                <a16:creationId xmlns:a16="http://schemas.microsoft.com/office/drawing/2014/main" id="{9C79F05B-DE45-4EF0-BC47-ED5C4363BF68}"/>
              </a:ext>
            </a:extLst>
          </p:cNvPr>
          <p:cNvSpPr txBox="1">
            <a:spLocks noChangeArrowheads="1"/>
          </p:cNvSpPr>
          <p:nvPr/>
        </p:nvSpPr>
        <p:spPr bwMode="auto">
          <a:xfrm rot="5400000">
            <a:off x="6446838" y="5010150"/>
            <a:ext cx="15128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solidFill>
                  <a:schemeClr val="folHlink"/>
                </a:solidFill>
              </a:rPr>
              <a:t>Cancellous</a:t>
            </a:r>
          </a:p>
        </p:txBody>
      </p:sp>
      <p:sp>
        <p:nvSpPr>
          <p:cNvPr id="80909" name="Line 13">
            <a:extLst>
              <a:ext uri="{FF2B5EF4-FFF2-40B4-BE49-F238E27FC236}">
                <a16:creationId xmlns:a16="http://schemas.microsoft.com/office/drawing/2014/main" id="{97979F2F-69CC-4495-99FD-23A6D141B106}"/>
              </a:ext>
            </a:extLst>
          </p:cNvPr>
          <p:cNvSpPr>
            <a:spLocks noChangeShapeType="1"/>
          </p:cNvSpPr>
          <p:nvPr/>
        </p:nvSpPr>
        <p:spPr bwMode="auto">
          <a:xfrm flipV="1">
            <a:off x="6948488" y="4221163"/>
            <a:ext cx="0" cy="287337"/>
          </a:xfrm>
          <a:prstGeom prst="line">
            <a:avLst/>
          </a:prstGeom>
          <a:noFill/>
          <a:ln w="5715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0" name="Line 14">
            <a:extLst>
              <a:ext uri="{FF2B5EF4-FFF2-40B4-BE49-F238E27FC236}">
                <a16:creationId xmlns:a16="http://schemas.microsoft.com/office/drawing/2014/main" id="{24B8C59A-666C-421B-A6D4-3DF873F22755}"/>
              </a:ext>
            </a:extLst>
          </p:cNvPr>
          <p:cNvSpPr>
            <a:spLocks noChangeShapeType="1"/>
          </p:cNvSpPr>
          <p:nvPr/>
        </p:nvSpPr>
        <p:spPr bwMode="auto">
          <a:xfrm flipV="1">
            <a:off x="7451725" y="4221163"/>
            <a:ext cx="0" cy="287337"/>
          </a:xfrm>
          <a:prstGeom prst="line">
            <a:avLst/>
          </a:prstGeom>
          <a:noFill/>
          <a:ln w="5715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1" name="Line 15">
            <a:extLst>
              <a:ext uri="{FF2B5EF4-FFF2-40B4-BE49-F238E27FC236}">
                <a16:creationId xmlns:a16="http://schemas.microsoft.com/office/drawing/2014/main" id="{5512E0CE-D9F2-4AD5-A2D4-F6F69E045A19}"/>
              </a:ext>
            </a:extLst>
          </p:cNvPr>
          <p:cNvSpPr>
            <a:spLocks noChangeShapeType="1"/>
          </p:cNvSpPr>
          <p:nvPr/>
        </p:nvSpPr>
        <p:spPr bwMode="auto">
          <a:xfrm flipV="1">
            <a:off x="7164388" y="4221163"/>
            <a:ext cx="0" cy="287337"/>
          </a:xfrm>
          <a:prstGeom prst="line">
            <a:avLst/>
          </a:prstGeom>
          <a:noFill/>
          <a:ln w="5715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269A3E12-512A-41E8-9FAF-7C87864F008C}"/>
              </a:ext>
            </a:extLst>
          </p:cNvPr>
          <p:cNvSpPr>
            <a:spLocks noGrp="1" noChangeArrowheads="1"/>
          </p:cNvSpPr>
          <p:nvPr>
            <p:ph type="title"/>
          </p:nvPr>
        </p:nvSpPr>
        <p:spPr>
          <a:xfrm>
            <a:off x="0" y="260350"/>
            <a:ext cx="9144000" cy="1143000"/>
          </a:xfrm>
        </p:spPr>
        <p:txBody>
          <a:bodyPr/>
          <a:lstStyle/>
          <a:p>
            <a:r>
              <a:rPr lang="en-US" altLang="en-US" sz="4000" b="1" u="sng">
                <a:solidFill>
                  <a:srgbClr val="FF9900"/>
                </a:solidFill>
              </a:rPr>
              <a:t>Determination of Age from Bones</a:t>
            </a:r>
          </a:p>
        </p:txBody>
      </p:sp>
      <p:sp>
        <p:nvSpPr>
          <p:cNvPr id="88067" name="Rectangle 3">
            <a:extLst>
              <a:ext uri="{FF2B5EF4-FFF2-40B4-BE49-F238E27FC236}">
                <a16:creationId xmlns:a16="http://schemas.microsoft.com/office/drawing/2014/main" id="{E28696B4-51F6-4DA1-BED2-FA021A0527E8}"/>
              </a:ext>
            </a:extLst>
          </p:cNvPr>
          <p:cNvSpPr>
            <a:spLocks noGrp="1" noChangeArrowheads="1"/>
          </p:cNvSpPr>
          <p:nvPr>
            <p:ph type="body" idx="1"/>
          </p:nvPr>
        </p:nvSpPr>
        <p:spPr>
          <a:xfrm>
            <a:off x="457200" y="1600200"/>
            <a:ext cx="8362950" cy="4924425"/>
          </a:xfrm>
        </p:spPr>
        <p:txBody>
          <a:bodyPr/>
          <a:lstStyle/>
          <a:p>
            <a:pPr>
              <a:lnSpc>
                <a:spcPct val="90000"/>
              </a:lnSpc>
            </a:pPr>
            <a:r>
              <a:rPr lang="en-US" altLang="en-US" sz="2800" b="1">
                <a:solidFill>
                  <a:srgbClr val="66CCFF"/>
                </a:solidFill>
              </a:rPr>
              <a:t>Ages 0-5</a:t>
            </a:r>
            <a:r>
              <a:rPr lang="en-US" altLang="en-US" sz="2800" b="1">
                <a:solidFill>
                  <a:schemeClr val="bg1"/>
                </a:solidFill>
              </a:rPr>
              <a:t>:</a:t>
            </a:r>
            <a:r>
              <a:rPr lang="en-US" altLang="en-US" sz="2800">
                <a:solidFill>
                  <a:schemeClr val="bg1"/>
                </a:solidFill>
              </a:rPr>
              <a:t> </a:t>
            </a:r>
            <a:r>
              <a:rPr lang="en-US" altLang="en-US" sz="2800" b="1">
                <a:solidFill>
                  <a:srgbClr val="FF6600"/>
                </a:solidFill>
                <a:effectLst>
                  <a:outerShdw blurRad="38100" dist="38100" dir="2700000" algn="tl">
                    <a:srgbClr val="FFFFFF"/>
                  </a:outerShdw>
                </a:effectLst>
              </a:rPr>
              <a:t>Teeth</a:t>
            </a:r>
            <a:r>
              <a:rPr lang="en-US" altLang="en-US" sz="2800" b="1">
                <a:solidFill>
                  <a:schemeClr val="bg1"/>
                </a:solidFill>
              </a:rPr>
              <a:t> are best</a:t>
            </a:r>
            <a:r>
              <a:rPr lang="en-US" altLang="en-US" sz="2800">
                <a:solidFill>
                  <a:schemeClr val="bg1"/>
                </a:solidFill>
              </a:rPr>
              <a:t> – forensic odontology</a:t>
            </a:r>
          </a:p>
          <a:p>
            <a:pPr lvl="1">
              <a:lnSpc>
                <a:spcPct val="90000"/>
              </a:lnSpc>
            </a:pPr>
            <a:r>
              <a:rPr lang="en-US" altLang="en-US" sz="2500">
                <a:solidFill>
                  <a:schemeClr val="bg1"/>
                </a:solidFill>
              </a:rPr>
              <a:t>Baby teeth are lost and adult teeth erupt in predictable patterns</a:t>
            </a:r>
          </a:p>
          <a:p>
            <a:pPr>
              <a:lnSpc>
                <a:spcPct val="90000"/>
              </a:lnSpc>
            </a:pPr>
            <a:r>
              <a:rPr lang="en-US" altLang="en-US" sz="2800" b="1">
                <a:solidFill>
                  <a:srgbClr val="66CCFF"/>
                </a:solidFill>
              </a:rPr>
              <a:t>Ages 6-25</a:t>
            </a:r>
            <a:r>
              <a:rPr lang="en-US" altLang="en-US" sz="2800" b="1">
                <a:solidFill>
                  <a:schemeClr val="bg1"/>
                </a:solidFill>
              </a:rPr>
              <a:t>: Epiphyseal fusion</a:t>
            </a:r>
            <a:r>
              <a:rPr lang="en-US" altLang="en-US" sz="2800" i="1">
                <a:solidFill>
                  <a:schemeClr val="bg1"/>
                </a:solidFill>
              </a:rPr>
              <a:t> – fusion of bone ends to bone shaft</a:t>
            </a:r>
          </a:p>
          <a:p>
            <a:pPr lvl="1">
              <a:lnSpc>
                <a:spcPct val="90000"/>
              </a:lnSpc>
            </a:pPr>
            <a:r>
              <a:rPr lang="en-US" altLang="en-US" sz="2500">
                <a:solidFill>
                  <a:schemeClr val="bg1"/>
                </a:solidFill>
              </a:rPr>
              <a:t>epiphyseal fusion varies with sex and is typically complete by age 25</a:t>
            </a:r>
          </a:p>
          <a:p>
            <a:pPr>
              <a:lnSpc>
                <a:spcPct val="90000"/>
              </a:lnSpc>
            </a:pPr>
            <a:r>
              <a:rPr lang="en-US" altLang="en-US" sz="2800" b="1">
                <a:solidFill>
                  <a:srgbClr val="66CCFF"/>
                </a:solidFill>
              </a:rPr>
              <a:t>Ages 25-40</a:t>
            </a:r>
            <a:r>
              <a:rPr lang="en-US" altLang="en-US" sz="2800" b="1">
                <a:solidFill>
                  <a:schemeClr val="bg1"/>
                </a:solidFill>
              </a:rPr>
              <a:t>: </a:t>
            </a:r>
            <a:r>
              <a:rPr lang="en-US" altLang="en-US" sz="2800" b="1">
                <a:solidFill>
                  <a:srgbClr val="FF6600"/>
                </a:solidFill>
                <a:effectLst>
                  <a:outerShdw blurRad="38100" dist="38100" dir="2700000" algn="tl">
                    <a:srgbClr val="FFFFFF"/>
                  </a:outerShdw>
                </a:effectLst>
              </a:rPr>
              <a:t>Very hard</a:t>
            </a:r>
          </a:p>
          <a:p>
            <a:pPr>
              <a:lnSpc>
                <a:spcPct val="90000"/>
              </a:lnSpc>
            </a:pPr>
            <a:r>
              <a:rPr lang="en-US" altLang="en-US" sz="2800" b="1">
                <a:solidFill>
                  <a:srgbClr val="66CCFF"/>
                </a:solidFill>
              </a:rPr>
              <a:t>Ages 40+:</a:t>
            </a:r>
            <a:r>
              <a:rPr lang="en-US" altLang="en-US" sz="2800" b="1"/>
              <a:t> </a:t>
            </a:r>
            <a:r>
              <a:rPr lang="en-US" altLang="en-US" sz="2800">
                <a:solidFill>
                  <a:schemeClr val="bg1"/>
                </a:solidFill>
              </a:rPr>
              <a:t>Basically </a:t>
            </a:r>
            <a:r>
              <a:rPr lang="en-US" altLang="en-US" sz="2800" b="1">
                <a:solidFill>
                  <a:srgbClr val="FF6600"/>
                </a:solidFill>
                <a:effectLst>
                  <a:outerShdw blurRad="38100" dist="38100" dir="2700000" algn="tl">
                    <a:srgbClr val="FFFFFF"/>
                  </a:outerShdw>
                </a:effectLst>
              </a:rPr>
              <a:t>wear</a:t>
            </a:r>
            <a:r>
              <a:rPr lang="en-US" altLang="en-US" sz="2800">
                <a:solidFill>
                  <a:schemeClr val="bg1"/>
                </a:solidFill>
              </a:rPr>
              <a:t> and </a:t>
            </a:r>
            <a:r>
              <a:rPr lang="en-US" altLang="en-US" sz="2800" b="1">
                <a:solidFill>
                  <a:srgbClr val="FF6600"/>
                </a:solidFill>
                <a:effectLst>
                  <a:outerShdw blurRad="38100" dist="38100" dir="2700000" algn="tl">
                    <a:srgbClr val="FFFFFF"/>
                  </a:outerShdw>
                </a:effectLst>
              </a:rPr>
              <a:t>tear</a:t>
            </a:r>
            <a:r>
              <a:rPr lang="en-US" altLang="en-US" sz="2800">
                <a:solidFill>
                  <a:schemeClr val="bg1"/>
                </a:solidFill>
              </a:rPr>
              <a:t> on bones</a:t>
            </a:r>
          </a:p>
          <a:p>
            <a:pPr lvl="1">
              <a:lnSpc>
                <a:spcPct val="90000"/>
              </a:lnSpc>
            </a:pPr>
            <a:r>
              <a:rPr lang="en-US" altLang="en-US" sz="2500">
                <a:solidFill>
                  <a:schemeClr val="bg1"/>
                </a:solidFill>
              </a:rPr>
              <a:t>periodontal disease, arthritis, breakdown of pelvis, etc.</a:t>
            </a:r>
            <a:endParaRPr lang="en-US" altLang="en-US" sz="24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 calcmode="lin" valueType="num">
                                      <p:cBhvr additive="base">
                                        <p:cTn id="7" dur="500" fill="hold"/>
                                        <p:tgtEl>
                                          <p:spTgt spid="880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806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8067">
                                            <p:txEl>
                                              <p:pRg st="1" end="1"/>
                                            </p:txEl>
                                          </p:spTgt>
                                        </p:tgtEl>
                                        <p:attrNameLst>
                                          <p:attrName>style.visibility</p:attrName>
                                        </p:attrNameLst>
                                      </p:cBhvr>
                                      <p:to>
                                        <p:strVal val="visible"/>
                                      </p:to>
                                    </p:set>
                                    <p:anim calcmode="lin" valueType="num">
                                      <p:cBhvr additive="base">
                                        <p:cTn id="11" dur="500" fill="hold"/>
                                        <p:tgtEl>
                                          <p:spTgt spid="8806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80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8067">
                                            <p:txEl>
                                              <p:pRg st="2" end="2"/>
                                            </p:txEl>
                                          </p:spTgt>
                                        </p:tgtEl>
                                        <p:attrNameLst>
                                          <p:attrName>style.visibility</p:attrName>
                                        </p:attrNameLst>
                                      </p:cBhvr>
                                      <p:to>
                                        <p:strVal val="visible"/>
                                      </p:to>
                                    </p:set>
                                    <p:anim calcmode="lin" valueType="num">
                                      <p:cBhvr additive="base">
                                        <p:cTn id="17" dur="500" fill="hold"/>
                                        <p:tgtEl>
                                          <p:spTgt spid="8806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8067">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8067">
                                            <p:txEl>
                                              <p:pRg st="3" end="3"/>
                                            </p:txEl>
                                          </p:spTgt>
                                        </p:tgtEl>
                                        <p:attrNameLst>
                                          <p:attrName>style.visibility</p:attrName>
                                        </p:attrNameLst>
                                      </p:cBhvr>
                                      <p:to>
                                        <p:strVal val="visible"/>
                                      </p:to>
                                    </p:set>
                                    <p:anim calcmode="lin" valueType="num">
                                      <p:cBhvr additive="base">
                                        <p:cTn id="21" dur="500" fill="hold"/>
                                        <p:tgtEl>
                                          <p:spTgt spid="8806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80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8067">
                                            <p:txEl>
                                              <p:pRg st="4" end="4"/>
                                            </p:txEl>
                                          </p:spTgt>
                                        </p:tgtEl>
                                        <p:attrNameLst>
                                          <p:attrName>style.visibility</p:attrName>
                                        </p:attrNameLst>
                                      </p:cBhvr>
                                      <p:to>
                                        <p:strVal val="visible"/>
                                      </p:to>
                                    </p:set>
                                    <p:anim calcmode="lin" valueType="num">
                                      <p:cBhvr additive="base">
                                        <p:cTn id="27" dur="500" fill="hold"/>
                                        <p:tgtEl>
                                          <p:spTgt spid="88067">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80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8067">
                                            <p:txEl>
                                              <p:pRg st="5" end="5"/>
                                            </p:txEl>
                                          </p:spTgt>
                                        </p:tgtEl>
                                        <p:attrNameLst>
                                          <p:attrName>style.visibility</p:attrName>
                                        </p:attrNameLst>
                                      </p:cBhvr>
                                      <p:to>
                                        <p:strVal val="visible"/>
                                      </p:to>
                                    </p:set>
                                    <p:anim calcmode="lin" valueType="num">
                                      <p:cBhvr additive="base">
                                        <p:cTn id="33" dur="500" fill="hold"/>
                                        <p:tgtEl>
                                          <p:spTgt spid="88067">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8067">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8067">
                                            <p:txEl>
                                              <p:pRg st="6" end="6"/>
                                            </p:txEl>
                                          </p:spTgt>
                                        </p:tgtEl>
                                        <p:attrNameLst>
                                          <p:attrName>style.visibility</p:attrName>
                                        </p:attrNameLst>
                                      </p:cBhvr>
                                      <p:to>
                                        <p:strVal val="visible"/>
                                      </p:to>
                                    </p:set>
                                    <p:anim calcmode="lin" valueType="num">
                                      <p:cBhvr additive="base">
                                        <p:cTn id="37" dur="500" fill="hold"/>
                                        <p:tgtEl>
                                          <p:spTgt spid="8806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806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AC5B5FD6-6520-4400-A4D9-13E1E2E240C3}"/>
              </a:ext>
            </a:extLst>
          </p:cNvPr>
          <p:cNvSpPr>
            <a:spLocks noGrp="1" noChangeArrowheads="1"/>
          </p:cNvSpPr>
          <p:nvPr>
            <p:ph type="title"/>
          </p:nvPr>
        </p:nvSpPr>
        <p:spPr/>
        <p:txBody>
          <a:bodyPr/>
          <a:lstStyle/>
          <a:p>
            <a:r>
              <a:rPr lang="en-US" altLang="en-US" sz="4000" b="1" u="sng">
                <a:solidFill>
                  <a:srgbClr val="FFFF00"/>
                </a:solidFill>
              </a:rPr>
              <a:t>Aging Skeletal Remains</a:t>
            </a:r>
            <a:br>
              <a:rPr lang="en-US" altLang="en-US" sz="4000" b="1">
                <a:solidFill>
                  <a:srgbClr val="FFFF00"/>
                </a:solidFill>
              </a:rPr>
            </a:br>
            <a:r>
              <a:rPr lang="en-US" altLang="en-US" sz="4000" i="1">
                <a:solidFill>
                  <a:srgbClr val="FFFF00"/>
                </a:solidFill>
              </a:rPr>
              <a:t>Children</a:t>
            </a:r>
          </a:p>
        </p:txBody>
      </p:sp>
      <p:sp>
        <p:nvSpPr>
          <p:cNvPr id="11267" name="Rectangle 3">
            <a:extLst>
              <a:ext uri="{FF2B5EF4-FFF2-40B4-BE49-F238E27FC236}">
                <a16:creationId xmlns:a16="http://schemas.microsoft.com/office/drawing/2014/main" id="{78606C5D-8CFD-42C6-A5FE-433932CB4505}"/>
              </a:ext>
            </a:extLst>
          </p:cNvPr>
          <p:cNvSpPr>
            <a:spLocks noGrp="1" noChangeArrowheads="1"/>
          </p:cNvSpPr>
          <p:nvPr>
            <p:ph type="body" idx="1"/>
          </p:nvPr>
        </p:nvSpPr>
        <p:spPr/>
        <p:txBody>
          <a:bodyPr/>
          <a:lstStyle/>
          <a:p>
            <a:r>
              <a:rPr lang="en-US" altLang="en-US" b="1">
                <a:solidFill>
                  <a:srgbClr val="FF6600"/>
                </a:solidFill>
                <a:effectLst>
                  <a:outerShdw blurRad="38100" dist="38100" dir="2700000" algn="tl">
                    <a:srgbClr val="FFFFFF"/>
                  </a:outerShdw>
                </a:effectLst>
              </a:rPr>
              <a:t>Dental</a:t>
            </a:r>
            <a:r>
              <a:rPr lang="en-US" altLang="en-US">
                <a:solidFill>
                  <a:schemeClr val="bg1"/>
                </a:solidFill>
              </a:rPr>
              <a:t> development &amp; eruption</a:t>
            </a:r>
          </a:p>
          <a:p>
            <a:r>
              <a:rPr lang="en-US" altLang="en-US">
                <a:solidFill>
                  <a:schemeClr val="bg1"/>
                </a:solidFill>
              </a:rPr>
              <a:t>Long bone lengths from </a:t>
            </a:r>
            <a:r>
              <a:rPr lang="en-US" altLang="en-US" b="1">
                <a:solidFill>
                  <a:srgbClr val="FF6600"/>
                </a:solidFill>
                <a:effectLst>
                  <a:outerShdw blurRad="38100" dist="38100" dir="2700000" algn="tl">
                    <a:srgbClr val="FFFFFF"/>
                  </a:outerShdw>
                </a:effectLst>
              </a:rPr>
              <a:t>2 mos.-28 yrs.</a:t>
            </a:r>
          </a:p>
          <a:p>
            <a:r>
              <a:rPr lang="en-US" altLang="en-US">
                <a:solidFill>
                  <a:schemeClr val="bg1"/>
                </a:solidFill>
              </a:rPr>
              <a:t>Closure of Fontanels in skull</a:t>
            </a:r>
          </a:p>
          <a:p>
            <a:r>
              <a:rPr lang="en-US" altLang="en-US">
                <a:solidFill>
                  <a:schemeClr val="bg1"/>
                </a:solidFill>
              </a:rPr>
              <a:t>Radiographic Atlases</a:t>
            </a:r>
          </a:p>
          <a:p>
            <a:pPr lvl="1"/>
            <a:r>
              <a:rPr lang="en-US" altLang="en-US">
                <a:solidFill>
                  <a:schemeClr val="bg1"/>
                </a:solidFill>
              </a:rPr>
              <a:t>Hand &amp; Wrist, Knee, Ankle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 calcmode="lin" valueType="num">
                                      <p:cBhvr additive="base">
                                        <p:cTn id="13"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xEl>
                                              <p:pRg st="2" end="2"/>
                                            </p:txEl>
                                          </p:spTgt>
                                        </p:tgtEl>
                                        <p:attrNameLst>
                                          <p:attrName>style.visibility</p:attrName>
                                        </p:attrNameLst>
                                      </p:cBhvr>
                                      <p:to>
                                        <p:strVal val="visible"/>
                                      </p:to>
                                    </p:set>
                                    <p:anim calcmode="lin" valueType="num">
                                      <p:cBhvr additive="base">
                                        <p:cTn id="19"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7">
                                            <p:txEl>
                                              <p:pRg st="3" end="3"/>
                                            </p:txEl>
                                          </p:spTgt>
                                        </p:tgtEl>
                                        <p:attrNameLst>
                                          <p:attrName>style.visibility</p:attrName>
                                        </p:attrNameLst>
                                      </p:cBhvr>
                                      <p:to>
                                        <p:strVal val="visible"/>
                                      </p:to>
                                    </p:set>
                                    <p:anim calcmode="lin" valueType="num">
                                      <p:cBhvr additive="base">
                                        <p:cTn id="25"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267">
                                            <p:txEl>
                                              <p:pRg st="4" end="4"/>
                                            </p:txEl>
                                          </p:spTgt>
                                        </p:tgtEl>
                                        <p:attrNameLst>
                                          <p:attrName>style.visibility</p:attrName>
                                        </p:attrNameLst>
                                      </p:cBhvr>
                                      <p:to>
                                        <p:strVal val="visible"/>
                                      </p:to>
                                    </p:set>
                                    <p:anim calcmode="lin" valueType="num">
                                      <p:cBhvr additive="base">
                                        <p:cTn id="29"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D492B010-AB35-4AE9-855D-5E0C5B756EA4}"/>
              </a:ext>
            </a:extLst>
          </p:cNvPr>
          <p:cNvSpPr>
            <a:spLocks noGrp="1" noChangeArrowheads="1"/>
          </p:cNvSpPr>
          <p:nvPr>
            <p:ph type="title"/>
          </p:nvPr>
        </p:nvSpPr>
        <p:spPr>
          <a:xfrm>
            <a:off x="685800" y="152400"/>
            <a:ext cx="7772400" cy="1143000"/>
          </a:xfrm>
        </p:spPr>
        <p:txBody>
          <a:bodyPr/>
          <a:lstStyle/>
          <a:p>
            <a:r>
              <a:rPr lang="en-US" altLang="en-US" b="1" u="sng">
                <a:solidFill>
                  <a:srgbClr val="FFFF00"/>
                </a:solidFill>
              </a:rPr>
              <a:t>Dental Eruption</a:t>
            </a:r>
            <a:r>
              <a:rPr lang="en-US" altLang="en-US"/>
              <a:t> </a:t>
            </a:r>
          </a:p>
        </p:txBody>
      </p:sp>
      <p:graphicFrame>
        <p:nvGraphicFramePr>
          <p:cNvPr id="12291" name="Object 3">
            <a:extLst>
              <a:ext uri="{FF2B5EF4-FFF2-40B4-BE49-F238E27FC236}">
                <a16:creationId xmlns:a16="http://schemas.microsoft.com/office/drawing/2014/main" id="{F4B229E2-B6E5-4B6A-8B7E-40815D511F0D}"/>
              </a:ext>
            </a:extLst>
          </p:cNvPr>
          <p:cNvGraphicFramePr>
            <a:graphicFrameLocks noChangeAspect="1"/>
          </p:cNvGraphicFramePr>
          <p:nvPr/>
        </p:nvGraphicFramePr>
        <p:xfrm>
          <a:off x="611188" y="1087438"/>
          <a:ext cx="7777162" cy="5797550"/>
        </p:xfrm>
        <a:graphic>
          <a:graphicData uri="http://schemas.openxmlformats.org/presentationml/2006/ole">
            <mc:AlternateContent xmlns:mc="http://schemas.openxmlformats.org/markup-compatibility/2006">
              <mc:Choice xmlns:v="urn:schemas-microsoft-com:vml" Requires="v">
                <p:oleObj spid="_x0000_s12310" name="Image" r:id="rId3" imgW="6938228" imgH="5171903" progId="Photoshop.Image.5">
                  <p:embed/>
                </p:oleObj>
              </mc:Choice>
              <mc:Fallback>
                <p:oleObj name="Image" r:id="rId3" imgW="6938228" imgH="5171903" progId="Photoshop.Image.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1087438"/>
                        <a:ext cx="7777162" cy="579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2293" name="Picture 5" descr="The image “http://www.forensicdentistryonline.org/Forensic_pages_1/images/Lakars_5yo.jpg” cannot be displayed, because it contains errors.">
            <a:extLst>
              <a:ext uri="{FF2B5EF4-FFF2-40B4-BE49-F238E27FC236}">
                <a16:creationId xmlns:a16="http://schemas.microsoft.com/office/drawing/2014/main" id="{D29B609B-031A-41BF-9DB5-684AA50D79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 y="1052513"/>
            <a:ext cx="2447925" cy="2576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box(in)">
                                      <p:cBhvr>
                                        <p:cTn id="7"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3FB6A640-94F0-492E-83B1-EA4E0013B5C4}"/>
              </a:ext>
            </a:extLst>
          </p:cNvPr>
          <p:cNvSpPr>
            <a:spLocks noGrp="1" noChangeArrowheads="1"/>
          </p:cNvSpPr>
          <p:nvPr>
            <p:ph type="title"/>
          </p:nvPr>
        </p:nvSpPr>
        <p:spPr/>
        <p:txBody>
          <a:bodyPr/>
          <a:lstStyle/>
          <a:p>
            <a:r>
              <a:rPr lang="en-US" altLang="en-US" b="1" u="sng">
                <a:solidFill>
                  <a:srgbClr val="FF6600"/>
                </a:solidFill>
              </a:rPr>
              <a:t>Examples of Dental Eruption</a:t>
            </a:r>
          </a:p>
        </p:txBody>
      </p:sp>
      <p:pic>
        <p:nvPicPr>
          <p:cNvPr id="81925" name="Picture 5" descr="dental 6">
            <a:extLst>
              <a:ext uri="{FF2B5EF4-FFF2-40B4-BE49-F238E27FC236}">
                <a16:creationId xmlns:a16="http://schemas.microsoft.com/office/drawing/2014/main" id="{43C33F2B-C6AC-4657-B3F2-2048EED1115B}"/>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221184" y="1404552"/>
            <a:ext cx="2622822" cy="17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9" name="Picture 9">
            <a:extLst>
              <a:ext uri="{FF2B5EF4-FFF2-40B4-BE49-F238E27FC236}">
                <a16:creationId xmlns:a16="http://schemas.microsoft.com/office/drawing/2014/main" id="{422253B0-4E0C-421E-8536-236C829C6C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4875" y="4843222"/>
            <a:ext cx="2948487" cy="184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30" name="Text Box 10">
            <a:extLst>
              <a:ext uri="{FF2B5EF4-FFF2-40B4-BE49-F238E27FC236}">
                <a16:creationId xmlns:a16="http://schemas.microsoft.com/office/drawing/2014/main" id="{0888C2E1-3541-4DDE-94CC-E3FEA2A419D3}"/>
              </a:ext>
            </a:extLst>
          </p:cNvPr>
          <p:cNvSpPr txBox="1">
            <a:spLocks noChangeArrowheads="1"/>
          </p:cNvSpPr>
          <p:nvPr/>
        </p:nvSpPr>
        <p:spPr bwMode="auto">
          <a:xfrm>
            <a:off x="6876255" y="6148561"/>
            <a:ext cx="2663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dirty="0">
                <a:solidFill>
                  <a:schemeClr val="bg1"/>
                </a:solidFill>
              </a:rPr>
              <a:t>18-year old</a:t>
            </a:r>
          </a:p>
        </p:txBody>
      </p:sp>
      <p:sp>
        <p:nvSpPr>
          <p:cNvPr id="81931" name="Text Box 11">
            <a:extLst>
              <a:ext uri="{FF2B5EF4-FFF2-40B4-BE49-F238E27FC236}">
                <a16:creationId xmlns:a16="http://schemas.microsoft.com/office/drawing/2014/main" id="{2C4B0A9A-C387-417A-8B23-3FE56F8FEA44}"/>
              </a:ext>
            </a:extLst>
          </p:cNvPr>
          <p:cNvSpPr txBox="1">
            <a:spLocks noChangeArrowheads="1"/>
          </p:cNvSpPr>
          <p:nvPr/>
        </p:nvSpPr>
        <p:spPr bwMode="auto">
          <a:xfrm>
            <a:off x="850036" y="2634456"/>
            <a:ext cx="2663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dirty="0">
                <a:solidFill>
                  <a:schemeClr val="bg1"/>
                </a:solidFill>
              </a:rPr>
              <a:t>6-year old</a:t>
            </a:r>
          </a:p>
        </p:txBody>
      </p:sp>
      <p:pic>
        <p:nvPicPr>
          <p:cNvPr id="81932" name="Picture 12">
            <a:extLst>
              <a:ext uri="{FF2B5EF4-FFF2-40B4-BE49-F238E27FC236}">
                <a16:creationId xmlns:a16="http://schemas.microsoft.com/office/drawing/2014/main" id="{DA873D46-79BB-4C6A-A1E3-3F2B6E2D04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2750" y="5000267"/>
            <a:ext cx="2791002" cy="1729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4" name="Picture 14">
            <a:extLst>
              <a:ext uri="{FF2B5EF4-FFF2-40B4-BE49-F238E27FC236}">
                <a16:creationId xmlns:a16="http://schemas.microsoft.com/office/drawing/2014/main" id="{60FFBB13-9C91-4947-9FAB-BD4D2A6181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8371" r="2985" b="22638"/>
          <a:stretch>
            <a:fillRect/>
          </a:stretch>
        </p:blipFill>
        <p:spPr bwMode="auto">
          <a:xfrm>
            <a:off x="5880243" y="2864033"/>
            <a:ext cx="3157753" cy="1924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36" name="Text Box 16">
            <a:extLst>
              <a:ext uri="{FF2B5EF4-FFF2-40B4-BE49-F238E27FC236}">
                <a16:creationId xmlns:a16="http://schemas.microsoft.com/office/drawing/2014/main" id="{880717CD-E0ED-4DDB-B727-A9A250E9CFAD}"/>
              </a:ext>
            </a:extLst>
          </p:cNvPr>
          <p:cNvSpPr txBox="1">
            <a:spLocks noChangeArrowheads="1"/>
          </p:cNvSpPr>
          <p:nvPr/>
        </p:nvSpPr>
        <p:spPr bwMode="auto">
          <a:xfrm>
            <a:off x="6804248" y="4265109"/>
            <a:ext cx="2663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dirty="0">
                <a:solidFill>
                  <a:schemeClr val="bg1"/>
                </a:solidFill>
              </a:rPr>
              <a:t>7-year old</a:t>
            </a:r>
          </a:p>
        </p:txBody>
      </p:sp>
      <p:pic>
        <p:nvPicPr>
          <p:cNvPr id="81937" name="Picture 17">
            <a:extLst>
              <a:ext uri="{FF2B5EF4-FFF2-40B4-BE49-F238E27FC236}">
                <a16:creationId xmlns:a16="http://schemas.microsoft.com/office/drawing/2014/main" id="{28FA5F05-6D01-49B6-AC6C-48559E9BD0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572" y="4700464"/>
            <a:ext cx="2683546" cy="1974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38" name="Text Box 18">
            <a:extLst>
              <a:ext uri="{FF2B5EF4-FFF2-40B4-BE49-F238E27FC236}">
                <a16:creationId xmlns:a16="http://schemas.microsoft.com/office/drawing/2014/main" id="{A7667EB5-7172-49C4-BBE2-36A42045301F}"/>
              </a:ext>
            </a:extLst>
          </p:cNvPr>
          <p:cNvSpPr txBox="1">
            <a:spLocks noChangeArrowheads="1"/>
          </p:cNvSpPr>
          <p:nvPr/>
        </p:nvSpPr>
        <p:spPr bwMode="auto">
          <a:xfrm>
            <a:off x="746859" y="6045091"/>
            <a:ext cx="2663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dirty="0">
                <a:solidFill>
                  <a:schemeClr val="bg1"/>
                </a:solidFill>
              </a:rPr>
              <a:t>34-year old</a:t>
            </a:r>
          </a:p>
        </p:txBody>
      </p:sp>
      <p:pic>
        <p:nvPicPr>
          <p:cNvPr id="81939" name="Picture 19">
            <a:extLst>
              <a:ext uri="{FF2B5EF4-FFF2-40B4-BE49-F238E27FC236}">
                <a16:creationId xmlns:a16="http://schemas.microsoft.com/office/drawing/2014/main" id="{88836E6B-3DE7-4190-8EBB-090E8CD9B036}"/>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l="2725" t="20145" r="9012"/>
          <a:stretch>
            <a:fillRect/>
          </a:stretch>
        </p:blipFill>
        <p:spPr bwMode="auto">
          <a:xfrm>
            <a:off x="5667375" y="1220602"/>
            <a:ext cx="3399351" cy="1659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40" name="Text Box 20">
            <a:extLst>
              <a:ext uri="{FF2B5EF4-FFF2-40B4-BE49-F238E27FC236}">
                <a16:creationId xmlns:a16="http://schemas.microsoft.com/office/drawing/2014/main" id="{8CBC3077-039C-4D84-B116-2FD768EBD780}"/>
              </a:ext>
            </a:extLst>
          </p:cNvPr>
          <p:cNvSpPr txBox="1">
            <a:spLocks noChangeArrowheads="1"/>
          </p:cNvSpPr>
          <p:nvPr/>
        </p:nvSpPr>
        <p:spPr bwMode="auto">
          <a:xfrm>
            <a:off x="6876256" y="2278459"/>
            <a:ext cx="2663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dirty="0">
                <a:solidFill>
                  <a:schemeClr val="bg1"/>
                </a:solidFill>
              </a:rPr>
              <a:t>37-year old</a:t>
            </a:r>
          </a:p>
        </p:txBody>
      </p:sp>
      <p:pic>
        <p:nvPicPr>
          <p:cNvPr id="81942" name="Picture 22">
            <a:extLst>
              <a:ext uri="{FF2B5EF4-FFF2-40B4-BE49-F238E27FC236}">
                <a16:creationId xmlns:a16="http://schemas.microsoft.com/office/drawing/2014/main" id="{4C14B409-E7E4-4F4C-9FF5-27691721236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16051" t="9853" r="59877" b="15343"/>
          <a:stretch>
            <a:fillRect/>
          </a:stretch>
        </p:blipFill>
        <p:spPr bwMode="auto">
          <a:xfrm>
            <a:off x="3024187" y="1238281"/>
            <a:ext cx="2493962" cy="2178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43" name="Text Box 23">
            <a:extLst>
              <a:ext uri="{FF2B5EF4-FFF2-40B4-BE49-F238E27FC236}">
                <a16:creationId xmlns:a16="http://schemas.microsoft.com/office/drawing/2014/main" id="{BEBCDA46-E811-49AB-8879-FEBCFB46021F}"/>
              </a:ext>
            </a:extLst>
          </p:cNvPr>
          <p:cNvSpPr txBox="1">
            <a:spLocks noChangeArrowheads="1"/>
          </p:cNvSpPr>
          <p:nvPr/>
        </p:nvSpPr>
        <p:spPr bwMode="auto">
          <a:xfrm>
            <a:off x="3738702" y="6216500"/>
            <a:ext cx="2808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dirty="0">
                <a:solidFill>
                  <a:schemeClr val="bg1"/>
                </a:solidFill>
              </a:rPr>
              <a:t>9-year old</a:t>
            </a:r>
          </a:p>
        </p:txBody>
      </p:sp>
      <p:sp>
        <p:nvSpPr>
          <p:cNvPr id="81933" name="Text Box 13">
            <a:extLst>
              <a:ext uri="{FF2B5EF4-FFF2-40B4-BE49-F238E27FC236}">
                <a16:creationId xmlns:a16="http://schemas.microsoft.com/office/drawing/2014/main" id="{2A2750DC-397B-43BE-BC35-DEC7BDE0F273}"/>
              </a:ext>
            </a:extLst>
          </p:cNvPr>
          <p:cNvSpPr txBox="1">
            <a:spLocks noChangeArrowheads="1"/>
          </p:cNvSpPr>
          <p:nvPr/>
        </p:nvSpPr>
        <p:spPr bwMode="auto">
          <a:xfrm>
            <a:off x="3694042" y="2835367"/>
            <a:ext cx="2663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dirty="0">
                <a:solidFill>
                  <a:schemeClr val="bg1"/>
                </a:solidFill>
              </a:rPr>
              <a:t>6-year old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1931"/>
                                        </p:tgtEl>
                                        <p:attrNameLst>
                                          <p:attrName>style.visibility</p:attrName>
                                        </p:attrNameLst>
                                      </p:cBhvr>
                                      <p:to>
                                        <p:strVal val="visible"/>
                                      </p:to>
                                    </p:set>
                                    <p:animEffect transition="in" filter="box(in)">
                                      <p:cBhvr>
                                        <p:cTn id="7" dur="500"/>
                                        <p:tgtEl>
                                          <p:spTgt spid="819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81929"/>
                                        </p:tgtEl>
                                        <p:attrNameLst>
                                          <p:attrName>style.visibility</p:attrName>
                                        </p:attrNameLst>
                                      </p:cBhvr>
                                      <p:to>
                                        <p:strVal val="visible"/>
                                      </p:to>
                                    </p:set>
                                    <p:animEffect transition="in" filter="box(in)">
                                      <p:cBhvr>
                                        <p:cTn id="12" dur="500"/>
                                        <p:tgtEl>
                                          <p:spTgt spid="819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1930"/>
                                        </p:tgtEl>
                                        <p:attrNameLst>
                                          <p:attrName>style.visibility</p:attrName>
                                        </p:attrNameLst>
                                      </p:cBhvr>
                                      <p:to>
                                        <p:strVal val="visible"/>
                                      </p:to>
                                    </p:set>
                                    <p:animEffect transition="in" filter="box(in)">
                                      <p:cBhvr>
                                        <p:cTn id="17" dur="500"/>
                                        <p:tgtEl>
                                          <p:spTgt spid="819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81932"/>
                                        </p:tgtEl>
                                        <p:attrNameLst>
                                          <p:attrName>style.visibility</p:attrName>
                                        </p:attrNameLst>
                                      </p:cBhvr>
                                      <p:to>
                                        <p:strVal val="visible"/>
                                      </p:to>
                                    </p:set>
                                    <p:animEffect transition="in" filter="box(in)">
                                      <p:cBhvr>
                                        <p:cTn id="22" dur="500"/>
                                        <p:tgtEl>
                                          <p:spTgt spid="819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1933"/>
                                        </p:tgtEl>
                                        <p:attrNameLst>
                                          <p:attrName>style.visibility</p:attrName>
                                        </p:attrNameLst>
                                      </p:cBhvr>
                                      <p:to>
                                        <p:strVal val="visible"/>
                                      </p:to>
                                    </p:set>
                                    <p:animEffect transition="in" filter="box(in)">
                                      <p:cBhvr>
                                        <p:cTn id="27" dur="500"/>
                                        <p:tgtEl>
                                          <p:spTgt spid="8193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81934"/>
                                        </p:tgtEl>
                                        <p:attrNameLst>
                                          <p:attrName>style.visibility</p:attrName>
                                        </p:attrNameLst>
                                      </p:cBhvr>
                                      <p:to>
                                        <p:strVal val="visible"/>
                                      </p:to>
                                    </p:set>
                                    <p:animEffect transition="in" filter="box(in)">
                                      <p:cBhvr>
                                        <p:cTn id="32" dur="500"/>
                                        <p:tgtEl>
                                          <p:spTgt spid="8193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81936"/>
                                        </p:tgtEl>
                                        <p:attrNameLst>
                                          <p:attrName>style.visibility</p:attrName>
                                        </p:attrNameLst>
                                      </p:cBhvr>
                                      <p:to>
                                        <p:strVal val="visible"/>
                                      </p:to>
                                    </p:set>
                                    <p:animEffect transition="in" filter="box(in)">
                                      <p:cBhvr>
                                        <p:cTn id="37" dur="500"/>
                                        <p:tgtEl>
                                          <p:spTgt spid="8193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nodeType="clickEffect">
                                  <p:stCondLst>
                                    <p:cond delay="0"/>
                                  </p:stCondLst>
                                  <p:childTnLst>
                                    <p:set>
                                      <p:cBhvr>
                                        <p:cTn id="41" dur="1" fill="hold">
                                          <p:stCondLst>
                                            <p:cond delay="0"/>
                                          </p:stCondLst>
                                        </p:cTn>
                                        <p:tgtEl>
                                          <p:spTgt spid="81937"/>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1938"/>
                                        </p:tgtEl>
                                        <p:attrNameLst>
                                          <p:attrName>style.visibility</p:attrName>
                                        </p:attrNameLst>
                                      </p:cBhvr>
                                      <p:to>
                                        <p:strVal val="visible"/>
                                      </p:to>
                                    </p:set>
                                    <p:animEffect transition="in" filter="box(in)">
                                      <p:cBhvr>
                                        <p:cTn id="46" dur="500"/>
                                        <p:tgtEl>
                                          <p:spTgt spid="81938"/>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81939"/>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81940"/>
                                        </p:tgtEl>
                                        <p:attrNameLst>
                                          <p:attrName>style.visibility</p:attrName>
                                        </p:attrNameLst>
                                      </p:cBhvr>
                                      <p:to>
                                        <p:strVal val="visible"/>
                                      </p:to>
                                    </p:set>
                                    <p:animEffect transition="in" filter="box(in)">
                                      <p:cBhvr>
                                        <p:cTn id="55" dur="500"/>
                                        <p:tgtEl>
                                          <p:spTgt spid="81940"/>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nodeType="clickEffect">
                                  <p:stCondLst>
                                    <p:cond delay="0"/>
                                  </p:stCondLst>
                                  <p:childTnLst>
                                    <p:set>
                                      <p:cBhvr>
                                        <p:cTn id="59" dur="1" fill="hold">
                                          <p:stCondLst>
                                            <p:cond delay="0"/>
                                          </p:stCondLst>
                                        </p:cTn>
                                        <p:tgtEl>
                                          <p:spTgt spid="81942"/>
                                        </p:tgtEl>
                                        <p:attrNameLst>
                                          <p:attrName>style.visibility</p:attrName>
                                        </p:attrNameLst>
                                      </p:cBhvr>
                                      <p:to>
                                        <p:strVal val="visible"/>
                                      </p:to>
                                    </p:set>
                                    <p:animEffect transition="in" filter="blinds(horizontal)">
                                      <p:cBhvr>
                                        <p:cTn id="60" dur="500"/>
                                        <p:tgtEl>
                                          <p:spTgt spid="81942"/>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81943">
                                            <p:txEl>
                                              <p:pRg st="0" end="0"/>
                                            </p:txEl>
                                          </p:spTgt>
                                        </p:tgtEl>
                                        <p:attrNameLst>
                                          <p:attrName>style.visibility</p:attrName>
                                        </p:attrNameLst>
                                      </p:cBhvr>
                                      <p:to>
                                        <p:strVal val="visible"/>
                                      </p:to>
                                    </p:set>
                                    <p:animEffect transition="in" filter="blinds(horizontal)">
                                      <p:cBhvr>
                                        <p:cTn id="65" dur="500"/>
                                        <p:tgtEl>
                                          <p:spTgt spid="819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0" grpId="0"/>
      <p:bldP spid="81931" grpId="0"/>
      <p:bldP spid="81936" grpId="0"/>
      <p:bldP spid="81938" grpId="0"/>
      <p:bldP spid="81940" grpId="0"/>
      <p:bldP spid="8193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6568" name="Rectangle 8">
            <a:extLst>
              <a:ext uri="{FF2B5EF4-FFF2-40B4-BE49-F238E27FC236}">
                <a16:creationId xmlns:a16="http://schemas.microsoft.com/office/drawing/2014/main" id="{608F143C-3593-4C89-AE3B-E598DBAECA22}"/>
              </a:ext>
            </a:extLst>
          </p:cNvPr>
          <p:cNvSpPr>
            <a:spLocks noChangeArrowheads="1"/>
          </p:cNvSpPr>
          <p:nvPr/>
        </p:nvSpPr>
        <p:spPr bwMode="auto">
          <a:xfrm>
            <a:off x="323850" y="1196975"/>
            <a:ext cx="8496300" cy="4752975"/>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a:p>
        </p:txBody>
      </p:sp>
      <p:sp>
        <p:nvSpPr>
          <p:cNvPr id="66562" name="Rectangle 2">
            <a:extLst>
              <a:ext uri="{FF2B5EF4-FFF2-40B4-BE49-F238E27FC236}">
                <a16:creationId xmlns:a16="http://schemas.microsoft.com/office/drawing/2014/main" id="{D0873728-5460-4DA5-B382-C760B4A8D6CC}"/>
              </a:ext>
            </a:extLst>
          </p:cNvPr>
          <p:cNvSpPr>
            <a:spLocks noGrp="1" noChangeArrowheads="1"/>
          </p:cNvSpPr>
          <p:nvPr>
            <p:ph type="title"/>
          </p:nvPr>
        </p:nvSpPr>
        <p:spPr/>
        <p:txBody>
          <a:bodyPr/>
          <a:lstStyle/>
          <a:p>
            <a:r>
              <a:rPr lang="en-GB" altLang="en-US" b="1" u="sng">
                <a:solidFill>
                  <a:srgbClr val="FF6600"/>
                </a:solidFill>
              </a:rPr>
              <a:t>Long bone formula(s)</a:t>
            </a:r>
          </a:p>
        </p:txBody>
      </p:sp>
      <p:sp>
        <p:nvSpPr>
          <p:cNvPr id="66565" name="Rectangle 5">
            <a:extLst>
              <a:ext uri="{FF2B5EF4-FFF2-40B4-BE49-F238E27FC236}">
                <a16:creationId xmlns:a16="http://schemas.microsoft.com/office/drawing/2014/main" id="{3FD1828A-970F-4B3E-9AFB-688D241058B4}"/>
              </a:ext>
            </a:extLst>
          </p:cNvPr>
          <p:cNvSpPr>
            <a:spLocks noChangeArrowheads="1"/>
          </p:cNvSpPr>
          <p:nvPr/>
        </p:nvSpPr>
        <p:spPr bwMode="auto">
          <a:xfrm>
            <a:off x="395288" y="1331913"/>
            <a:ext cx="8353425" cy="400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nchor="ctr">
            <a:spAutoFit/>
          </a:bodyPr>
          <a:lstStyle/>
          <a:p>
            <a:pPr algn="ctr"/>
            <a:r>
              <a:rPr lang="en-US" altLang="en-US" sz="2000" b="1" u="sng"/>
              <a:t>HOW TO CALCULATE HEIGHT OF A MALE:</a:t>
            </a:r>
          </a:p>
          <a:p>
            <a:pPr algn="ctr"/>
            <a:r>
              <a:rPr lang="en-US" altLang="en-US" sz="2000"/>
              <a:t>Height in cm ± 3.27 cm = (</a:t>
            </a:r>
            <a:r>
              <a:rPr lang="en-US" altLang="en-US" sz="2000" b="1" i="1"/>
              <a:t>femur</a:t>
            </a:r>
            <a:r>
              <a:rPr lang="en-US" altLang="en-US" sz="2000"/>
              <a:t> length in cm) X 2.23  + 69.08 cm</a:t>
            </a:r>
            <a:endParaRPr lang="en-GB" altLang="en-US" sz="2000"/>
          </a:p>
          <a:p>
            <a:pPr algn="ctr"/>
            <a:r>
              <a:rPr lang="en-US" altLang="en-US" sz="2000"/>
              <a:t>Height in cm ± 3.37 cm = (</a:t>
            </a:r>
            <a:r>
              <a:rPr lang="en-US" altLang="en-US" sz="2000" b="1" i="1"/>
              <a:t>tibia </a:t>
            </a:r>
            <a:r>
              <a:rPr lang="en-US" altLang="en-US" sz="2000"/>
              <a:t>length in cm) X 2.39  +  81.68 cm</a:t>
            </a:r>
            <a:endParaRPr lang="en-GB" altLang="en-US" sz="2000"/>
          </a:p>
          <a:p>
            <a:pPr algn="ctr"/>
            <a:r>
              <a:rPr lang="en-US" altLang="en-US" sz="2000"/>
              <a:t>Height in cm ± 4.05 cm = (</a:t>
            </a:r>
            <a:r>
              <a:rPr lang="en-US" altLang="en-US" sz="2000" b="1" i="1"/>
              <a:t>humerus</a:t>
            </a:r>
            <a:r>
              <a:rPr lang="en-US" altLang="en-US" sz="2000"/>
              <a:t> length in cm) X 2.97  + 73.57 cm</a:t>
            </a:r>
            <a:endParaRPr lang="en-GB" altLang="en-US" sz="2000"/>
          </a:p>
          <a:p>
            <a:pPr algn="ctr"/>
            <a:r>
              <a:rPr lang="en-US" altLang="en-US" sz="2000"/>
              <a:t>Height in cm ± 4.24 cm = (</a:t>
            </a:r>
            <a:r>
              <a:rPr lang="en-US" altLang="en-US" sz="2000" b="1" i="1"/>
              <a:t>radius</a:t>
            </a:r>
            <a:r>
              <a:rPr lang="en-US" altLang="en-US" sz="2000"/>
              <a:t> length in cm) X 3.65  +  80.40 cm</a:t>
            </a:r>
            <a:endParaRPr lang="en-GB" altLang="en-US" sz="2000"/>
          </a:p>
          <a:p>
            <a:pPr algn="ctr"/>
            <a:r>
              <a:rPr lang="en-US" altLang="en-US" sz="2000"/>
              <a:t>Height in cm ± 4.32 cm = (</a:t>
            </a:r>
            <a:r>
              <a:rPr lang="en-US" altLang="en-US" sz="2000" b="1" i="1"/>
              <a:t>ulna</a:t>
            </a:r>
            <a:r>
              <a:rPr lang="en-US" altLang="en-US" sz="2000"/>
              <a:t> length in cm) X 3.70  + 74.03 cm</a:t>
            </a:r>
          </a:p>
          <a:p>
            <a:pPr algn="ctr"/>
            <a:endParaRPr lang="en-GB" altLang="en-US" sz="2000"/>
          </a:p>
          <a:p>
            <a:pPr algn="ctr"/>
            <a:r>
              <a:rPr lang="en-US" altLang="en-US" sz="2000" b="1" u="sng"/>
              <a:t>HOW TO CALCULATE HEIGHT OF A FEMALE:</a:t>
            </a:r>
            <a:endParaRPr lang="en-GB" altLang="en-US" sz="2000"/>
          </a:p>
          <a:p>
            <a:pPr algn="ctr"/>
            <a:r>
              <a:rPr lang="en-US" altLang="en-US" sz="2000"/>
              <a:t>Height in cm ± 3.27 cm = (</a:t>
            </a:r>
            <a:r>
              <a:rPr lang="en-US" altLang="en-US" sz="2000" b="1" i="1"/>
              <a:t>femur</a:t>
            </a:r>
            <a:r>
              <a:rPr lang="en-US" altLang="en-US" sz="2000"/>
              <a:t> length in cm) X 2.31  + 61.41 cm</a:t>
            </a:r>
            <a:endParaRPr lang="en-GB" altLang="en-US" sz="2000"/>
          </a:p>
          <a:p>
            <a:pPr algn="ctr"/>
            <a:r>
              <a:rPr lang="en-US" altLang="en-US" sz="2000"/>
              <a:t>Height in cm ± 3.37 cm = (</a:t>
            </a:r>
            <a:r>
              <a:rPr lang="en-US" altLang="en-US" sz="2000" b="1" i="1"/>
              <a:t>tibia </a:t>
            </a:r>
            <a:r>
              <a:rPr lang="en-US" altLang="en-US" sz="2000"/>
              <a:t>length in cm) X 2.53  +  72.57 cm</a:t>
            </a:r>
            <a:endParaRPr lang="en-GB" altLang="en-US" sz="2000"/>
          </a:p>
          <a:p>
            <a:pPr algn="ctr"/>
            <a:r>
              <a:rPr lang="en-US" altLang="en-US" sz="2000"/>
              <a:t>Height in cm ± 4.05 cm = (</a:t>
            </a:r>
            <a:r>
              <a:rPr lang="en-US" altLang="en-US" sz="2000" b="1" i="1"/>
              <a:t>humerus</a:t>
            </a:r>
            <a:r>
              <a:rPr lang="en-US" altLang="en-US" sz="2000"/>
              <a:t> length in cm) X 3.14  + 64.97 cm</a:t>
            </a:r>
            <a:endParaRPr lang="en-GB" altLang="en-US" sz="2000"/>
          </a:p>
          <a:p>
            <a:pPr algn="ctr"/>
            <a:r>
              <a:rPr lang="en-US" altLang="en-US" sz="2000"/>
              <a:t>Height in cm ± 4.24 cm = (</a:t>
            </a:r>
            <a:r>
              <a:rPr lang="en-US" altLang="en-US" sz="2000" b="1" i="1"/>
              <a:t>radius</a:t>
            </a:r>
            <a:r>
              <a:rPr lang="en-US" altLang="en-US" sz="2000"/>
              <a:t> length in cm) X 3.87  +  73.50 cm</a:t>
            </a:r>
            <a:endParaRPr lang="en-GB" altLang="en-US" sz="2000"/>
          </a:p>
          <a:p>
            <a:pPr algn="ctr"/>
            <a:r>
              <a:rPr lang="en-US" altLang="en-US" sz="2000"/>
              <a:t>Height in cm ± 4.32 cm = (</a:t>
            </a:r>
            <a:r>
              <a:rPr lang="en-US" altLang="en-US" sz="2000" b="1" i="1"/>
              <a:t>ulna</a:t>
            </a:r>
            <a:r>
              <a:rPr lang="en-US" altLang="en-US" sz="2000"/>
              <a:t> length in cm) X 3.70  + 74.03 cm</a:t>
            </a:r>
          </a:p>
        </p:txBody>
      </p:sp>
      <p:sp>
        <p:nvSpPr>
          <p:cNvPr id="66567" name="Text Box 7">
            <a:extLst>
              <a:ext uri="{FF2B5EF4-FFF2-40B4-BE49-F238E27FC236}">
                <a16:creationId xmlns:a16="http://schemas.microsoft.com/office/drawing/2014/main" id="{4B9003DE-A55B-4E79-8DB7-61E2179FE7EF}"/>
              </a:ext>
            </a:extLst>
          </p:cNvPr>
          <p:cNvSpPr txBox="1">
            <a:spLocks noChangeArrowheads="1"/>
          </p:cNvSpPr>
          <p:nvPr/>
        </p:nvSpPr>
        <p:spPr bwMode="auto">
          <a:xfrm>
            <a:off x="323850" y="6140450"/>
            <a:ext cx="8461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400" b="1" i="1">
                <a:solidFill>
                  <a:schemeClr val="bg1"/>
                </a:solidFill>
              </a:rPr>
              <a:t>Do you “fit” the formula?  Measure your ulna and see….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99B0B8EB-6BA6-4FD8-AE9A-3DBE90ACE165}"/>
              </a:ext>
            </a:extLst>
          </p:cNvPr>
          <p:cNvSpPr>
            <a:spLocks noGrp="1" noChangeArrowheads="1"/>
          </p:cNvSpPr>
          <p:nvPr>
            <p:ph type="title"/>
          </p:nvPr>
        </p:nvSpPr>
        <p:spPr/>
        <p:txBody>
          <a:bodyPr/>
          <a:lstStyle/>
          <a:p>
            <a:r>
              <a:rPr lang="en-US" altLang="en-US" b="1" u="sng">
                <a:solidFill>
                  <a:srgbClr val="FFFF00"/>
                </a:solidFill>
              </a:rPr>
              <a:t>Anthropology Questions…</a:t>
            </a:r>
          </a:p>
        </p:txBody>
      </p:sp>
      <p:sp>
        <p:nvSpPr>
          <p:cNvPr id="103427" name="Rectangle 3">
            <a:extLst>
              <a:ext uri="{FF2B5EF4-FFF2-40B4-BE49-F238E27FC236}">
                <a16:creationId xmlns:a16="http://schemas.microsoft.com/office/drawing/2014/main" id="{515B2978-7A5F-47CF-BB43-C7268C149998}"/>
              </a:ext>
            </a:extLst>
          </p:cNvPr>
          <p:cNvSpPr>
            <a:spLocks noGrp="1" noChangeArrowheads="1"/>
          </p:cNvSpPr>
          <p:nvPr>
            <p:ph type="body" idx="1"/>
          </p:nvPr>
        </p:nvSpPr>
        <p:spPr>
          <a:xfrm>
            <a:off x="468313" y="1341438"/>
            <a:ext cx="8229600" cy="5256212"/>
          </a:xfrm>
        </p:spPr>
        <p:txBody>
          <a:bodyPr/>
          <a:lstStyle/>
          <a:p>
            <a:pPr>
              <a:lnSpc>
                <a:spcPct val="80000"/>
              </a:lnSpc>
            </a:pPr>
            <a:r>
              <a:rPr lang="en-US" altLang="en-US" b="1">
                <a:solidFill>
                  <a:schemeClr val="bg1"/>
                </a:solidFill>
              </a:rPr>
              <a:t>Are the bones </a:t>
            </a:r>
            <a:r>
              <a:rPr lang="en-US" altLang="en-US" b="1">
                <a:solidFill>
                  <a:srgbClr val="FF6600"/>
                </a:solidFill>
                <a:effectLst>
                  <a:outerShdw blurRad="38100" dist="38100" dir="2700000" algn="tl">
                    <a:srgbClr val="FFFFFF"/>
                  </a:outerShdw>
                </a:effectLst>
              </a:rPr>
              <a:t>human</a:t>
            </a:r>
            <a:r>
              <a:rPr lang="en-US" altLang="en-US" b="1">
                <a:solidFill>
                  <a:schemeClr val="bg1"/>
                </a:solidFill>
              </a:rPr>
              <a:t>? </a:t>
            </a:r>
          </a:p>
          <a:p>
            <a:pPr>
              <a:lnSpc>
                <a:spcPct val="80000"/>
              </a:lnSpc>
            </a:pPr>
            <a:r>
              <a:rPr lang="en-US" altLang="en-US" b="1">
                <a:solidFill>
                  <a:srgbClr val="FF6600"/>
                </a:solidFill>
                <a:effectLst>
                  <a:outerShdw blurRad="38100" dist="38100" dir="2700000" algn="tl">
                    <a:srgbClr val="FFFFFF"/>
                  </a:outerShdw>
                </a:effectLst>
              </a:rPr>
              <a:t>How many</a:t>
            </a:r>
            <a:r>
              <a:rPr lang="en-US" altLang="en-US" b="1">
                <a:solidFill>
                  <a:schemeClr val="bg1"/>
                </a:solidFill>
              </a:rPr>
              <a:t> individuals are represented?</a:t>
            </a:r>
          </a:p>
          <a:p>
            <a:pPr>
              <a:lnSpc>
                <a:spcPct val="80000"/>
              </a:lnSpc>
            </a:pPr>
            <a:r>
              <a:rPr lang="en-US" altLang="en-US" b="1">
                <a:solidFill>
                  <a:schemeClr val="bg1"/>
                </a:solidFill>
              </a:rPr>
              <a:t>How </a:t>
            </a:r>
            <a:r>
              <a:rPr lang="en-US" altLang="en-US" b="1">
                <a:solidFill>
                  <a:srgbClr val="FF6600"/>
                </a:solidFill>
                <a:effectLst>
                  <a:outerShdw blurRad="38100" dist="38100" dir="2700000" algn="tl">
                    <a:srgbClr val="FFFFFF"/>
                  </a:outerShdw>
                </a:effectLst>
              </a:rPr>
              <a:t>long ago</a:t>
            </a:r>
            <a:r>
              <a:rPr lang="en-US" altLang="en-US" b="1">
                <a:solidFill>
                  <a:schemeClr val="bg1"/>
                </a:solidFill>
              </a:rPr>
              <a:t> did death occur?*</a:t>
            </a:r>
          </a:p>
          <a:p>
            <a:pPr>
              <a:lnSpc>
                <a:spcPct val="80000"/>
              </a:lnSpc>
            </a:pPr>
            <a:r>
              <a:rPr lang="en-US" altLang="en-US" b="1">
                <a:solidFill>
                  <a:schemeClr val="bg1"/>
                </a:solidFill>
              </a:rPr>
              <a:t>What was the person’s </a:t>
            </a:r>
            <a:r>
              <a:rPr lang="en-US" altLang="en-US" b="1">
                <a:solidFill>
                  <a:srgbClr val="FF6600"/>
                </a:solidFill>
                <a:effectLst>
                  <a:outerShdw blurRad="38100" dist="38100" dir="2700000" algn="tl">
                    <a:srgbClr val="FFFFFF"/>
                  </a:outerShdw>
                </a:effectLst>
              </a:rPr>
              <a:t>age</a:t>
            </a:r>
            <a:r>
              <a:rPr lang="en-US" altLang="en-US" b="1">
                <a:solidFill>
                  <a:schemeClr val="bg1"/>
                </a:solidFill>
              </a:rPr>
              <a:t> at death?</a:t>
            </a:r>
          </a:p>
          <a:p>
            <a:pPr>
              <a:lnSpc>
                <a:spcPct val="80000"/>
              </a:lnSpc>
            </a:pPr>
            <a:r>
              <a:rPr lang="en-US" altLang="en-US" b="1">
                <a:solidFill>
                  <a:schemeClr val="bg1"/>
                </a:solidFill>
              </a:rPr>
              <a:t>What was the person’s </a:t>
            </a:r>
            <a:r>
              <a:rPr lang="en-US" altLang="en-US" b="1">
                <a:solidFill>
                  <a:srgbClr val="FF6600"/>
                </a:solidFill>
                <a:effectLst>
                  <a:outerShdw blurRad="38100" dist="38100" dir="2700000" algn="tl">
                    <a:srgbClr val="FFFFFF"/>
                  </a:outerShdw>
                </a:effectLst>
              </a:rPr>
              <a:t>sex</a:t>
            </a:r>
            <a:r>
              <a:rPr lang="en-US" altLang="en-US" b="1">
                <a:solidFill>
                  <a:schemeClr val="bg1"/>
                </a:solidFill>
              </a:rPr>
              <a:t>?</a:t>
            </a:r>
          </a:p>
          <a:p>
            <a:pPr>
              <a:lnSpc>
                <a:spcPct val="80000"/>
              </a:lnSpc>
            </a:pPr>
            <a:r>
              <a:rPr lang="en-US" altLang="en-US" b="1">
                <a:solidFill>
                  <a:schemeClr val="bg1"/>
                </a:solidFill>
              </a:rPr>
              <a:t>What was the person’s </a:t>
            </a:r>
            <a:r>
              <a:rPr lang="en-US" altLang="en-US" b="1">
                <a:solidFill>
                  <a:srgbClr val="FF6600"/>
                </a:solidFill>
                <a:effectLst>
                  <a:outerShdw blurRad="38100" dist="38100" dir="2700000" algn="tl">
                    <a:srgbClr val="FFFFFF"/>
                  </a:outerShdw>
                </a:effectLst>
              </a:rPr>
              <a:t>race</a:t>
            </a:r>
            <a:r>
              <a:rPr lang="en-US" altLang="en-US" b="1">
                <a:solidFill>
                  <a:schemeClr val="bg1"/>
                </a:solidFill>
              </a:rPr>
              <a:t>?</a:t>
            </a:r>
          </a:p>
          <a:p>
            <a:pPr>
              <a:lnSpc>
                <a:spcPct val="80000"/>
              </a:lnSpc>
            </a:pPr>
            <a:r>
              <a:rPr lang="en-US" altLang="en-US" b="1">
                <a:solidFill>
                  <a:schemeClr val="bg1"/>
                </a:solidFill>
              </a:rPr>
              <a:t>What was the person’s </a:t>
            </a:r>
            <a:r>
              <a:rPr lang="en-US" altLang="en-US" b="1">
                <a:solidFill>
                  <a:srgbClr val="FF6600"/>
                </a:solidFill>
                <a:effectLst>
                  <a:outerShdw blurRad="38100" dist="38100" dir="2700000" algn="tl">
                    <a:srgbClr val="FFFFFF"/>
                  </a:outerShdw>
                </a:effectLst>
              </a:rPr>
              <a:t>height</a:t>
            </a:r>
            <a:r>
              <a:rPr lang="en-US" altLang="en-US" b="1">
                <a:solidFill>
                  <a:schemeClr val="bg1"/>
                </a:solidFill>
              </a:rPr>
              <a:t>?</a:t>
            </a:r>
          </a:p>
          <a:p>
            <a:pPr>
              <a:lnSpc>
                <a:spcPct val="80000"/>
              </a:lnSpc>
            </a:pPr>
            <a:r>
              <a:rPr lang="en-US" altLang="en-US" b="1">
                <a:solidFill>
                  <a:schemeClr val="bg1"/>
                </a:solidFill>
              </a:rPr>
              <a:t>Are there any</a:t>
            </a:r>
            <a:r>
              <a:rPr lang="en-US" altLang="en-US" b="1">
                <a:solidFill>
                  <a:srgbClr val="FF6600"/>
                </a:solidFill>
                <a:effectLst>
                  <a:outerShdw blurRad="38100" dist="38100" dir="2700000" algn="tl">
                    <a:srgbClr val="FFFFFF"/>
                  </a:outerShdw>
                </a:effectLst>
              </a:rPr>
              <a:t> identifying </a:t>
            </a:r>
            <a:r>
              <a:rPr lang="en-US" altLang="en-US" b="1">
                <a:solidFill>
                  <a:schemeClr val="bg1"/>
                </a:solidFill>
              </a:rPr>
              <a:t>characteristics?</a:t>
            </a:r>
          </a:p>
          <a:p>
            <a:pPr>
              <a:lnSpc>
                <a:spcPct val="80000"/>
              </a:lnSpc>
            </a:pPr>
            <a:r>
              <a:rPr lang="en-US" altLang="en-US" b="1">
                <a:solidFill>
                  <a:schemeClr val="bg1"/>
                </a:solidFill>
              </a:rPr>
              <a:t>What was the </a:t>
            </a:r>
            <a:r>
              <a:rPr lang="en-US" altLang="en-US" b="1" i="1">
                <a:solidFill>
                  <a:schemeClr val="bg1"/>
                </a:solidFill>
                <a:effectLst>
                  <a:outerShdw blurRad="38100" dist="38100" dir="2700000" algn="tl">
                    <a:srgbClr val="808080"/>
                  </a:outerShdw>
                </a:effectLst>
              </a:rPr>
              <a:t>cause of death</a:t>
            </a:r>
            <a:r>
              <a:rPr lang="en-US" altLang="en-US" b="1">
                <a:solidFill>
                  <a:schemeClr val="bg1"/>
                </a:solidFill>
              </a:rPr>
              <a:t>?</a:t>
            </a:r>
          </a:p>
          <a:p>
            <a:pPr>
              <a:lnSpc>
                <a:spcPct val="80000"/>
              </a:lnSpc>
            </a:pPr>
            <a:r>
              <a:rPr lang="en-US" altLang="en-US" b="1">
                <a:solidFill>
                  <a:schemeClr val="bg1"/>
                </a:solidFill>
              </a:rPr>
              <a:t>What was the </a:t>
            </a:r>
            <a:r>
              <a:rPr lang="en-US" altLang="en-US" b="1">
                <a:solidFill>
                  <a:srgbClr val="FF6600"/>
                </a:solidFill>
                <a:effectLst>
                  <a:outerShdw blurRad="38100" dist="38100" dir="2700000" algn="tl">
                    <a:srgbClr val="FFFFFF"/>
                  </a:outerShdw>
                </a:effectLst>
              </a:rPr>
              <a:t>manner </a:t>
            </a:r>
            <a:r>
              <a:rPr lang="en-US" altLang="en-US" b="1">
                <a:solidFill>
                  <a:schemeClr val="bg1"/>
                </a:solidFill>
              </a:rPr>
              <a:t>of death?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 calcmode="lin" valueType="num">
                                      <p:cBhvr additive="base">
                                        <p:cTn id="7" dur="500" fill="hold"/>
                                        <p:tgtEl>
                                          <p:spTgt spid="1034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4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427">
                                            <p:txEl>
                                              <p:pRg st="1" end="1"/>
                                            </p:txEl>
                                          </p:spTgt>
                                        </p:tgtEl>
                                        <p:attrNameLst>
                                          <p:attrName>style.visibility</p:attrName>
                                        </p:attrNameLst>
                                      </p:cBhvr>
                                      <p:to>
                                        <p:strVal val="visible"/>
                                      </p:to>
                                    </p:set>
                                    <p:anim calcmode="lin" valueType="num">
                                      <p:cBhvr additive="base">
                                        <p:cTn id="13" dur="500" fill="hold"/>
                                        <p:tgtEl>
                                          <p:spTgt spid="1034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4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3427">
                                            <p:txEl>
                                              <p:pRg st="2" end="2"/>
                                            </p:txEl>
                                          </p:spTgt>
                                        </p:tgtEl>
                                        <p:attrNameLst>
                                          <p:attrName>style.visibility</p:attrName>
                                        </p:attrNameLst>
                                      </p:cBhvr>
                                      <p:to>
                                        <p:strVal val="visible"/>
                                      </p:to>
                                    </p:set>
                                    <p:anim calcmode="lin" valueType="num">
                                      <p:cBhvr additive="base">
                                        <p:cTn id="19" dur="500" fill="hold"/>
                                        <p:tgtEl>
                                          <p:spTgt spid="1034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34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3427">
                                            <p:txEl>
                                              <p:pRg st="3" end="3"/>
                                            </p:txEl>
                                          </p:spTgt>
                                        </p:tgtEl>
                                        <p:attrNameLst>
                                          <p:attrName>style.visibility</p:attrName>
                                        </p:attrNameLst>
                                      </p:cBhvr>
                                      <p:to>
                                        <p:strVal val="visible"/>
                                      </p:to>
                                    </p:set>
                                    <p:anim calcmode="lin" valueType="num">
                                      <p:cBhvr additive="base">
                                        <p:cTn id="25" dur="500" fill="hold"/>
                                        <p:tgtEl>
                                          <p:spTgt spid="1034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34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3427">
                                            <p:txEl>
                                              <p:pRg st="4" end="4"/>
                                            </p:txEl>
                                          </p:spTgt>
                                        </p:tgtEl>
                                        <p:attrNameLst>
                                          <p:attrName>style.visibility</p:attrName>
                                        </p:attrNameLst>
                                      </p:cBhvr>
                                      <p:to>
                                        <p:strVal val="visible"/>
                                      </p:to>
                                    </p:set>
                                    <p:anim calcmode="lin" valueType="num">
                                      <p:cBhvr additive="base">
                                        <p:cTn id="31" dur="500" fill="hold"/>
                                        <p:tgtEl>
                                          <p:spTgt spid="1034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34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3427">
                                            <p:txEl>
                                              <p:pRg st="5" end="5"/>
                                            </p:txEl>
                                          </p:spTgt>
                                        </p:tgtEl>
                                        <p:attrNameLst>
                                          <p:attrName>style.visibility</p:attrName>
                                        </p:attrNameLst>
                                      </p:cBhvr>
                                      <p:to>
                                        <p:strVal val="visible"/>
                                      </p:to>
                                    </p:set>
                                    <p:anim calcmode="lin" valueType="num">
                                      <p:cBhvr additive="base">
                                        <p:cTn id="37" dur="500" fill="hold"/>
                                        <p:tgtEl>
                                          <p:spTgt spid="1034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34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3427">
                                            <p:txEl>
                                              <p:pRg st="6" end="6"/>
                                            </p:txEl>
                                          </p:spTgt>
                                        </p:tgtEl>
                                        <p:attrNameLst>
                                          <p:attrName>style.visibility</p:attrName>
                                        </p:attrNameLst>
                                      </p:cBhvr>
                                      <p:to>
                                        <p:strVal val="visible"/>
                                      </p:to>
                                    </p:set>
                                    <p:anim calcmode="lin" valueType="num">
                                      <p:cBhvr additive="base">
                                        <p:cTn id="43" dur="500" fill="hold"/>
                                        <p:tgtEl>
                                          <p:spTgt spid="10342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34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3427">
                                            <p:txEl>
                                              <p:pRg st="7" end="7"/>
                                            </p:txEl>
                                          </p:spTgt>
                                        </p:tgtEl>
                                        <p:attrNameLst>
                                          <p:attrName>style.visibility</p:attrName>
                                        </p:attrNameLst>
                                      </p:cBhvr>
                                      <p:to>
                                        <p:strVal val="visible"/>
                                      </p:to>
                                    </p:set>
                                    <p:anim calcmode="lin" valueType="num">
                                      <p:cBhvr additive="base">
                                        <p:cTn id="49" dur="500" fill="hold"/>
                                        <p:tgtEl>
                                          <p:spTgt spid="103427">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34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3427">
                                            <p:txEl>
                                              <p:pRg st="8" end="8"/>
                                            </p:txEl>
                                          </p:spTgt>
                                        </p:tgtEl>
                                        <p:attrNameLst>
                                          <p:attrName>style.visibility</p:attrName>
                                        </p:attrNameLst>
                                      </p:cBhvr>
                                      <p:to>
                                        <p:strVal val="visible"/>
                                      </p:to>
                                    </p:set>
                                    <p:anim calcmode="lin" valueType="num">
                                      <p:cBhvr additive="base">
                                        <p:cTn id="55" dur="500" fill="hold"/>
                                        <p:tgtEl>
                                          <p:spTgt spid="103427">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34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3427">
                                            <p:txEl>
                                              <p:pRg st="9" end="9"/>
                                            </p:txEl>
                                          </p:spTgt>
                                        </p:tgtEl>
                                        <p:attrNameLst>
                                          <p:attrName>style.visibility</p:attrName>
                                        </p:attrNameLst>
                                      </p:cBhvr>
                                      <p:to>
                                        <p:strVal val="visible"/>
                                      </p:to>
                                    </p:set>
                                    <p:anim calcmode="lin" valueType="num">
                                      <p:cBhvr additive="base">
                                        <p:cTn id="61" dur="500" fill="hold"/>
                                        <p:tgtEl>
                                          <p:spTgt spid="103427">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0342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4692" name="Rectangle 4">
            <a:extLst>
              <a:ext uri="{FF2B5EF4-FFF2-40B4-BE49-F238E27FC236}">
                <a16:creationId xmlns:a16="http://schemas.microsoft.com/office/drawing/2014/main" id="{D48D70F8-FEA6-47FC-9142-60443985D982}"/>
              </a:ext>
            </a:extLst>
          </p:cNvPr>
          <p:cNvSpPr>
            <a:spLocks noChangeArrowheads="1"/>
          </p:cNvSpPr>
          <p:nvPr/>
        </p:nvSpPr>
        <p:spPr bwMode="auto">
          <a:xfrm>
            <a:off x="468313" y="1557338"/>
            <a:ext cx="8207375" cy="576262"/>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690" name="Rectangle 2">
            <a:extLst>
              <a:ext uri="{FF2B5EF4-FFF2-40B4-BE49-F238E27FC236}">
                <a16:creationId xmlns:a16="http://schemas.microsoft.com/office/drawing/2014/main" id="{2C5ECD18-62D5-4880-A9DC-CED4FE99BF95}"/>
              </a:ext>
            </a:extLst>
          </p:cNvPr>
          <p:cNvSpPr>
            <a:spLocks noGrp="1" noChangeArrowheads="1"/>
          </p:cNvSpPr>
          <p:nvPr>
            <p:ph type="title"/>
          </p:nvPr>
        </p:nvSpPr>
        <p:spPr>
          <a:xfrm>
            <a:off x="468313" y="260350"/>
            <a:ext cx="8229600" cy="1143000"/>
          </a:xfrm>
        </p:spPr>
        <p:txBody>
          <a:bodyPr/>
          <a:lstStyle/>
          <a:p>
            <a:r>
              <a:rPr lang="en-GB" altLang="en-US" b="1" u="sng">
                <a:solidFill>
                  <a:srgbClr val="FFFF00"/>
                </a:solidFill>
                <a:effectLst>
                  <a:outerShdw blurRad="38100" dist="38100" dir="2700000" algn="tl">
                    <a:srgbClr val="FFFFFF"/>
                  </a:outerShdw>
                </a:effectLst>
              </a:rPr>
              <a:t>Tibia bone formula Wksht</a:t>
            </a:r>
            <a:endParaRPr lang="en-US" altLang="en-US" b="1" u="sng">
              <a:solidFill>
                <a:srgbClr val="FFFF00"/>
              </a:solidFill>
              <a:effectLst>
                <a:outerShdw blurRad="38100" dist="38100" dir="2700000" algn="tl">
                  <a:srgbClr val="FFFFFF"/>
                </a:outerShdw>
              </a:effectLst>
            </a:endParaRPr>
          </a:p>
        </p:txBody>
      </p:sp>
      <p:sp>
        <p:nvSpPr>
          <p:cNvPr id="114691" name="Rectangle 3">
            <a:extLst>
              <a:ext uri="{FF2B5EF4-FFF2-40B4-BE49-F238E27FC236}">
                <a16:creationId xmlns:a16="http://schemas.microsoft.com/office/drawing/2014/main" id="{1CDAF545-59E2-48F3-9DA1-286C96C62806}"/>
              </a:ext>
            </a:extLst>
          </p:cNvPr>
          <p:cNvSpPr>
            <a:spLocks noGrp="1" noChangeArrowheads="1"/>
          </p:cNvSpPr>
          <p:nvPr>
            <p:ph type="body" idx="1"/>
          </p:nvPr>
        </p:nvSpPr>
        <p:spPr>
          <a:xfrm>
            <a:off x="468313" y="1601788"/>
            <a:ext cx="8229600" cy="5140325"/>
          </a:xfrm>
        </p:spPr>
        <p:txBody>
          <a:bodyPr/>
          <a:lstStyle/>
          <a:p>
            <a:pPr>
              <a:buFontTx/>
              <a:buNone/>
            </a:pPr>
            <a:r>
              <a:rPr lang="en-US" altLang="en-US" sz="2200"/>
              <a:t>Height in cm ± 3.37 cm = (</a:t>
            </a:r>
            <a:r>
              <a:rPr lang="en-US" altLang="en-US" sz="2200" b="1" i="1"/>
              <a:t>tibia </a:t>
            </a:r>
            <a:r>
              <a:rPr lang="en-US" altLang="en-US" sz="2200"/>
              <a:t>length in cm) X 2.39  +  81.68 cm</a:t>
            </a:r>
          </a:p>
          <a:p>
            <a:pPr>
              <a:buFontTx/>
              <a:buNone/>
            </a:pPr>
            <a:endParaRPr lang="en-US" altLang="en-US" sz="2200">
              <a:solidFill>
                <a:schemeClr val="bg1"/>
              </a:solidFill>
            </a:endParaRPr>
          </a:p>
          <a:p>
            <a:pPr>
              <a:buFontTx/>
              <a:buNone/>
            </a:pPr>
            <a:r>
              <a:rPr lang="en-US" altLang="en-US" i="1">
                <a:solidFill>
                  <a:schemeClr val="bg1"/>
                </a:solidFill>
              </a:rPr>
              <a:t>So….</a:t>
            </a:r>
          </a:p>
          <a:p>
            <a:pPr>
              <a:buFontTx/>
              <a:buNone/>
            </a:pPr>
            <a:endParaRPr lang="en-US" altLang="en-US">
              <a:solidFill>
                <a:schemeClr val="bg1"/>
              </a:solidFill>
            </a:endParaRPr>
          </a:p>
          <a:p>
            <a:pPr>
              <a:buFontTx/>
              <a:buNone/>
            </a:pPr>
            <a:r>
              <a:rPr lang="en-US" altLang="en-US" b="1">
                <a:solidFill>
                  <a:schemeClr val="bg1"/>
                </a:solidFill>
                <a:effectLst>
                  <a:outerShdw blurRad="38100" dist="38100" dir="2700000" algn="tl">
                    <a:srgbClr val="808080"/>
                  </a:outerShdw>
                </a:effectLst>
              </a:rPr>
              <a:t>If a </a:t>
            </a:r>
            <a:r>
              <a:rPr lang="en-US" altLang="en-US" b="1">
                <a:solidFill>
                  <a:schemeClr val="folHlink"/>
                </a:solidFill>
                <a:effectLst>
                  <a:outerShdw blurRad="38100" dist="38100" dir="2700000" algn="tl">
                    <a:srgbClr val="FFFFFF"/>
                  </a:outerShdw>
                </a:effectLst>
              </a:rPr>
              <a:t>male tibia</a:t>
            </a:r>
            <a:r>
              <a:rPr lang="en-US" altLang="en-US" b="1">
                <a:solidFill>
                  <a:schemeClr val="bg1"/>
                </a:solidFill>
                <a:effectLst>
                  <a:outerShdw blurRad="38100" dist="38100" dir="2700000" algn="tl">
                    <a:srgbClr val="808080"/>
                  </a:outerShdw>
                </a:effectLst>
              </a:rPr>
              <a:t> bone is</a:t>
            </a:r>
            <a:r>
              <a:rPr lang="en-US" altLang="en-US" b="1">
                <a:effectLst>
                  <a:outerShdw blurRad="38100" dist="38100" dir="2700000" algn="tl">
                    <a:srgbClr val="FFFFFF"/>
                  </a:outerShdw>
                </a:effectLst>
              </a:rPr>
              <a:t> </a:t>
            </a:r>
            <a:r>
              <a:rPr lang="en-US" altLang="en-US" b="1" u="sng">
                <a:solidFill>
                  <a:srgbClr val="66FF33"/>
                </a:solidFill>
                <a:effectLst>
                  <a:outerShdw blurRad="38100" dist="38100" dir="2700000" algn="tl">
                    <a:srgbClr val="FFFFFF"/>
                  </a:outerShdw>
                </a:effectLst>
              </a:rPr>
              <a:t>32 cm</a:t>
            </a:r>
            <a:r>
              <a:rPr lang="en-US" altLang="en-US" b="1">
                <a:effectLst>
                  <a:outerShdw blurRad="38100" dist="38100" dir="2700000" algn="tl">
                    <a:srgbClr val="FFFFFF"/>
                  </a:outerShdw>
                </a:effectLst>
              </a:rPr>
              <a:t> </a:t>
            </a:r>
            <a:r>
              <a:rPr lang="en-US" altLang="en-US" b="1">
                <a:solidFill>
                  <a:schemeClr val="bg1"/>
                </a:solidFill>
                <a:effectLst>
                  <a:outerShdw blurRad="38100" dist="38100" dir="2700000" algn="tl">
                    <a:srgbClr val="808080"/>
                  </a:outerShdw>
                </a:effectLst>
              </a:rPr>
              <a:t>you need to “plug” the number into the formula!</a:t>
            </a:r>
          </a:p>
          <a:p>
            <a:pPr>
              <a:buFontTx/>
              <a:buNone/>
            </a:pPr>
            <a:r>
              <a:rPr lang="en-US" altLang="en-US">
                <a:solidFill>
                  <a:schemeClr val="bg1"/>
                </a:solidFill>
              </a:rPr>
              <a:t>Height=</a:t>
            </a:r>
            <a:r>
              <a:rPr lang="en-US" altLang="en-US"/>
              <a:t> (</a:t>
            </a:r>
            <a:r>
              <a:rPr lang="en-US" altLang="en-US">
                <a:solidFill>
                  <a:srgbClr val="66FF33"/>
                </a:solidFill>
              </a:rPr>
              <a:t>32 cm</a:t>
            </a:r>
            <a:r>
              <a:rPr lang="en-US" altLang="en-US"/>
              <a:t>) </a:t>
            </a:r>
            <a:r>
              <a:rPr lang="en-US" altLang="en-US">
                <a:solidFill>
                  <a:schemeClr val="bg1"/>
                </a:solidFill>
              </a:rPr>
              <a:t>X 2.39 + 81.68 cm</a:t>
            </a:r>
          </a:p>
          <a:p>
            <a:pPr>
              <a:buFontTx/>
              <a:buNone/>
            </a:pPr>
            <a:r>
              <a:rPr lang="en-US" altLang="en-US">
                <a:solidFill>
                  <a:schemeClr val="bg1"/>
                </a:solidFill>
              </a:rPr>
              <a:t>Height=</a:t>
            </a:r>
            <a:r>
              <a:rPr lang="en-US" altLang="en-US"/>
              <a:t> </a:t>
            </a:r>
            <a:r>
              <a:rPr lang="en-US" altLang="en-US">
                <a:solidFill>
                  <a:schemeClr val="folHlink"/>
                </a:solidFill>
              </a:rPr>
              <a:t>158.16 cm</a:t>
            </a:r>
            <a:r>
              <a:rPr lang="en-US" altLang="en-US"/>
              <a:t>   </a:t>
            </a:r>
            <a:r>
              <a:rPr lang="en-US" altLang="en-US" sz="2400" i="1">
                <a:solidFill>
                  <a:schemeClr val="bg2"/>
                </a:solidFill>
              </a:rPr>
              <a:t>or</a:t>
            </a:r>
          </a:p>
          <a:p>
            <a:pPr>
              <a:buFontTx/>
              <a:buNone/>
            </a:pPr>
            <a:r>
              <a:rPr lang="en-US" altLang="en-US">
                <a:solidFill>
                  <a:schemeClr val="bg1"/>
                </a:solidFill>
              </a:rPr>
              <a:t>Height= </a:t>
            </a:r>
            <a:r>
              <a:rPr lang="en-US" altLang="en-US">
                <a:solidFill>
                  <a:schemeClr val="folHlink"/>
                </a:solidFill>
              </a:rPr>
              <a:t>158.16</a:t>
            </a:r>
            <a:r>
              <a:rPr lang="en-US" altLang="en-US">
                <a:solidFill>
                  <a:schemeClr val="bg1"/>
                </a:solidFill>
              </a:rPr>
              <a:t> / 2.54</a:t>
            </a:r>
            <a:r>
              <a:rPr lang="en-US" altLang="en-US">
                <a:solidFill>
                  <a:schemeClr val="bg1"/>
                </a:solidFill>
                <a:sym typeface="Wingdings" panose="05000000000000000000" pitchFamily="2" charset="2"/>
              </a:rPr>
              <a:t> </a:t>
            </a:r>
            <a:r>
              <a:rPr lang="en-US" altLang="en-US">
                <a:solidFill>
                  <a:schemeClr val="folHlink"/>
                </a:solidFill>
                <a:sym typeface="Wingdings" panose="05000000000000000000" pitchFamily="2" charset="2"/>
              </a:rPr>
              <a:t>62.2</a:t>
            </a:r>
            <a:r>
              <a:rPr lang="en-US" altLang="en-US">
                <a:solidFill>
                  <a:schemeClr val="bg1"/>
                </a:solidFill>
                <a:sym typeface="Wingdings" panose="05000000000000000000" pitchFamily="2" charset="2"/>
              </a:rPr>
              <a:t> inches</a:t>
            </a:r>
            <a:r>
              <a:rPr lang="en-US" altLang="en-US">
                <a:sym typeface="Wingdings" panose="05000000000000000000" pitchFamily="2" charset="2"/>
              </a:rPr>
              <a:t>  </a:t>
            </a:r>
            <a:r>
              <a:rPr lang="en-US" altLang="en-US" sz="2400" i="1">
                <a:solidFill>
                  <a:schemeClr val="bg2"/>
                </a:solidFill>
                <a:sym typeface="Wingdings" panose="05000000000000000000" pitchFamily="2" charset="2"/>
              </a:rPr>
              <a:t>or</a:t>
            </a:r>
            <a:r>
              <a:rPr lang="en-US" altLang="en-US">
                <a:sym typeface="Wingdings" panose="05000000000000000000" pitchFamily="2" charset="2"/>
              </a:rPr>
              <a:t> </a:t>
            </a:r>
            <a:r>
              <a:rPr lang="en-US" altLang="en-US">
                <a:solidFill>
                  <a:schemeClr val="folHlink"/>
                </a:solidFill>
                <a:sym typeface="Wingdings" panose="05000000000000000000" pitchFamily="2" charset="2"/>
              </a:rPr>
              <a:t>5’2”</a:t>
            </a:r>
            <a:endParaRPr lang="en-US" altLang="en-US">
              <a:solidFill>
                <a:schemeClr val="folHlink"/>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46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469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469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4691">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4691">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46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0852789-BC15-4333-A732-F0148A415714}"/>
              </a:ext>
            </a:extLst>
          </p:cNvPr>
          <p:cNvSpPr>
            <a:spLocks noGrp="1" noChangeArrowheads="1"/>
          </p:cNvSpPr>
          <p:nvPr>
            <p:ph type="title"/>
          </p:nvPr>
        </p:nvSpPr>
        <p:spPr/>
        <p:txBody>
          <a:bodyPr/>
          <a:lstStyle/>
          <a:p>
            <a:r>
              <a:rPr lang="en-US" altLang="en-US" b="1" u="sng">
                <a:solidFill>
                  <a:srgbClr val="FF9900"/>
                </a:solidFill>
              </a:rPr>
              <a:t>Long Bone Epiphyses</a:t>
            </a:r>
          </a:p>
        </p:txBody>
      </p:sp>
      <p:sp>
        <p:nvSpPr>
          <p:cNvPr id="13315" name="Rectangle 3">
            <a:extLst>
              <a:ext uri="{FF2B5EF4-FFF2-40B4-BE49-F238E27FC236}">
                <a16:creationId xmlns:a16="http://schemas.microsoft.com/office/drawing/2014/main" id="{A92170DA-B0A7-4519-AB4C-6269F5E02745}"/>
              </a:ext>
            </a:extLst>
          </p:cNvPr>
          <p:cNvSpPr>
            <a:spLocks noGrp="1" noChangeArrowheads="1"/>
          </p:cNvSpPr>
          <p:nvPr>
            <p:ph type="body" idx="1"/>
          </p:nvPr>
        </p:nvSpPr>
        <p:spPr/>
        <p:txBody>
          <a:bodyPr/>
          <a:lstStyle/>
          <a:p>
            <a:r>
              <a:rPr lang="en-US" altLang="en-US">
                <a:solidFill>
                  <a:schemeClr val="bg1"/>
                </a:solidFill>
              </a:rPr>
              <a:t>Data exists for the timing of </a:t>
            </a:r>
            <a:r>
              <a:rPr lang="en-US" altLang="en-US" b="1" i="1" u="sng">
                <a:solidFill>
                  <a:srgbClr val="99FF33"/>
                </a:solidFill>
              </a:rPr>
              <a:t>fusion</a:t>
            </a:r>
            <a:r>
              <a:rPr lang="en-US" altLang="en-US">
                <a:solidFill>
                  <a:schemeClr val="bg1"/>
                </a:solidFill>
              </a:rPr>
              <a:t> (closing) of </a:t>
            </a:r>
            <a:r>
              <a:rPr lang="en-US" altLang="en-US" b="1" i="1" u="sng">
                <a:solidFill>
                  <a:srgbClr val="CCFF99"/>
                </a:solidFill>
                <a:effectLst>
                  <a:outerShdw blurRad="38100" dist="38100" dir="2700000" algn="tl">
                    <a:srgbClr val="FFFFFF"/>
                  </a:outerShdw>
                </a:effectLst>
              </a:rPr>
              <a:t>epiphysis</a:t>
            </a:r>
            <a:r>
              <a:rPr lang="en-US" altLang="en-US" i="1">
                <a:solidFill>
                  <a:schemeClr val="bg1"/>
                </a:solidFill>
              </a:rPr>
              <a:t> to </a:t>
            </a:r>
            <a:r>
              <a:rPr lang="en-US" altLang="en-US" b="1" i="1" u="sng">
                <a:solidFill>
                  <a:srgbClr val="00CC66"/>
                </a:solidFill>
                <a:effectLst>
                  <a:outerShdw blurRad="38100" dist="38100" dir="2700000" algn="tl">
                    <a:srgbClr val="FFFFFF"/>
                  </a:outerShdw>
                </a:effectLst>
              </a:rPr>
              <a:t>diaphysis</a:t>
            </a:r>
            <a:r>
              <a:rPr lang="en-US" altLang="en-US">
                <a:solidFill>
                  <a:schemeClr val="bg1"/>
                </a:solidFill>
              </a:rPr>
              <a:t> for all long bones and bones of the cranium.</a:t>
            </a:r>
          </a:p>
          <a:p>
            <a:pPr lvl="1"/>
            <a:r>
              <a:rPr lang="en-US" altLang="en-US" b="1" i="1">
                <a:solidFill>
                  <a:srgbClr val="CCFF99"/>
                </a:solidFill>
                <a:effectLst>
                  <a:outerShdw blurRad="38100" dist="38100" dir="2700000" algn="tl">
                    <a:srgbClr val="FFFFFF"/>
                  </a:outerShdw>
                </a:effectLst>
              </a:rPr>
              <a:t>Epiphysis</a:t>
            </a:r>
            <a:r>
              <a:rPr lang="en-US" altLang="en-US">
                <a:solidFill>
                  <a:schemeClr val="bg1"/>
                </a:solidFill>
              </a:rPr>
              <a:t>= </a:t>
            </a:r>
            <a:r>
              <a:rPr lang="en-US" altLang="en-US" i="1">
                <a:solidFill>
                  <a:srgbClr val="CCFF99"/>
                </a:solidFill>
              </a:rPr>
              <a:t>“Cap” of bone</a:t>
            </a:r>
          </a:p>
          <a:p>
            <a:pPr lvl="1"/>
            <a:r>
              <a:rPr lang="en-US" altLang="en-US" b="1" i="1">
                <a:solidFill>
                  <a:srgbClr val="00CC66"/>
                </a:solidFill>
                <a:effectLst>
                  <a:outerShdw blurRad="38100" dist="38100" dir="2700000" algn="tl">
                    <a:srgbClr val="FFFFFF"/>
                  </a:outerShdw>
                </a:effectLst>
              </a:rPr>
              <a:t>Diaphysis</a:t>
            </a:r>
            <a:r>
              <a:rPr lang="en-US" altLang="en-US">
                <a:solidFill>
                  <a:schemeClr val="bg1"/>
                </a:solidFill>
              </a:rPr>
              <a:t>= </a:t>
            </a:r>
            <a:r>
              <a:rPr lang="en-US" altLang="en-US" i="1">
                <a:solidFill>
                  <a:srgbClr val="00CC66"/>
                </a:solidFill>
              </a:rPr>
              <a:t>“Shaft” of bone</a:t>
            </a:r>
          </a:p>
          <a:p>
            <a:r>
              <a:rPr lang="en-US" altLang="en-US">
                <a:solidFill>
                  <a:schemeClr val="bg1"/>
                </a:solidFill>
              </a:rPr>
              <a:t>For example:</a:t>
            </a:r>
          </a:p>
        </p:txBody>
      </p:sp>
      <p:pic>
        <p:nvPicPr>
          <p:cNvPr id="13317" name="Picture 5">
            <a:extLst>
              <a:ext uri="{FF2B5EF4-FFF2-40B4-BE49-F238E27FC236}">
                <a16:creationId xmlns:a16="http://schemas.microsoft.com/office/drawing/2014/main" id="{9C067826-54AA-4FF3-8F9C-1C6159CC0F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8038" y="4187825"/>
            <a:ext cx="3708400" cy="267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8" name="Rectangle 6">
            <a:extLst>
              <a:ext uri="{FF2B5EF4-FFF2-40B4-BE49-F238E27FC236}">
                <a16:creationId xmlns:a16="http://schemas.microsoft.com/office/drawing/2014/main" id="{5EDB5F7D-0EB6-4F41-8CF4-12544042E425}"/>
              </a:ext>
            </a:extLst>
          </p:cNvPr>
          <p:cNvSpPr>
            <a:spLocks noChangeArrowheads="1"/>
          </p:cNvSpPr>
          <p:nvPr/>
        </p:nvSpPr>
        <p:spPr bwMode="auto">
          <a:xfrm>
            <a:off x="5508625" y="4933950"/>
            <a:ext cx="1263650" cy="3667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i="1">
                <a:solidFill>
                  <a:srgbClr val="CCFF99"/>
                </a:solidFill>
                <a:effectLst>
                  <a:outerShdw blurRad="38100" dist="38100" dir="2700000" algn="tl">
                    <a:srgbClr val="000000"/>
                  </a:outerShdw>
                </a:effectLst>
              </a:rPr>
              <a:t>Epiphysis</a:t>
            </a:r>
          </a:p>
        </p:txBody>
      </p:sp>
      <p:sp>
        <p:nvSpPr>
          <p:cNvPr id="13319" name="Rectangle 7">
            <a:extLst>
              <a:ext uri="{FF2B5EF4-FFF2-40B4-BE49-F238E27FC236}">
                <a16:creationId xmlns:a16="http://schemas.microsoft.com/office/drawing/2014/main" id="{9281F961-540E-4A9F-B13F-4A486105EC9B}"/>
              </a:ext>
            </a:extLst>
          </p:cNvPr>
          <p:cNvSpPr>
            <a:spLocks noChangeArrowheads="1"/>
          </p:cNvSpPr>
          <p:nvPr/>
        </p:nvSpPr>
        <p:spPr bwMode="auto">
          <a:xfrm>
            <a:off x="5580063" y="6308725"/>
            <a:ext cx="1263650" cy="3667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i="1">
                <a:solidFill>
                  <a:srgbClr val="00CC66"/>
                </a:solidFill>
                <a:effectLst>
                  <a:outerShdw blurRad="38100" dist="38100" dir="2700000" algn="tl">
                    <a:srgbClr val="000000"/>
                  </a:outerShdw>
                </a:effectLst>
              </a:rPr>
              <a:t>Diaphysis</a:t>
            </a:r>
          </a:p>
        </p:txBody>
      </p:sp>
      <p:sp>
        <p:nvSpPr>
          <p:cNvPr id="13320" name="Line 8">
            <a:extLst>
              <a:ext uri="{FF2B5EF4-FFF2-40B4-BE49-F238E27FC236}">
                <a16:creationId xmlns:a16="http://schemas.microsoft.com/office/drawing/2014/main" id="{1E3FAAFF-EED8-45B1-9763-1165CA985E08}"/>
              </a:ext>
            </a:extLst>
          </p:cNvPr>
          <p:cNvSpPr>
            <a:spLocks noChangeShapeType="1"/>
          </p:cNvSpPr>
          <p:nvPr/>
        </p:nvSpPr>
        <p:spPr bwMode="auto">
          <a:xfrm flipH="1">
            <a:off x="4787900" y="6524625"/>
            <a:ext cx="792163" cy="73025"/>
          </a:xfrm>
          <a:prstGeom prst="line">
            <a:avLst/>
          </a:prstGeom>
          <a:noFill/>
          <a:ln w="38100">
            <a:solidFill>
              <a:srgbClr val="00CC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1" name="Line 9">
            <a:extLst>
              <a:ext uri="{FF2B5EF4-FFF2-40B4-BE49-F238E27FC236}">
                <a16:creationId xmlns:a16="http://schemas.microsoft.com/office/drawing/2014/main" id="{74600266-B0BD-4ECA-8574-B884B24D68B9}"/>
              </a:ext>
            </a:extLst>
          </p:cNvPr>
          <p:cNvSpPr>
            <a:spLocks noChangeShapeType="1"/>
          </p:cNvSpPr>
          <p:nvPr/>
        </p:nvSpPr>
        <p:spPr bwMode="auto">
          <a:xfrm flipH="1" flipV="1">
            <a:off x="3708400" y="6237288"/>
            <a:ext cx="1800225" cy="287337"/>
          </a:xfrm>
          <a:prstGeom prst="line">
            <a:avLst/>
          </a:prstGeom>
          <a:noFill/>
          <a:ln w="38100">
            <a:solidFill>
              <a:srgbClr val="00CC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2" name="Line 10">
            <a:extLst>
              <a:ext uri="{FF2B5EF4-FFF2-40B4-BE49-F238E27FC236}">
                <a16:creationId xmlns:a16="http://schemas.microsoft.com/office/drawing/2014/main" id="{5414A753-46EE-4C5E-8FFC-650A0875563A}"/>
              </a:ext>
            </a:extLst>
          </p:cNvPr>
          <p:cNvSpPr>
            <a:spLocks noChangeShapeType="1"/>
          </p:cNvSpPr>
          <p:nvPr/>
        </p:nvSpPr>
        <p:spPr bwMode="auto">
          <a:xfrm flipH="1">
            <a:off x="3708400" y="5157788"/>
            <a:ext cx="1800225" cy="431800"/>
          </a:xfrm>
          <a:prstGeom prst="line">
            <a:avLst/>
          </a:prstGeom>
          <a:noFill/>
          <a:ln w="38100">
            <a:solidFill>
              <a:srgbClr val="99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3" name="Line 11">
            <a:extLst>
              <a:ext uri="{FF2B5EF4-FFF2-40B4-BE49-F238E27FC236}">
                <a16:creationId xmlns:a16="http://schemas.microsoft.com/office/drawing/2014/main" id="{FC1FD811-2616-4A86-886E-91080E0D53A2}"/>
              </a:ext>
            </a:extLst>
          </p:cNvPr>
          <p:cNvSpPr>
            <a:spLocks noChangeShapeType="1"/>
          </p:cNvSpPr>
          <p:nvPr/>
        </p:nvSpPr>
        <p:spPr bwMode="auto">
          <a:xfrm flipH="1">
            <a:off x="4859338" y="5157788"/>
            <a:ext cx="649287" cy="287337"/>
          </a:xfrm>
          <a:prstGeom prst="line">
            <a:avLst/>
          </a:prstGeom>
          <a:noFill/>
          <a:ln w="38100">
            <a:solidFill>
              <a:srgbClr val="99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2">
            <a:extLst>
              <a:ext uri="{FF2B5EF4-FFF2-40B4-BE49-F238E27FC236}">
                <a16:creationId xmlns:a16="http://schemas.microsoft.com/office/drawing/2014/main" id="{4D34900F-776D-4C48-87D8-231DAC902F76}"/>
              </a:ext>
            </a:extLst>
          </p:cNvPr>
          <p:cNvGraphicFramePr>
            <a:graphicFrameLocks noChangeAspect="1"/>
          </p:cNvGraphicFramePr>
          <p:nvPr/>
        </p:nvGraphicFramePr>
        <p:xfrm>
          <a:off x="0" y="0"/>
          <a:ext cx="3609975" cy="4114800"/>
        </p:xfrm>
        <a:graphic>
          <a:graphicData uri="http://schemas.openxmlformats.org/presentationml/2006/ole">
            <mc:AlternateContent xmlns:mc="http://schemas.openxmlformats.org/markup-compatibility/2006">
              <mc:Choice xmlns:v="urn:schemas-microsoft-com:vml" Requires="v">
                <p:oleObj spid="_x0000_s14408" name="Image" r:id="rId3" imgW="4081728" imgH="4653398" progId="Photoshop.Image.5">
                  <p:embed/>
                </p:oleObj>
              </mc:Choice>
              <mc:Fallback>
                <p:oleObj name="Image" r:id="rId3" imgW="4081728" imgH="4653398" progId="Photoshop.Image.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6099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339" name="Object 3">
            <a:extLst>
              <a:ext uri="{FF2B5EF4-FFF2-40B4-BE49-F238E27FC236}">
                <a16:creationId xmlns:a16="http://schemas.microsoft.com/office/drawing/2014/main" id="{739E2DFF-E4CB-4906-A19C-7B37644D671A}"/>
              </a:ext>
            </a:extLst>
          </p:cNvPr>
          <p:cNvGraphicFramePr>
            <a:graphicFrameLocks noChangeAspect="1"/>
          </p:cNvGraphicFramePr>
          <p:nvPr/>
        </p:nvGraphicFramePr>
        <p:xfrm>
          <a:off x="6434138" y="0"/>
          <a:ext cx="2709862" cy="3810000"/>
        </p:xfrm>
        <a:graphic>
          <a:graphicData uri="http://schemas.openxmlformats.org/presentationml/2006/ole">
            <mc:AlternateContent xmlns:mc="http://schemas.openxmlformats.org/markup-compatibility/2006">
              <mc:Choice xmlns:v="urn:schemas-microsoft-com:vml" Requires="v">
                <p:oleObj spid="_x0000_s14409" name="Image" r:id="rId5" imgW="3944527" imgH="5545204" progId="Photoshop.Image.5">
                  <p:embed/>
                </p:oleObj>
              </mc:Choice>
              <mc:Fallback>
                <p:oleObj name="Image" r:id="rId5" imgW="3944527" imgH="5545204" progId="Photoshop.Image.5">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4138" y="0"/>
                        <a:ext cx="2709862"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340" name="Object 4">
            <a:extLst>
              <a:ext uri="{FF2B5EF4-FFF2-40B4-BE49-F238E27FC236}">
                <a16:creationId xmlns:a16="http://schemas.microsoft.com/office/drawing/2014/main" id="{B89CDFFC-5745-4233-8F07-63FFE880EB32}"/>
              </a:ext>
            </a:extLst>
          </p:cNvPr>
          <p:cNvGraphicFramePr>
            <a:graphicFrameLocks noChangeAspect="1"/>
          </p:cNvGraphicFramePr>
          <p:nvPr/>
        </p:nvGraphicFramePr>
        <p:xfrm>
          <a:off x="3352800" y="2951163"/>
          <a:ext cx="3068638" cy="3906837"/>
        </p:xfrm>
        <a:graphic>
          <a:graphicData uri="http://schemas.openxmlformats.org/presentationml/2006/ole">
            <mc:AlternateContent xmlns:mc="http://schemas.openxmlformats.org/markup-compatibility/2006">
              <mc:Choice xmlns:v="urn:schemas-microsoft-com:vml" Requires="v">
                <p:oleObj spid="_x0000_s14410" name="Image" r:id="rId7" imgW="4104160" imgH="5225069" progId="Photoshop.Image.5">
                  <p:embed/>
                </p:oleObj>
              </mc:Choice>
              <mc:Fallback>
                <p:oleObj name="Image" r:id="rId7" imgW="4104160" imgH="5225069" progId="Photoshop.Image.5">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52800" y="2951163"/>
                        <a:ext cx="3068638" cy="3906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1" name="Text Box 5">
            <a:extLst>
              <a:ext uri="{FF2B5EF4-FFF2-40B4-BE49-F238E27FC236}">
                <a16:creationId xmlns:a16="http://schemas.microsoft.com/office/drawing/2014/main" id="{9FDFDFFA-7E89-4BDD-831A-B0C82444FD6A}"/>
              </a:ext>
            </a:extLst>
          </p:cNvPr>
          <p:cNvSpPr txBox="1">
            <a:spLocks noChangeArrowheads="1"/>
          </p:cNvSpPr>
          <p:nvPr/>
        </p:nvSpPr>
        <p:spPr bwMode="auto">
          <a:xfrm>
            <a:off x="3851275" y="404813"/>
            <a:ext cx="24495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Epiphysis (cap)</a:t>
            </a:r>
          </a:p>
        </p:txBody>
      </p:sp>
      <p:sp>
        <p:nvSpPr>
          <p:cNvPr id="14342" name="Text Box 6">
            <a:extLst>
              <a:ext uri="{FF2B5EF4-FFF2-40B4-BE49-F238E27FC236}">
                <a16:creationId xmlns:a16="http://schemas.microsoft.com/office/drawing/2014/main" id="{C730F7A0-1077-4AFC-A2A1-F77BBF241A3F}"/>
              </a:ext>
            </a:extLst>
          </p:cNvPr>
          <p:cNvSpPr txBox="1">
            <a:spLocks noChangeArrowheads="1"/>
          </p:cNvSpPr>
          <p:nvPr/>
        </p:nvSpPr>
        <p:spPr bwMode="auto">
          <a:xfrm>
            <a:off x="3851275" y="1117600"/>
            <a:ext cx="2449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Diaphysis (shaft)</a:t>
            </a:r>
          </a:p>
        </p:txBody>
      </p:sp>
      <p:sp>
        <p:nvSpPr>
          <p:cNvPr id="14343" name="Text Box 7">
            <a:extLst>
              <a:ext uri="{FF2B5EF4-FFF2-40B4-BE49-F238E27FC236}">
                <a16:creationId xmlns:a16="http://schemas.microsoft.com/office/drawing/2014/main" id="{D734B891-81C5-4C3A-8F03-49C68827E644}"/>
              </a:ext>
            </a:extLst>
          </p:cNvPr>
          <p:cNvSpPr txBox="1">
            <a:spLocks noChangeArrowheads="1"/>
          </p:cNvSpPr>
          <p:nvPr/>
        </p:nvSpPr>
        <p:spPr bwMode="auto">
          <a:xfrm>
            <a:off x="3922713" y="1766888"/>
            <a:ext cx="24495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Epiphysis (cap)</a:t>
            </a:r>
          </a:p>
        </p:txBody>
      </p:sp>
      <p:sp>
        <p:nvSpPr>
          <p:cNvPr id="14344" name="Line 8">
            <a:extLst>
              <a:ext uri="{FF2B5EF4-FFF2-40B4-BE49-F238E27FC236}">
                <a16:creationId xmlns:a16="http://schemas.microsoft.com/office/drawing/2014/main" id="{EF6B817B-413F-4E30-84F0-4EF2272B37F6}"/>
              </a:ext>
            </a:extLst>
          </p:cNvPr>
          <p:cNvSpPr>
            <a:spLocks noChangeShapeType="1"/>
          </p:cNvSpPr>
          <p:nvPr/>
        </p:nvSpPr>
        <p:spPr bwMode="auto">
          <a:xfrm flipH="1" flipV="1">
            <a:off x="1835150" y="404813"/>
            <a:ext cx="2089150" cy="1444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 name="Line 9">
            <a:extLst>
              <a:ext uri="{FF2B5EF4-FFF2-40B4-BE49-F238E27FC236}">
                <a16:creationId xmlns:a16="http://schemas.microsoft.com/office/drawing/2014/main" id="{0523EED7-9300-4205-9353-B360E9E6C43D}"/>
              </a:ext>
            </a:extLst>
          </p:cNvPr>
          <p:cNvSpPr>
            <a:spLocks noChangeShapeType="1"/>
          </p:cNvSpPr>
          <p:nvPr/>
        </p:nvSpPr>
        <p:spPr bwMode="auto">
          <a:xfrm flipH="1">
            <a:off x="1547813" y="1268413"/>
            <a:ext cx="2376487" cy="3603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 name="Line 10">
            <a:extLst>
              <a:ext uri="{FF2B5EF4-FFF2-40B4-BE49-F238E27FC236}">
                <a16:creationId xmlns:a16="http://schemas.microsoft.com/office/drawing/2014/main" id="{30A9BB8E-67FF-452D-A9CD-4034B35F88AE}"/>
              </a:ext>
            </a:extLst>
          </p:cNvPr>
          <p:cNvSpPr>
            <a:spLocks noChangeShapeType="1"/>
          </p:cNvSpPr>
          <p:nvPr/>
        </p:nvSpPr>
        <p:spPr bwMode="auto">
          <a:xfrm flipH="1">
            <a:off x="1692275" y="1917700"/>
            <a:ext cx="2232025" cy="15113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 name="Line 11">
            <a:extLst>
              <a:ext uri="{FF2B5EF4-FFF2-40B4-BE49-F238E27FC236}">
                <a16:creationId xmlns:a16="http://schemas.microsoft.com/office/drawing/2014/main" id="{7B264D70-E077-4484-9F67-D5C24C3CAC0D}"/>
              </a:ext>
            </a:extLst>
          </p:cNvPr>
          <p:cNvSpPr>
            <a:spLocks noChangeShapeType="1"/>
          </p:cNvSpPr>
          <p:nvPr/>
        </p:nvSpPr>
        <p:spPr bwMode="auto">
          <a:xfrm flipV="1">
            <a:off x="5724525" y="188913"/>
            <a:ext cx="1152525" cy="431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8" name="Line 12">
            <a:extLst>
              <a:ext uri="{FF2B5EF4-FFF2-40B4-BE49-F238E27FC236}">
                <a16:creationId xmlns:a16="http://schemas.microsoft.com/office/drawing/2014/main" id="{5245ADC0-5D2A-45FC-A468-6C198B3FCE69}"/>
              </a:ext>
            </a:extLst>
          </p:cNvPr>
          <p:cNvSpPr>
            <a:spLocks noChangeShapeType="1"/>
          </p:cNvSpPr>
          <p:nvPr/>
        </p:nvSpPr>
        <p:spPr bwMode="auto">
          <a:xfrm>
            <a:off x="5867400" y="1268413"/>
            <a:ext cx="1081088" cy="2159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9" name="Line 13">
            <a:extLst>
              <a:ext uri="{FF2B5EF4-FFF2-40B4-BE49-F238E27FC236}">
                <a16:creationId xmlns:a16="http://schemas.microsoft.com/office/drawing/2014/main" id="{7FBEA631-03AE-454B-AB00-D88811955F59}"/>
              </a:ext>
            </a:extLst>
          </p:cNvPr>
          <p:cNvSpPr>
            <a:spLocks noChangeShapeType="1"/>
          </p:cNvSpPr>
          <p:nvPr/>
        </p:nvSpPr>
        <p:spPr bwMode="auto">
          <a:xfrm>
            <a:off x="5795963" y="1989138"/>
            <a:ext cx="1152525" cy="12239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0" name="Text Box 14">
            <a:extLst>
              <a:ext uri="{FF2B5EF4-FFF2-40B4-BE49-F238E27FC236}">
                <a16:creationId xmlns:a16="http://schemas.microsoft.com/office/drawing/2014/main" id="{6259AC7A-324F-40F9-BFCA-C1CFE3F13B5D}"/>
              </a:ext>
            </a:extLst>
          </p:cNvPr>
          <p:cNvSpPr txBox="1">
            <a:spLocks noChangeArrowheads="1"/>
          </p:cNvSpPr>
          <p:nvPr/>
        </p:nvSpPr>
        <p:spPr bwMode="auto">
          <a:xfrm>
            <a:off x="1258888" y="4862513"/>
            <a:ext cx="24495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Epiphysis (cap)</a:t>
            </a:r>
          </a:p>
        </p:txBody>
      </p:sp>
      <p:sp>
        <p:nvSpPr>
          <p:cNvPr id="14351" name="Text Box 15">
            <a:extLst>
              <a:ext uri="{FF2B5EF4-FFF2-40B4-BE49-F238E27FC236}">
                <a16:creationId xmlns:a16="http://schemas.microsoft.com/office/drawing/2014/main" id="{2C7443E1-6986-4ACC-AB49-2AD4C3A6BF91}"/>
              </a:ext>
            </a:extLst>
          </p:cNvPr>
          <p:cNvSpPr txBox="1">
            <a:spLocks noChangeArrowheads="1"/>
          </p:cNvSpPr>
          <p:nvPr/>
        </p:nvSpPr>
        <p:spPr bwMode="auto">
          <a:xfrm>
            <a:off x="6515100" y="4797425"/>
            <a:ext cx="2449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Diaphysis (shaft)</a:t>
            </a:r>
          </a:p>
        </p:txBody>
      </p:sp>
      <p:sp>
        <p:nvSpPr>
          <p:cNvPr id="14352" name="Line 16">
            <a:extLst>
              <a:ext uri="{FF2B5EF4-FFF2-40B4-BE49-F238E27FC236}">
                <a16:creationId xmlns:a16="http://schemas.microsoft.com/office/drawing/2014/main" id="{24B97221-7043-41C5-A666-EF37FC900ADC}"/>
              </a:ext>
            </a:extLst>
          </p:cNvPr>
          <p:cNvSpPr>
            <a:spLocks noChangeShapeType="1"/>
          </p:cNvSpPr>
          <p:nvPr/>
        </p:nvSpPr>
        <p:spPr bwMode="auto">
          <a:xfrm flipH="1" flipV="1">
            <a:off x="3924300" y="4365625"/>
            <a:ext cx="2592388" cy="6477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3" name="Line 17">
            <a:extLst>
              <a:ext uri="{FF2B5EF4-FFF2-40B4-BE49-F238E27FC236}">
                <a16:creationId xmlns:a16="http://schemas.microsoft.com/office/drawing/2014/main" id="{4953C63E-57AC-4C7D-A649-D323CBDD0B74}"/>
              </a:ext>
            </a:extLst>
          </p:cNvPr>
          <p:cNvSpPr>
            <a:spLocks noChangeShapeType="1"/>
          </p:cNvSpPr>
          <p:nvPr/>
        </p:nvSpPr>
        <p:spPr bwMode="auto">
          <a:xfrm flipH="1" flipV="1">
            <a:off x="4643438" y="4868863"/>
            <a:ext cx="1873250" cy="1444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4" name="Line 18">
            <a:extLst>
              <a:ext uri="{FF2B5EF4-FFF2-40B4-BE49-F238E27FC236}">
                <a16:creationId xmlns:a16="http://schemas.microsoft.com/office/drawing/2014/main" id="{AD3607A8-F04A-4F15-B035-DA8BE194B8E5}"/>
              </a:ext>
            </a:extLst>
          </p:cNvPr>
          <p:cNvSpPr>
            <a:spLocks noChangeShapeType="1"/>
          </p:cNvSpPr>
          <p:nvPr/>
        </p:nvSpPr>
        <p:spPr bwMode="auto">
          <a:xfrm flipH="1">
            <a:off x="5508625" y="5013325"/>
            <a:ext cx="935038" cy="7143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5" name="Line 19">
            <a:extLst>
              <a:ext uri="{FF2B5EF4-FFF2-40B4-BE49-F238E27FC236}">
                <a16:creationId xmlns:a16="http://schemas.microsoft.com/office/drawing/2014/main" id="{939F8FF7-8832-4401-8150-D3EA47BFFA9D}"/>
              </a:ext>
            </a:extLst>
          </p:cNvPr>
          <p:cNvSpPr>
            <a:spLocks noChangeShapeType="1"/>
          </p:cNvSpPr>
          <p:nvPr/>
        </p:nvSpPr>
        <p:spPr bwMode="auto">
          <a:xfrm>
            <a:off x="3059113" y="5084763"/>
            <a:ext cx="504825" cy="129698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6" name="Line 20">
            <a:extLst>
              <a:ext uri="{FF2B5EF4-FFF2-40B4-BE49-F238E27FC236}">
                <a16:creationId xmlns:a16="http://schemas.microsoft.com/office/drawing/2014/main" id="{E1BE365A-1931-4C39-B84C-1124359E4789}"/>
              </a:ext>
            </a:extLst>
          </p:cNvPr>
          <p:cNvSpPr>
            <a:spLocks noChangeShapeType="1"/>
          </p:cNvSpPr>
          <p:nvPr/>
        </p:nvSpPr>
        <p:spPr bwMode="auto">
          <a:xfrm>
            <a:off x="3059113" y="5084763"/>
            <a:ext cx="1368425" cy="10080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7" name="Line 21">
            <a:extLst>
              <a:ext uri="{FF2B5EF4-FFF2-40B4-BE49-F238E27FC236}">
                <a16:creationId xmlns:a16="http://schemas.microsoft.com/office/drawing/2014/main" id="{21D9AE2A-2831-4639-B551-6D552EDB2788}"/>
              </a:ext>
            </a:extLst>
          </p:cNvPr>
          <p:cNvSpPr>
            <a:spLocks noChangeShapeType="1"/>
          </p:cNvSpPr>
          <p:nvPr/>
        </p:nvSpPr>
        <p:spPr bwMode="auto">
          <a:xfrm>
            <a:off x="3059113" y="5084763"/>
            <a:ext cx="2233612" cy="7207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8" name="Line 22">
            <a:extLst>
              <a:ext uri="{FF2B5EF4-FFF2-40B4-BE49-F238E27FC236}">
                <a16:creationId xmlns:a16="http://schemas.microsoft.com/office/drawing/2014/main" id="{1DC4334B-CD33-40A0-A247-34FA46DB650E}"/>
              </a:ext>
            </a:extLst>
          </p:cNvPr>
          <p:cNvSpPr>
            <a:spLocks noChangeShapeType="1"/>
          </p:cNvSpPr>
          <p:nvPr/>
        </p:nvSpPr>
        <p:spPr bwMode="auto">
          <a:xfrm flipV="1">
            <a:off x="3059113" y="3068638"/>
            <a:ext cx="576262" cy="20161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9" name="Line 23">
            <a:extLst>
              <a:ext uri="{FF2B5EF4-FFF2-40B4-BE49-F238E27FC236}">
                <a16:creationId xmlns:a16="http://schemas.microsoft.com/office/drawing/2014/main" id="{80DC5266-EF0B-44E3-974D-9A7FD0E2BA47}"/>
              </a:ext>
            </a:extLst>
          </p:cNvPr>
          <p:cNvSpPr>
            <a:spLocks noChangeShapeType="1"/>
          </p:cNvSpPr>
          <p:nvPr/>
        </p:nvSpPr>
        <p:spPr bwMode="auto">
          <a:xfrm flipV="1">
            <a:off x="3059113" y="3429000"/>
            <a:ext cx="1441450" cy="165576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2">
            <a:extLst>
              <a:ext uri="{FF2B5EF4-FFF2-40B4-BE49-F238E27FC236}">
                <a16:creationId xmlns:a16="http://schemas.microsoft.com/office/drawing/2014/main" id="{05C48532-673E-4A5E-8B82-73069649A1DE}"/>
              </a:ext>
            </a:extLst>
          </p:cNvPr>
          <p:cNvGraphicFramePr>
            <a:graphicFrameLocks noChangeAspect="1"/>
          </p:cNvGraphicFramePr>
          <p:nvPr/>
        </p:nvGraphicFramePr>
        <p:xfrm>
          <a:off x="1854200" y="0"/>
          <a:ext cx="5435600" cy="6858000"/>
        </p:xfrm>
        <a:graphic>
          <a:graphicData uri="http://schemas.openxmlformats.org/presentationml/2006/ole">
            <mc:AlternateContent xmlns:mc="http://schemas.openxmlformats.org/markup-compatibility/2006">
              <mc:Choice xmlns:v="urn:schemas-microsoft-com:vml" Requires="v">
                <p:oleObj spid="_x0000_s15383" name="Image" r:id="rId3" imgW="3669736" imgH="4630531" progId="Photoshop.Image.5">
                  <p:embed/>
                </p:oleObj>
              </mc:Choice>
              <mc:Fallback>
                <p:oleObj name="Image" r:id="rId3" imgW="3669736" imgH="4630531" progId="Photoshop.Image.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4200" y="0"/>
                        <a:ext cx="54356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63" name="Text Box 3">
            <a:extLst>
              <a:ext uri="{FF2B5EF4-FFF2-40B4-BE49-F238E27FC236}">
                <a16:creationId xmlns:a16="http://schemas.microsoft.com/office/drawing/2014/main" id="{3A3BEF84-EEC4-41C1-85E0-155F4ED9619C}"/>
              </a:ext>
            </a:extLst>
          </p:cNvPr>
          <p:cNvSpPr txBox="1">
            <a:spLocks noChangeArrowheads="1"/>
          </p:cNvSpPr>
          <p:nvPr/>
        </p:nvSpPr>
        <p:spPr bwMode="auto">
          <a:xfrm>
            <a:off x="0" y="4437063"/>
            <a:ext cx="19796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Epiphysis (cap)</a:t>
            </a:r>
          </a:p>
        </p:txBody>
      </p:sp>
      <p:sp>
        <p:nvSpPr>
          <p:cNvPr id="15364" name="Text Box 4">
            <a:extLst>
              <a:ext uri="{FF2B5EF4-FFF2-40B4-BE49-F238E27FC236}">
                <a16:creationId xmlns:a16="http://schemas.microsoft.com/office/drawing/2014/main" id="{AB8766ED-BAC7-4755-B805-106CC6C57798}"/>
              </a:ext>
            </a:extLst>
          </p:cNvPr>
          <p:cNvSpPr txBox="1">
            <a:spLocks noChangeArrowheads="1"/>
          </p:cNvSpPr>
          <p:nvPr/>
        </p:nvSpPr>
        <p:spPr bwMode="auto">
          <a:xfrm>
            <a:off x="0" y="5229225"/>
            <a:ext cx="2449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Diaphysis (shaft)</a:t>
            </a:r>
          </a:p>
        </p:txBody>
      </p:sp>
      <p:sp>
        <p:nvSpPr>
          <p:cNvPr id="15365" name="Line 5">
            <a:extLst>
              <a:ext uri="{FF2B5EF4-FFF2-40B4-BE49-F238E27FC236}">
                <a16:creationId xmlns:a16="http://schemas.microsoft.com/office/drawing/2014/main" id="{3314D304-7506-4E96-8F3D-599DA766C8DC}"/>
              </a:ext>
            </a:extLst>
          </p:cNvPr>
          <p:cNvSpPr>
            <a:spLocks noChangeShapeType="1"/>
          </p:cNvSpPr>
          <p:nvPr/>
        </p:nvSpPr>
        <p:spPr bwMode="auto">
          <a:xfrm flipV="1">
            <a:off x="1979613" y="5013325"/>
            <a:ext cx="431800" cy="36036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66" name="Line 6">
            <a:extLst>
              <a:ext uri="{FF2B5EF4-FFF2-40B4-BE49-F238E27FC236}">
                <a16:creationId xmlns:a16="http://schemas.microsoft.com/office/drawing/2014/main" id="{EF1A9A04-54C4-4619-99FA-11E6E813AF56}"/>
              </a:ext>
            </a:extLst>
          </p:cNvPr>
          <p:cNvSpPr>
            <a:spLocks noChangeShapeType="1"/>
          </p:cNvSpPr>
          <p:nvPr/>
        </p:nvSpPr>
        <p:spPr bwMode="auto">
          <a:xfrm>
            <a:off x="1763713" y="4652963"/>
            <a:ext cx="5048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6388" name="Picture 4" descr="plate_17a">
            <a:extLst>
              <a:ext uri="{FF2B5EF4-FFF2-40B4-BE49-F238E27FC236}">
                <a16:creationId xmlns:a16="http://schemas.microsoft.com/office/drawing/2014/main" id="{5E42E045-ED86-4DE7-A465-A0CF1A2C1C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513" y="44450"/>
            <a:ext cx="1825625" cy="3117850"/>
          </a:xfrm>
          <a:prstGeom prst="rect">
            <a:avLst/>
          </a:prstGeom>
          <a:noFill/>
          <a:extLst>
            <a:ext uri="{909E8E84-426E-40DD-AFC4-6F175D3DCCD1}">
              <a14:hiddenFill xmlns:a14="http://schemas.microsoft.com/office/drawing/2010/main">
                <a:solidFill>
                  <a:srgbClr val="FFFFFF"/>
                </a:solidFill>
              </a14:hiddenFill>
            </a:ext>
          </a:extLst>
        </p:spPr>
      </p:pic>
      <p:sp>
        <p:nvSpPr>
          <p:cNvPr id="16389" name="Text Box 5">
            <a:extLst>
              <a:ext uri="{FF2B5EF4-FFF2-40B4-BE49-F238E27FC236}">
                <a16:creationId xmlns:a16="http://schemas.microsoft.com/office/drawing/2014/main" id="{25A57CD0-5C96-4E35-B9B7-4EFC9D9CA084}"/>
              </a:ext>
            </a:extLst>
          </p:cNvPr>
          <p:cNvSpPr txBox="1">
            <a:spLocks noChangeArrowheads="1"/>
          </p:cNvSpPr>
          <p:nvPr/>
        </p:nvSpPr>
        <p:spPr bwMode="auto">
          <a:xfrm>
            <a:off x="1476375" y="3068638"/>
            <a:ext cx="1800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400">
                <a:solidFill>
                  <a:schemeClr val="bg1"/>
                </a:solidFill>
              </a:rPr>
              <a:t>Male- 7years</a:t>
            </a:r>
          </a:p>
        </p:txBody>
      </p:sp>
      <p:pic>
        <p:nvPicPr>
          <p:cNvPr id="16390" name="Picture 6" descr="plate_19a">
            <a:extLst>
              <a:ext uri="{FF2B5EF4-FFF2-40B4-BE49-F238E27FC236}">
                <a16:creationId xmlns:a16="http://schemas.microsoft.com/office/drawing/2014/main" id="{6B413A11-6BF1-42DE-AC4F-3D1A3D862B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5188" y="44450"/>
            <a:ext cx="1743075" cy="3097213"/>
          </a:xfrm>
          <a:prstGeom prst="rect">
            <a:avLst/>
          </a:prstGeom>
          <a:noFill/>
          <a:extLst>
            <a:ext uri="{909E8E84-426E-40DD-AFC4-6F175D3DCCD1}">
              <a14:hiddenFill xmlns:a14="http://schemas.microsoft.com/office/drawing/2010/main">
                <a:solidFill>
                  <a:srgbClr val="FFFFFF"/>
                </a:solidFill>
              </a14:hiddenFill>
            </a:ext>
          </a:extLst>
        </p:spPr>
      </p:pic>
      <p:sp>
        <p:nvSpPr>
          <p:cNvPr id="16391" name="Text Box 7">
            <a:extLst>
              <a:ext uri="{FF2B5EF4-FFF2-40B4-BE49-F238E27FC236}">
                <a16:creationId xmlns:a16="http://schemas.microsoft.com/office/drawing/2014/main" id="{3F7BB224-AF78-4401-BD65-B24A73E7638B}"/>
              </a:ext>
            </a:extLst>
          </p:cNvPr>
          <p:cNvSpPr txBox="1">
            <a:spLocks noChangeArrowheads="1"/>
          </p:cNvSpPr>
          <p:nvPr/>
        </p:nvSpPr>
        <p:spPr bwMode="auto">
          <a:xfrm>
            <a:off x="3563938" y="3068638"/>
            <a:ext cx="1800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400"/>
              <a:t>- </a:t>
            </a:r>
            <a:r>
              <a:rPr lang="en-GB" altLang="en-US" sz="1400">
                <a:solidFill>
                  <a:schemeClr val="bg1"/>
                </a:solidFill>
              </a:rPr>
              <a:t>Male- 10 years</a:t>
            </a:r>
          </a:p>
        </p:txBody>
      </p:sp>
      <p:pic>
        <p:nvPicPr>
          <p:cNvPr id="16393" name="Picture 9" descr="plate_22a">
            <a:hlinkClick r:id="rId4"/>
            <a:extLst>
              <a:ext uri="{FF2B5EF4-FFF2-40B4-BE49-F238E27FC236}">
                <a16:creationId xmlns:a16="http://schemas.microsoft.com/office/drawing/2014/main" id="{48CD158D-4E8C-4216-9E12-7D767D6ECA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5600" y="44450"/>
            <a:ext cx="1893888" cy="3097213"/>
          </a:xfrm>
          <a:prstGeom prst="rect">
            <a:avLst/>
          </a:prstGeom>
          <a:noFill/>
          <a:extLst>
            <a:ext uri="{909E8E84-426E-40DD-AFC4-6F175D3DCCD1}">
              <a14:hiddenFill xmlns:a14="http://schemas.microsoft.com/office/drawing/2010/main">
                <a:solidFill>
                  <a:srgbClr val="FFFFFF"/>
                </a:solidFill>
              </a14:hiddenFill>
            </a:ext>
          </a:extLst>
        </p:spPr>
      </p:pic>
      <p:sp>
        <p:nvSpPr>
          <p:cNvPr id="16394" name="Text Box 10">
            <a:extLst>
              <a:ext uri="{FF2B5EF4-FFF2-40B4-BE49-F238E27FC236}">
                <a16:creationId xmlns:a16="http://schemas.microsoft.com/office/drawing/2014/main" id="{2055A3A2-5E51-4D76-A6BB-BD3D3BE3BC19}"/>
              </a:ext>
            </a:extLst>
          </p:cNvPr>
          <p:cNvSpPr txBox="1">
            <a:spLocks noChangeArrowheads="1"/>
          </p:cNvSpPr>
          <p:nvPr/>
        </p:nvSpPr>
        <p:spPr bwMode="auto">
          <a:xfrm>
            <a:off x="5651500" y="3068638"/>
            <a:ext cx="1800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400">
                <a:solidFill>
                  <a:schemeClr val="bg1"/>
                </a:solidFill>
              </a:rPr>
              <a:t>Male- 12 years</a:t>
            </a:r>
          </a:p>
        </p:txBody>
      </p:sp>
      <p:pic>
        <p:nvPicPr>
          <p:cNvPr id="16395" name="Picture 11" descr="plate_24a">
            <a:extLst>
              <a:ext uri="{FF2B5EF4-FFF2-40B4-BE49-F238E27FC236}">
                <a16:creationId xmlns:a16="http://schemas.microsoft.com/office/drawing/2014/main" id="{A4C8FB4F-F81D-4FF8-B85F-23F907C49F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8888" y="3644900"/>
            <a:ext cx="1901825" cy="3168650"/>
          </a:xfrm>
          <a:prstGeom prst="rect">
            <a:avLst/>
          </a:prstGeom>
          <a:noFill/>
          <a:extLst>
            <a:ext uri="{909E8E84-426E-40DD-AFC4-6F175D3DCCD1}">
              <a14:hiddenFill xmlns:a14="http://schemas.microsoft.com/office/drawing/2010/main">
                <a:solidFill>
                  <a:srgbClr val="FFFFFF"/>
                </a:solidFill>
              </a14:hiddenFill>
            </a:ext>
          </a:extLst>
        </p:spPr>
      </p:pic>
      <p:sp>
        <p:nvSpPr>
          <p:cNvPr id="16396" name="Text Box 12">
            <a:extLst>
              <a:ext uri="{FF2B5EF4-FFF2-40B4-BE49-F238E27FC236}">
                <a16:creationId xmlns:a16="http://schemas.microsoft.com/office/drawing/2014/main" id="{68DD1AAA-C21B-4909-940C-5E1E90A9D0FA}"/>
              </a:ext>
            </a:extLst>
          </p:cNvPr>
          <p:cNvSpPr txBox="1">
            <a:spLocks noChangeArrowheads="1"/>
          </p:cNvSpPr>
          <p:nvPr/>
        </p:nvSpPr>
        <p:spPr bwMode="auto">
          <a:xfrm>
            <a:off x="1476375" y="3357563"/>
            <a:ext cx="1800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400">
                <a:solidFill>
                  <a:schemeClr val="bg1"/>
                </a:solidFill>
              </a:rPr>
              <a:t>Male- 14 years</a:t>
            </a:r>
          </a:p>
        </p:txBody>
      </p:sp>
      <p:pic>
        <p:nvPicPr>
          <p:cNvPr id="16397" name="Picture 13" descr="plate_26a">
            <a:extLst>
              <a:ext uri="{FF2B5EF4-FFF2-40B4-BE49-F238E27FC236}">
                <a16:creationId xmlns:a16="http://schemas.microsoft.com/office/drawing/2014/main" id="{C02A4193-7D2C-4DFD-8C7A-112986B13C7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8038" y="3644900"/>
            <a:ext cx="1839912" cy="3189288"/>
          </a:xfrm>
          <a:prstGeom prst="rect">
            <a:avLst/>
          </a:prstGeom>
          <a:noFill/>
          <a:extLst>
            <a:ext uri="{909E8E84-426E-40DD-AFC4-6F175D3DCCD1}">
              <a14:hiddenFill xmlns:a14="http://schemas.microsoft.com/office/drawing/2010/main">
                <a:solidFill>
                  <a:srgbClr val="FFFFFF"/>
                </a:solidFill>
              </a14:hiddenFill>
            </a:ext>
          </a:extLst>
        </p:spPr>
      </p:pic>
      <p:sp>
        <p:nvSpPr>
          <p:cNvPr id="16398" name="Text Box 14">
            <a:extLst>
              <a:ext uri="{FF2B5EF4-FFF2-40B4-BE49-F238E27FC236}">
                <a16:creationId xmlns:a16="http://schemas.microsoft.com/office/drawing/2014/main" id="{CEB37FEC-20CB-4532-9582-00349FE2E857}"/>
              </a:ext>
            </a:extLst>
          </p:cNvPr>
          <p:cNvSpPr txBox="1">
            <a:spLocks noChangeArrowheads="1"/>
          </p:cNvSpPr>
          <p:nvPr/>
        </p:nvSpPr>
        <p:spPr bwMode="auto">
          <a:xfrm>
            <a:off x="3635375" y="3429000"/>
            <a:ext cx="1800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400">
                <a:solidFill>
                  <a:schemeClr val="bg1"/>
                </a:solidFill>
              </a:rPr>
              <a:t>Male- 16 years</a:t>
            </a:r>
          </a:p>
        </p:txBody>
      </p:sp>
      <p:pic>
        <p:nvPicPr>
          <p:cNvPr id="16399" name="Picture 15" descr="plate_28a">
            <a:extLst>
              <a:ext uri="{FF2B5EF4-FFF2-40B4-BE49-F238E27FC236}">
                <a16:creationId xmlns:a16="http://schemas.microsoft.com/office/drawing/2014/main" id="{1F35DA71-C855-446E-9734-FE4F342684C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64163" y="3644900"/>
            <a:ext cx="2101850" cy="3168650"/>
          </a:xfrm>
          <a:prstGeom prst="rect">
            <a:avLst/>
          </a:prstGeom>
          <a:noFill/>
          <a:extLst>
            <a:ext uri="{909E8E84-426E-40DD-AFC4-6F175D3DCCD1}">
              <a14:hiddenFill xmlns:a14="http://schemas.microsoft.com/office/drawing/2010/main">
                <a:solidFill>
                  <a:srgbClr val="FFFFFF"/>
                </a:solidFill>
              </a14:hiddenFill>
            </a:ext>
          </a:extLst>
        </p:spPr>
      </p:pic>
      <p:sp>
        <p:nvSpPr>
          <p:cNvPr id="16400" name="Text Box 16">
            <a:extLst>
              <a:ext uri="{FF2B5EF4-FFF2-40B4-BE49-F238E27FC236}">
                <a16:creationId xmlns:a16="http://schemas.microsoft.com/office/drawing/2014/main" id="{A67C51BA-BB4F-4315-9048-B9103D31E4B4}"/>
              </a:ext>
            </a:extLst>
          </p:cNvPr>
          <p:cNvSpPr txBox="1">
            <a:spLocks noChangeArrowheads="1"/>
          </p:cNvSpPr>
          <p:nvPr/>
        </p:nvSpPr>
        <p:spPr bwMode="auto">
          <a:xfrm>
            <a:off x="5651500" y="3411538"/>
            <a:ext cx="1800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400">
                <a:solidFill>
                  <a:schemeClr val="bg1"/>
                </a:solidFill>
              </a:rPr>
              <a:t>Male- 18 years</a:t>
            </a:r>
          </a:p>
        </p:txBody>
      </p:sp>
      <p:sp>
        <p:nvSpPr>
          <p:cNvPr id="16402" name="Rectangle 18">
            <a:extLst>
              <a:ext uri="{FF2B5EF4-FFF2-40B4-BE49-F238E27FC236}">
                <a16:creationId xmlns:a16="http://schemas.microsoft.com/office/drawing/2014/main" id="{DCE15877-8D77-4576-B213-0B979F74B1ED}"/>
              </a:ext>
            </a:extLst>
          </p:cNvPr>
          <p:cNvSpPr>
            <a:spLocks noChangeArrowheads="1"/>
          </p:cNvSpPr>
          <p:nvPr/>
        </p:nvSpPr>
        <p:spPr bwMode="auto">
          <a:xfrm>
            <a:off x="7451725" y="1731963"/>
            <a:ext cx="16922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400">
                <a:solidFill>
                  <a:schemeClr val="bg1"/>
                </a:solidFill>
              </a:rPr>
              <a:t>Femur Bone </a:t>
            </a:r>
          </a:p>
          <a:p>
            <a:pPr algn="ctr"/>
            <a:r>
              <a:rPr lang="en-US" altLang="en-US" sz="2400">
                <a:solidFill>
                  <a:schemeClr val="bg1"/>
                </a:solidFill>
              </a:rPr>
              <a:t>Epiphyses</a:t>
            </a:r>
          </a:p>
          <a:p>
            <a:pPr algn="ctr"/>
            <a:r>
              <a:rPr lang="en-US" altLang="en-US" sz="2400">
                <a:solidFill>
                  <a:schemeClr val="bg1"/>
                </a:solidFill>
              </a:rPr>
              <a:t>(Male)</a:t>
            </a:r>
            <a:endParaRPr lang="en-GB" altLang="en-US" sz="2400">
              <a:solidFill>
                <a:schemeClr val="bg1"/>
              </a:solidFill>
            </a:endParaRPr>
          </a:p>
        </p:txBody>
      </p:sp>
      <p:sp>
        <p:nvSpPr>
          <p:cNvPr id="16403" name="Line 19">
            <a:extLst>
              <a:ext uri="{FF2B5EF4-FFF2-40B4-BE49-F238E27FC236}">
                <a16:creationId xmlns:a16="http://schemas.microsoft.com/office/drawing/2014/main" id="{CFF1A06C-2885-4DCD-B036-42DBCD732242}"/>
              </a:ext>
            </a:extLst>
          </p:cNvPr>
          <p:cNvSpPr>
            <a:spLocks noChangeShapeType="1"/>
          </p:cNvSpPr>
          <p:nvPr/>
        </p:nvSpPr>
        <p:spPr bwMode="auto">
          <a:xfrm flipH="1" flipV="1">
            <a:off x="6877050" y="1196975"/>
            <a:ext cx="935038" cy="792163"/>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04" name="Line 20">
            <a:extLst>
              <a:ext uri="{FF2B5EF4-FFF2-40B4-BE49-F238E27FC236}">
                <a16:creationId xmlns:a16="http://schemas.microsoft.com/office/drawing/2014/main" id="{A198C9F5-C4C6-4BC6-ADD1-6B638D1508DF}"/>
              </a:ext>
            </a:extLst>
          </p:cNvPr>
          <p:cNvSpPr>
            <a:spLocks noChangeShapeType="1"/>
          </p:cNvSpPr>
          <p:nvPr/>
        </p:nvSpPr>
        <p:spPr bwMode="auto">
          <a:xfrm flipH="1">
            <a:off x="6804025" y="1989138"/>
            <a:ext cx="1008063" cy="215900"/>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13" name="Line 29">
            <a:extLst>
              <a:ext uri="{FF2B5EF4-FFF2-40B4-BE49-F238E27FC236}">
                <a16:creationId xmlns:a16="http://schemas.microsoft.com/office/drawing/2014/main" id="{2ED5DB80-5A86-42CD-BEF3-A190BE94DEEB}"/>
              </a:ext>
            </a:extLst>
          </p:cNvPr>
          <p:cNvSpPr>
            <a:spLocks noChangeShapeType="1"/>
          </p:cNvSpPr>
          <p:nvPr/>
        </p:nvSpPr>
        <p:spPr bwMode="auto">
          <a:xfrm>
            <a:off x="2771775" y="1341438"/>
            <a:ext cx="3529013" cy="3311525"/>
          </a:xfrm>
          <a:prstGeom prst="line">
            <a:avLst/>
          </a:prstGeom>
          <a:noFill/>
          <a:ln w="76200">
            <a:solidFill>
              <a:srgbClr val="FF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14" name="WordArt 30">
            <a:extLst>
              <a:ext uri="{FF2B5EF4-FFF2-40B4-BE49-F238E27FC236}">
                <a16:creationId xmlns:a16="http://schemas.microsoft.com/office/drawing/2014/main" id="{5F967A2E-B717-43FD-819C-3353CE9797D4}"/>
              </a:ext>
            </a:extLst>
          </p:cNvPr>
          <p:cNvSpPr>
            <a:spLocks noChangeArrowheads="1" noChangeShapeType="1" noTextEdit="1"/>
          </p:cNvSpPr>
          <p:nvPr/>
        </p:nvSpPr>
        <p:spPr bwMode="auto">
          <a:xfrm>
            <a:off x="3276600" y="1412875"/>
            <a:ext cx="3167063" cy="2938463"/>
          </a:xfrm>
          <a:prstGeom prst="rect">
            <a:avLst/>
          </a:prstGeom>
          <a:extLst>
            <a:ext uri="{AF507438-7753-43E0-B8FC-AC1667EBCBE1}">
              <a14:hiddenEffects xmlns:a14="http://schemas.microsoft.com/office/drawing/2010/main">
                <a:effectLst/>
              </a14:hiddenEffects>
            </a:ext>
          </a:extLst>
        </p:spPr>
        <p:txBody>
          <a:bodyPr wrap="none" fromWordArt="1">
            <a:prstTxWarp prst="textSlantDown">
              <a:avLst>
                <a:gd name="adj" fmla="val 44444"/>
              </a:avLst>
            </a:prstTxWarp>
            <a:scene3d>
              <a:camera prst="legacyPerspectiveFront">
                <a:rot lat="19799999" lon="19439998" rev="0"/>
              </a:camera>
              <a:lightRig rig="legacyNormal2" dir="t"/>
            </a:scene3d>
            <a:sp3d extrusionH="354000" prstMaterial="legacyMatte">
              <a:extrusionClr>
                <a:srgbClr val="939676"/>
              </a:extrusionClr>
              <a:contourClr>
                <a:srgbClr val="FFFFFF"/>
              </a:contourClr>
            </a:sp3d>
          </a:bodyPr>
          <a:lstStyle/>
          <a:p>
            <a:pPr algn="ctr"/>
            <a:r>
              <a:rPr lang="en-US" sz="3600" kern="10">
                <a:ln w="9525">
                  <a:round/>
                  <a:headEnd/>
                  <a:tailEnd/>
                </a:ln>
                <a:gradFill rotWithShape="0">
                  <a:gsLst>
                    <a:gs pos="0">
                      <a:srgbClr val="707070"/>
                    </a:gs>
                    <a:gs pos="50000">
                      <a:srgbClr val="FFFFFF"/>
                    </a:gs>
                    <a:gs pos="100000">
                      <a:srgbClr val="707070"/>
                    </a:gs>
                  </a:gsLst>
                  <a:lin ang="2700000" scaled="1"/>
                </a:gradFill>
                <a:latin typeface="Impact" panose="020B0806030902050204" pitchFamily="34" charset="0"/>
              </a:rPr>
              <a:t>Epiphyses closes off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6413"/>
                                        </p:tgtEl>
                                        <p:attrNameLst>
                                          <p:attrName>style.visibility</p:attrName>
                                        </p:attrNameLst>
                                      </p:cBhvr>
                                      <p:to>
                                        <p:strVal val="visible"/>
                                      </p:to>
                                    </p:set>
                                    <p:animEffect transition="in" filter="box(in)">
                                      <p:cBhvr>
                                        <p:cTn id="7" dur="500"/>
                                        <p:tgtEl>
                                          <p:spTgt spid="164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6414"/>
                                        </p:tgtEl>
                                        <p:attrNameLst>
                                          <p:attrName>style.visibility</p:attrName>
                                        </p:attrNameLst>
                                      </p:cBhvr>
                                      <p:to>
                                        <p:strVal val="visible"/>
                                      </p:to>
                                    </p:set>
                                    <p:animEffect transition="in" filter="box(in)">
                                      <p:cBhvr>
                                        <p:cTn id="12" dur="500"/>
                                        <p:tgtEl>
                                          <p:spTgt spid="16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6862CA57-D8E9-41EC-847C-FC31F2306DC0}"/>
              </a:ext>
            </a:extLst>
          </p:cNvPr>
          <p:cNvSpPr>
            <a:spLocks noGrp="1" noChangeArrowheads="1"/>
          </p:cNvSpPr>
          <p:nvPr>
            <p:ph type="title"/>
          </p:nvPr>
        </p:nvSpPr>
        <p:spPr>
          <a:xfrm>
            <a:off x="2268538" y="-26988"/>
            <a:ext cx="6875462" cy="1081088"/>
          </a:xfrm>
        </p:spPr>
        <p:txBody>
          <a:bodyPr/>
          <a:lstStyle/>
          <a:p>
            <a:r>
              <a:rPr lang="en-US" altLang="en-US" b="1" u="sng">
                <a:solidFill>
                  <a:srgbClr val="FF9900"/>
                </a:solidFill>
              </a:rPr>
              <a:t>Epiphysial Fusion</a:t>
            </a:r>
            <a:br>
              <a:rPr lang="en-US" altLang="en-US" b="1" u="sng">
                <a:solidFill>
                  <a:srgbClr val="FF9900"/>
                </a:solidFill>
              </a:rPr>
            </a:br>
            <a:r>
              <a:rPr lang="en-US" altLang="en-US" sz="2400" b="1" i="1"/>
              <a:t>Long bones with age range of 14-28</a:t>
            </a:r>
          </a:p>
        </p:txBody>
      </p:sp>
      <p:pic>
        <p:nvPicPr>
          <p:cNvPr id="87044" name="Picture 4" descr="ch12-6">
            <a:extLst>
              <a:ext uri="{FF2B5EF4-FFF2-40B4-BE49-F238E27FC236}">
                <a16:creationId xmlns:a16="http://schemas.microsoft.com/office/drawing/2014/main" id="{C796BF8A-DE35-4DE8-B9E9-20FEAF17DD8E}"/>
              </a:ext>
            </a:extLst>
          </p:cNvPr>
          <p:cNvPicPr>
            <a:picLocks noGrp="1" noChangeAspect="1" noChangeArrowheads="1"/>
          </p:cNvPicPr>
          <p:nvPr>
            <p:ph type="body" idx="1"/>
          </p:nvPr>
        </p:nvPicPr>
        <p:blipFill>
          <a:blip r:embed="rId2" cstate="print">
            <a:extLst>
              <a:ext uri="{28A0092B-C50C-407E-A947-70E740481C1C}">
                <a14:useLocalDpi xmlns:a14="http://schemas.microsoft.com/office/drawing/2010/main" val="0"/>
              </a:ext>
            </a:extLst>
          </a:blip>
          <a:srcRect l="9935" t="4405" r="6294" b="18549"/>
          <a:stretch>
            <a:fillRect/>
          </a:stretch>
        </p:blipFill>
        <p:spPr>
          <a:xfrm>
            <a:off x="719138" y="1046163"/>
            <a:ext cx="8424862" cy="58118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7045" name="Rectangle 5">
            <a:extLst>
              <a:ext uri="{FF2B5EF4-FFF2-40B4-BE49-F238E27FC236}">
                <a16:creationId xmlns:a16="http://schemas.microsoft.com/office/drawing/2014/main" id="{BD641535-74BF-432B-86B3-2BBEB5B8AADD}"/>
              </a:ext>
            </a:extLst>
          </p:cNvPr>
          <p:cNvSpPr>
            <a:spLocks noChangeArrowheads="1"/>
          </p:cNvSpPr>
          <p:nvPr/>
        </p:nvSpPr>
        <p:spPr bwMode="auto">
          <a:xfrm>
            <a:off x="468313" y="908050"/>
            <a:ext cx="1008062" cy="7921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46" name="Text Box 6">
            <a:extLst>
              <a:ext uri="{FF2B5EF4-FFF2-40B4-BE49-F238E27FC236}">
                <a16:creationId xmlns:a16="http://schemas.microsoft.com/office/drawing/2014/main" id="{97202A64-3611-4F15-BC6A-883FE75049E5}"/>
              </a:ext>
            </a:extLst>
          </p:cNvPr>
          <p:cNvSpPr txBox="1">
            <a:spLocks noChangeArrowheads="1"/>
          </p:cNvSpPr>
          <p:nvPr/>
        </p:nvSpPr>
        <p:spPr bwMode="auto">
          <a:xfrm>
            <a:off x="4643438" y="5734050"/>
            <a:ext cx="37449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a:hlinkClick r:id="rId3"/>
              </a:rPr>
              <a:t>Bone Fusion &amp; Gender Characteristics Video (3:17)</a:t>
            </a:r>
            <a:endParaRPr lang="en-US"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7" name="Oval 5">
            <a:extLst>
              <a:ext uri="{FF2B5EF4-FFF2-40B4-BE49-F238E27FC236}">
                <a16:creationId xmlns:a16="http://schemas.microsoft.com/office/drawing/2014/main" id="{31439AF0-7694-4115-8CB0-87E279AE15C6}"/>
              </a:ext>
            </a:extLst>
          </p:cNvPr>
          <p:cNvSpPr>
            <a:spLocks noChangeArrowheads="1"/>
          </p:cNvSpPr>
          <p:nvPr/>
        </p:nvSpPr>
        <p:spPr bwMode="auto">
          <a:xfrm>
            <a:off x="755650" y="2276475"/>
            <a:ext cx="863600" cy="792163"/>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18" name="Line 6">
            <a:extLst>
              <a:ext uri="{FF2B5EF4-FFF2-40B4-BE49-F238E27FC236}">
                <a16:creationId xmlns:a16="http://schemas.microsoft.com/office/drawing/2014/main" id="{C63B69CF-3FD3-48C9-96DD-354465B251F0}"/>
              </a:ext>
            </a:extLst>
          </p:cNvPr>
          <p:cNvSpPr>
            <a:spLocks noChangeShapeType="1"/>
          </p:cNvSpPr>
          <p:nvPr/>
        </p:nvSpPr>
        <p:spPr bwMode="auto">
          <a:xfrm>
            <a:off x="1187450" y="3068638"/>
            <a:ext cx="0" cy="11509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19" name="Line 7">
            <a:extLst>
              <a:ext uri="{FF2B5EF4-FFF2-40B4-BE49-F238E27FC236}">
                <a16:creationId xmlns:a16="http://schemas.microsoft.com/office/drawing/2014/main" id="{B44302A9-9E63-41F5-B50E-68EEF50DDBEF}"/>
              </a:ext>
            </a:extLst>
          </p:cNvPr>
          <p:cNvSpPr>
            <a:spLocks noChangeShapeType="1"/>
          </p:cNvSpPr>
          <p:nvPr/>
        </p:nvSpPr>
        <p:spPr bwMode="auto">
          <a:xfrm>
            <a:off x="466725" y="3427413"/>
            <a:ext cx="14414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22" name="Line 10">
            <a:extLst>
              <a:ext uri="{FF2B5EF4-FFF2-40B4-BE49-F238E27FC236}">
                <a16:creationId xmlns:a16="http://schemas.microsoft.com/office/drawing/2014/main" id="{5E75F625-1DE6-4C67-8C21-F0A684447041}"/>
              </a:ext>
            </a:extLst>
          </p:cNvPr>
          <p:cNvSpPr>
            <a:spLocks noChangeShapeType="1"/>
          </p:cNvSpPr>
          <p:nvPr/>
        </p:nvSpPr>
        <p:spPr bwMode="auto">
          <a:xfrm>
            <a:off x="1908175" y="3427413"/>
            <a:ext cx="0" cy="720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23" name="Line 11">
            <a:extLst>
              <a:ext uri="{FF2B5EF4-FFF2-40B4-BE49-F238E27FC236}">
                <a16:creationId xmlns:a16="http://schemas.microsoft.com/office/drawing/2014/main" id="{79939438-11F1-45DD-A461-03C57A7B8F27}"/>
              </a:ext>
            </a:extLst>
          </p:cNvPr>
          <p:cNvSpPr>
            <a:spLocks noChangeShapeType="1"/>
          </p:cNvSpPr>
          <p:nvPr/>
        </p:nvSpPr>
        <p:spPr bwMode="auto">
          <a:xfrm flipH="1">
            <a:off x="1619250" y="4148138"/>
            <a:ext cx="288925" cy="504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28" name="Line 16">
            <a:extLst>
              <a:ext uri="{FF2B5EF4-FFF2-40B4-BE49-F238E27FC236}">
                <a16:creationId xmlns:a16="http://schemas.microsoft.com/office/drawing/2014/main" id="{0DC9EEDB-AD87-483F-926D-BB8E5471CEBB}"/>
              </a:ext>
            </a:extLst>
          </p:cNvPr>
          <p:cNvSpPr>
            <a:spLocks noChangeShapeType="1"/>
          </p:cNvSpPr>
          <p:nvPr/>
        </p:nvSpPr>
        <p:spPr bwMode="auto">
          <a:xfrm>
            <a:off x="827088" y="4219575"/>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29" name="Line 17">
            <a:extLst>
              <a:ext uri="{FF2B5EF4-FFF2-40B4-BE49-F238E27FC236}">
                <a16:creationId xmlns:a16="http://schemas.microsoft.com/office/drawing/2014/main" id="{DFF1AC2D-7571-4EDF-BD00-4E7EBD4A9CD5}"/>
              </a:ext>
            </a:extLst>
          </p:cNvPr>
          <p:cNvSpPr>
            <a:spLocks noChangeShapeType="1"/>
          </p:cNvSpPr>
          <p:nvPr/>
        </p:nvSpPr>
        <p:spPr bwMode="auto">
          <a:xfrm>
            <a:off x="827088" y="4076700"/>
            <a:ext cx="0" cy="18716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30" name="Line 18">
            <a:extLst>
              <a:ext uri="{FF2B5EF4-FFF2-40B4-BE49-F238E27FC236}">
                <a16:creationId xmlns:a16="http://schemas.microsoft.com/office/drawing/2014/main" id="{F252B87F-F110-485F-B5DB-AC374D64CB56}"/>
              </a:ext>
            </a:extLst>
          </p:cNvPr>
          <p:cNvSpPr>
            <a:spLocks noChangeShapeType="1"/>
          </p:cNvSpPr>
          <p:nvPr/>
        </p:nvSpPr>
        <p:spPr bwMode="auto">
          <a:xfrm>
            <a:off x="1474788" y="4076700"/>
            <a:ext cx="0" cy="1800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31" name="Line 19">
            <a:extLst>
              <a:ext uri="{FF2B5EF4-FFF2-40B4-BE49-F238E27FC236}">
                <a16:creationId xmlns:a16="http://schemas.microsoft.com/office/drawing/2014/main" id="{846AEE66-0766-454D-86D8-D75EA083063C}"/>
              </a:ext>
            </a:extLst>
          </p:cNvPr>
          <p:cNvSpPr>
            <a:spLocks noChangeShapeType="1"/>
          </p:cNvSpPr>
          <p:nvPr/>
        </p:nvSpPr>
        <p:spPr bwMode="auto">
          <a:xfrm flipH="1">
            <a:off x="539750" y="5948363"/>
            <a:ext cx="288925" cy="215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32" name="Line 20">
            <a:extLst>
              <a:ext uri="{FF2B5EF4-FFF2-40B4-BE49-F238E27FC236}">
                <a16:creationId xmlns:a16="http://schemas.microsoft.com/office/drawing/2014/main" id="{AA885FEA-E67F-46A3-A2A7-4D1173EAE3DC}"/>
              </a:ext>
            </a:extLst>
          </p:cNvPr>
          <p:cNvSpPr>
            <a:spLocks noChangeShapeType="1"/>
          </p:cNvSpPr>
          <p:nvPr/>
        </p:nvSpPr>
        <p:spPr bwMode="auto">
          <a:xfrm flipH="1">
            <a:off x="1187450" y="5876925"/>
            <a:ext cx="288925" cy="2873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33" name="Line 21">
            <a:extLst>
              <a:ext uri="{FF2B5EF4-FFF2-40B4-BE49-F238E27FC236}">
                <a16:creationId xmlns:a16="http://schemas.microsoft.com/office/drawing/2014/main" id="{66C00B7C-5D97-432D-9482-06BF2CA97CAC}"/>
              </a:ext>
            </a:extLst>
          </p:cNvPr>
          <p:cNvSpPr>
            <a:spLocks noChangeShapeType="1"/>
          </p:cNvSpPr>
          <p:nvPr/>
        </p:nvSpPr>
        <p:spPr bwMode="auto">
          <a:xfrm>
            <a:off x="682625" y="5156200"/>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34" name="Line 22">
            <a:extLst>
              <a:ext uri="{FF2B5EF4-FFF2-40B4-BE49-F238E27FC236}">
                <a16:creationId xmlns:a16="http://schemas.microsoft.com/office/drawing/2014/main" id="{3AA3EADD-F43A-44D6-8CCB-9AD1FDDAB3CF}"/>
              </a:ext>
            </a:extLst>
          </p:cNvPr>
          <p:cNvSpPr>
            <a:spLocks noChangeShapeType="1"/>
          </p:cNvSpPr>
          <p:nvPr/>
        </p:nvSpPr>
        <p:spPr bwMode="auto">
          <a:xfrm>
            <a:off x="1403350" y="5156200"/>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35" name="Line 23">
            <a:extLst>
              <a:ext uri="{FF2B5EF4-FFF2-40B4-BE49-F238E27FC236}">
                <a16:creationId xmlns:a16="http://schemas.microsoft.com/office/drawing/2014/main" id="{BA9EA62B-C0D8-476A-9E95-BC6C5D394842}"/>
              </a:ext>
            </a:extLst>
          </p:cNvPr>
          <p:cNvSpPr>
            <a:spLocks noChangeShapeType="1"/>
          </p:cNvSpPr>
          <p:nvPr/>
        </p:nvSpPr>
        <p:spPr bwMode="auto">
          <a:xfrm>
            <a:off x="682625" y="5948363"/>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36" name="Line 24">
            <a:extLst>
              <a:ext uri="{FF2B5EF4-FFF2-40B4-BE49-F238E27FC236}">
                <a16:creationId xmlns:a16="http://schemas.microsoft.com/office/drawing/2014/main" id="{6A75F8EE-E917-4E26-B7A0-84D4716EEA1B}"/>
              </a:ext>
            </a:extLst>
          </p:cNvPr>
          <p:cNvSpPr>
            <a:spLocks noChangeShapeType="1"/>
          </p:cNvSpPr>
          <p:nvPr/>
        </p:nvSpPr>
        <p:spPr bwMode="auto">
          <a:xfrm>
            <a:off x="1331913" y="5876925"/>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37" name="Line 25">
            <a:extLst>
              <a:ext uri="{FF2B5EF4-FFF2-40B4-BE49-F238E27FC236}">
                <a16:creationId xmlns:a16="http://schemas.microsoft.com/office/drawing/2014/main" id="{9086D3E9-0E9E-457C-B500-4CE1BEFF8AA8}"/>
              </a:ext>
            </a:extLst>
          </p:cNvPr>
          <p:cNvSpPr>
            <a:spLocks noChangeShapeType="1"/>
          </p:cNvSpPr>
          <p:nvPr/>
        </p:nvSpPr>
        <p:spPr bwMode="auto">
          <a:xfrm>
            <a:off x="1763713" y="4148138"/>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40" name="Line 28">
            <a:extLst>
              <a:ext uri="{FF2B5EF4-FFF2-40B4-BE49-F238E27FC236}">
                <a16:creationId xmlns:a16="http://schemas.microsoft.com/office/drawing/2014/main" id="{947894AB-CFBC-4B15-B02C-C252323D9F92}"/>
              </a:ext>
            </a:extLst>
          </p:cNvPr>
          <p:cNvSpPr>
            <a:spLocks noChangeShapeType="1"/>
          </p:cNvSpPr>
          <p:nvPr/>
        </p:nvSpPr>
        <p:spPr bwMode="auto">
          <a:xfrm>
            <a:off x="1547813" y="4579938"/>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87" name="Line 75">
            <a:extLst>
              <a:ext uri="{FF2B5EF4-FFF2-40B4-BE49-F238E27FC236}">
                <a16:creationId xmlns:a16="http://schemas.microsoft.com/office/drawing/2014/main" id="{4899769D-6334-476E-8516-DBA571F3E8E4}"/>
              </a:ext>
            </a:extLst>
          </p:cNvPr>
          <p:cNvSpPr>
            <a:spLocks noChangeShapeType="1"/>
          </p:cNvSpPr>
          <p:nvPr/>
        </p:nvSpPr>
        <p:spPr bwMode="auto">
          <a:xfrm>
            <a:off x="682625" y="3427413"/>
            <a:ext cx="0" cy="720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88" name="Line 76">
            <a:extLst>
              <a:ext uri="{FF2B5EF4-FFF2-40B4-BE49-F238E27FC236}">
                <a16:creationId xmlns:a16="http://schemas.microsoft.com/office/drawing/2014/main" id="{5892C6C9-CA20-4767-B12B-BA4989DDBFE2}"/>
              </a:ext>
            </a:extLst>
          </p:cNvPr>
          <p:cNvSpPr>
            <a:spLocks noChangeShapeType="1"/>
          </p:cNvSpPr>
          <p:nvPr/>
        </p:nvSpPr>
        <p:spPr bwMode="auto">
          <a:xfrm flipH="1">
            <a:off x="393700" y="4148138"/>
            <a:ext cx="288925" cy="504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198" name="Line 86">
            <a:extLst>
              <a:ext uri="{FF2B5EF4-FFF2-40B4-BE49-F238E27FC236}">
                <a16:creationId xmlns:a16="http://schemas.microsoft.com/office/drawing/2014/main" id="{44063ADD-BC32-4448-96A7-2ADC9AA5322A}"/>
              </a:ext>
            </a:extLst>
          </p:cNvPr>
          <p:cNvSpPr>
            <a:spLocks noChangeShapeType="1"/>
          </p:cNvSpPr>
          <p:nvPr/>
        </p:nvSpPr>
        <p:spPr bwMode="auto">
          <a:xfrm>
            <a:off x="538163" y="4148138"/>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01" name="Line 89">
            <a:extLst>
              <a:ext uri="{FF2B5EF4-FFF2-40B4-BE49-F238E27FC236}">
                <a16:creationId xmlns:a16="http://schemas.microsoft.com/office/drawing/2014/main" id="{ECEA50AF-6083-4F8D-9E74-C1284E1E5AB7}"/>
              </a:ext>
            </a:extLst>
          </p:cNvPr>
          <p:cNvSpPr>
            <a:spLocks noChangeShapeType="1"/>
          </p:cNvSpPr>
          <p:nvPr/>
        </p:nvSpPr>
        <p:spPr bwMode="auto">
          <a:xfrm>
            <a:off x="322263" y="4579938"/>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02" name="Oval 90">
            <a:extLst>
              <a:ext uri="{FF2B5EF4-FFF2-40B4-BE49-F238E27FC236}">
                <a16:creationId xmlns:a16="http://schemas.microsoft.com/office/drawing/2014/main" id="{20EB2AEF-D3C2-49AB-9DF1-D775FDF0FCD0}"/>
              </a:ext>
            </a:extLst>
          </p:cNvPr>
          <p:cNvSpPr>
            <a:spLocks noChangeArrowheads="1"/>
          </p:cNvSpPr>
          <p:nvPr/>
        </p:nvSpPr>
        <p:spPr bwMode="auto">
          <a:xfrm>
            <a:off x="2916238" y="2276475"/>
            <a:ext cx="863600" cy="792163"/>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203" name="Line 91">
            <a:extLst>
              <a:ext uri="{FF2B5EF4-FFF2-40B4-BE49-F238E27FC236}">
                <a16:creationId xmlns:a16="http://schemas.microsoft.com/office/drawing/2014/main" id="{8FBFF4A3-B6DC-4524-8F84-FDB40EAEEFE8}"/>
              </a:ext>
            </a:extLst>
          </p:cNvPr>
          <p:cNvSpPr>
            <a:spLocks noChangeShapeType="1"/>
          </p:cNvSpPr>
          <p:nvPr/>
        </p:nvSpPr>
        <p:spPr bwMode="auto">
          <a:xfrm>
            <a:off x="3348038" y="3068638"/>
            <a:ext cx="0" cy="11509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04" name="Line 92">
            <a:extLst>
              <a:ext uri="{FF2B5EF4-FFF2-40B4-BE49-F238E27FC236}">
                <a16:creationId xmlns:a16="http://schemas.microsoft.com/office/drawing/2014/main" id="{A02B4308-BAF4-4D3A-9898-86A1BC16BEB3}"/>
              </a:ext>
            </a:extLst>
          </p:cNvPr>
          <p:cNvSpPr>
            <a:spLocks noChangeShapeType="1"/>
          </p:cNvSpPr>
          <p:nvPr/>
        </p:nvSpPr>
        <p:spPr bwMode="auto">
          <a:xfrm>
            <a:off x="2627313" y="3427413"/>
            <a:ext cx="14414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05" name="Line 93">
            <a:extLst>
              <a:ext uri="{FF2B5EF4-FFF2-40B4-BE49-F238E27FC236}">
                <a16:creationId xmlns:a16="http://schemas.microsoft.com/office/drawing/2014/main" id="{A4EFF674-CFFA-482B-9F08-9843F84B45D9}"/>
              </a:ext>
            </a:extLst>
          </p:cNvPr>
          <p:cNvSpPr>
            <a:spLocks noChangeShapeType="1"/>
          </p:cNvSpPr>
          <p:nvPr/>
        </p:nvSpPr>
        <p:spPr bwMode="auto">
          <a:xfrm>
            <a:off x="4068763" y="3427413"/>
            <a:ext cx="0" cy="720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06" name="Line 94">
            <a:extLst>
              <a:ext uri="{FF2B5EF4-FFF2-40B4-BE49-F238E27FC236}">
                <a16:creationId xmlns:a16="http://schemas.microsoft.com/office/drawing/2014/main" id="{59A6C3B8-DADB-4C18-A905-D7385E61053F}"/>
              </a:ext>
            </a:extLst>
          </p:cNvPr>
          <p:cNvSpPr>
            <a:spLocks noChangeShapeType="1"/>
          </p:cNvSpPr>
          <p:nvPr/>
        </p:nvSpPr>
        <p:spPr bwMode="auto">
          <a:xfrm flipH="1">
            <a:off x="3779838" y="4148138"/>
            <a:ext cx="288925" cy="504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07" name="Line 95">
            <a:extLst>
              <a:ext uri="{FF2B5EF4-FFF2-40B4-BE49-F238E27FC236}">
                <a16:creationId xmlns:a16="http://schemas.microsoft.com/office/drawing/2014/main" id="{8CACB8C9-96AE-43D1-A9F8-1CC529DE9B7D}"/>
              </a:ext>
            </a:extLst>
          </p:cNvPr>
          <p:cNvSpPr>
            <a:spLocks noChangeShapeType="1"/>
          </p:cNvSpPr>
          <p:nvPr/>
        </p:nvSpPr>
        <p:spPr bwMode="auto">
          <a:xfrm>
            <a:off x="2987675" y="4219575"/>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08" name="Line 96">
            <a:extLst>
              <a:ext uri="{FF2B5EF4-FFF2-40B4-BE49-F238E27FC236}">
                <a16:creationId xmlns:a16="http://schemas.microsoft.com/office/drawing/2014/main" id="{C5DEA0BF-F77A-412B-B1DF-29BC855EF3BC}"/>
              </a:ext>
            </a:extLst>
          </p:cNvPr>
          <p:cNvSpPr>
            <a:spLocks noChangeShapeType="1"/>
          </p:cNvSpPr>
          <p:nvPr/>
        </p:nvSpPr>
        <p:spPr bwMode="auto">
          <a:xfrm>
            <a:off x="2987675" y="4076700"/>
            <a:ext cx="0" cy="18716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09" name="Line 97">
            <a:extLst>
              <a:ext uri="{FF2B5EF4-FFF2-40B4-BE49-F238E27FC236}">
                <a16:creationId xmlns:a16="http://schemas.microsoft.com/office/drawing/2014/main" id="{DECAED7F-0A17-49A8-A146-8774E3D5FA7E}"/>
              </a:ext>
            </a:extLst>
          </p:cNvPr>
          <p:cNvSpPr>
            <a:spLocks noChangeShapeType="1"/>
          </p:cNvSpPr>
          <p:nvPr/>
        </p:nvSpPr>
        <p:spPr bwMode="auto">
          <a:xfrm>
            <a:off x="3635375" y="4076700"/>
            <a:ext cx="0" cy="1800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0" name="Line 98">
            <a:extLst>
              <a:ext uri="{FF2B5EF4-FFF2-40B4-BE49-F238E27FC236}">
                <a16:creationId xmlns:a16="http://schemas.microsoft.com/office/drawing/2014/main" id="{EF1235B3-D50F-4545-B919-170BA5746196}"/>
              </a:ext>
            </a:extLst>
          </p:cNvPr>
          <p:cNvSpPr>
            <a:spLocks noChangeShapeType="1"/>
          </p:cNvSpPr>
          <p:nvPr/>
        </p:nvSpPr>
        <p:spPr bwMode="auto">
          <a:xfrm flipH="1">
            <a:off x="2698750" y="5948363"/>
            <a:ext cx="288925" cy="215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1" name="Line 99">
            <a:extLst>
              <a:ext uri="{FF2B5EF4-FFF2-40B4-BE49-F238E27FC236}">
                <a16:creationId xmlns:a16="http://schemas.microsoft.com/office/drawing/2014/main" id="{534246FB-2635-435C-BD98-4F12A4AB4678}"/>
              </a:ext>
            </a:extLst>
          </p:cNvPr>
          <p:cNvSpPr>
            <a:spLocks noChangeShapeType="1"/>
          </p:cNvSpPr>
          <p:nvPr/>
        </p:nvSpPr>
        <p:spPr bwMode="auto">
          <a:xfrm flipH="1">
            <a:off x="3346450" y="5876925"/>
            <a:ext cx="288925" cy="2873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2" name="Line 100">
            <a:extLst>
              <a:ext uri="{FF2B5EF4-FFF2-40B4-BE49-F238E27FC236}">
                <a16:creationId xmlns:a16="http://schemas.microsoft.com/office/drawing/2014/main" id="{2B351DAD-8DAB-4F45-9475-827A03DFF13F}"/>
              </a:ext>
            </a:extLst>
          </p:cNvPr>
          <p:cNvSpPr>
            <a:spLocks noChangeShapeType="1"/>
          </p:cNvSpPr>
          <p:nvPr/>
        </p:nvSpPr>
        <p:spPr bwMode="auto">
          <a:xfrm>
            <a:off x="2843213" y="5156200"/>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3" name="Line 101">
            <a:extLst>
              <a:ext uri="{FF2B5EF4-FFF2-40B4-BE49-F238E27FC236}">
                <a16:creationId xmlns:a16="http://schemas.microsoft.com/office/drawing/2014/main" id="{3944F09F-5B60-461D-83C3-28ACF3D6EEA2}"/>
              </a:ext>
            </a:extLst>
          </p:cNvPr>
          <p:cNvSpPr>
            <a:spLocks noChangeShapeType="1"/>
          </p:cNvSpPr>
          <p:nvPr/>
        </p:nvSpPr>
        <p:spPr bwMode="auto">
          <a:xfrm>
            <a:off x="3563938" y="5156200"/>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4" name="Line 102">
            <a:extLst>
              <a:ext uri="{FF2B5EF4-FFF2-40B4-BE49-F238E27FC236}">
                <a16:creationId xmlns:a16="http://schemas.microsoft.com/office/drawing/2014/main" id="{3DC7C97A-9C93-45D1-BC32-8F5FD62B183C}"/>
              </a:ext>
            </a:extLst>
          </p:cNvPr>
          <p:cNvSpPr>
            <a:spLocks noChangeShapeType="1"/>
          </p:cNvSpPr>
          <p:nvPr/>
        </p:nvSpPr>
        <p:spPr bwMode="auto">
          <a:xfrm>
            <a:off x="2843213" y="5948363"/>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5" name="Line 103">
            <a:extLst>
              <a:ext uri="{FF2B5EF4-FFF2-40B4-BE49-F238E27FC236}">
                <a16:creationId xmlns:a16="http://schemas.microsoft.com/office/drawing/2014/main" id="{34F6DC1C-7683-47D1-B58B-C1AC25F701ED}"/>
              </a:ext>
            </a:extLst>
          </p:cNvPr>
          <p:cNvSpPr>
            <a:spLocks noChangeShapeType="1"/>
          </p:cNvSpPr>
          <p:nvPr/>
        </p:nvSpPr>
        <p:spPr bwMode="auto">
          <a:xfrm>
            <a:off x="3492500" y="5876925"/>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6" name="Line 104">
            <a:extLst>
              <a:ext uri="{FF2B5EF4-FFF2-40B4-BE49-F238E27FC236}">
                <a16:creationId xmlns:a16="http://schemas.microsoft.com/office/drawing/2014/main" id="{CE0207FF-A93E-4CB1-9BB8-3D7FA21A8FB1}"/>
              </a:ext>
            </a:extLst>
          </p:cNvPr>
          <p:cNvSpPr>
            <a:spLocks noChangeShapeType="1"/>
          </p:cNvSpPr>
          <p:nvPr/>
        </p:nvSpPr>
        <p:spPr bwMode="auto">
          <a:xfrm>
            <a:off x="3924300" y="4148138"/>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7" name="Line 105">
            <a:extLst>
              <a:ext uri="{FF2B5EF4-FFF2-40B4-BE49-F238E27FC236}">
                <a16:creationId xmlns:a16="http://schemas.microsoft.com/office/drawing/2014/main" id="{A2CBEEC8-00EC-4C33-AC47-DC50C1F5BCF9}"/>
              </a:ext>
            </a:extLst>
          </p:cNvPr>
          <p:cNvSpPr>
            <a:spLocks noChangeShapeType="1"/>
          </p:cNvSpPr>
          <p:nvPr/>
        </p:nvSpPr>
        <p:spPr bwMode="auto">
          <a:xfrm>
            <a:off x="3708400" y="4579938"/>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8" name="Line 106">
            <a:extLst>
              <a:ext uri="{FF2B5EF4-FFF2-40B4-BE49-F238E27FC236}">
                <a16:creationId xmlns:a16="http://schemas.microsoft.com/office/drawing/2014/main" id="{8CC27F46-C3B7-4C1C-8EF8-3DA7F2FF8582}"/>
              </a:ext>
            </a:extLst>
          </p:cNvPr>
          <p:cNvSpPr>
            <a:spLocks noChangeShapeType="1"/>
          </p:cNvSpPr>
          <p:nvPr/>
        </p:nvSpPr>
        <p:spPr bwMode="auto">
          <a:xfrm>
            <a:off x="2843213" y="3427413"/>
            <a:ext cx="0" cy="720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19" name="Line 107">
            <a:extLst>
              <a:ext uri="{FF2B5EF4-FFF2-40B4-BE49-F238E27FC236}">
                <a16:creationId xmlns:a16="http://schemas.microsoft.com/office/drawing/2014/main" id="{972C4025-CDEA-4A4E-BCAB-C0D2094CC20D}"/>
              </a:ext>
            </a:extLst>
          </p:cNvPr>
          <p:cNvSpPr>
            <a:spLocks noChangeShapeType="1"/>
          </p:cNvSpPr>
          <p:nvPr/>
        </p:nvSpPr>
        <p:spPr bwMode="auto">
          <a:xfrm flipH="1">
            <a:off x="2554288" y="4148138"/>
            <a:ext cx="288925" cy="504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20" name="Line 108">
            <a:extLst>
              <a:ext uri="{FF2B5EF4-FFF2-40B4-BE49-F238E27FC236}">
                <a16:creationId xmlns:a16="http://schemas.microsoft.com/office/drawing/2014/main" id="{4E31751A-9FC2-4703-8E23-211508826F80}"/>
              </a:ext>
            </a:extLst>
          </p:cNvPr>
          <p:cNvSpPr>
            <a:spLocks noChangeShapeType="1"/>
          </p:cNvSpPr>
          <p:nvPr/>
        </p:nvSpPr>
        <p:spPr bwMode="auto">
          <a:xfrm>
            <a:off x="2698750" y="4148138"/>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21" name="Line 109">
            <a:extLst>
              <a:ext uri="{FF2B5EF4-FFF2-40B4-BE49-F238E27FC236}">
                <a16:creationId xmlns:a16="http://schemas.microsoft.com/office/drawing/2014/main" id="{E7AD5E87-F023-4083-ADF4-446630AD3E08}"/>
              </a:ext>
            </a:extLst>
          </p:cNvPr>
          <p:cNvSpPr>
            <a:spLocks noChangeShapeType="1"/>
          </p:cNvSpPr>
          <p:nvPr/>
        </p:nvSpPr>
        <p:spPr bwMode="auto">
          <a:xfrm>
            <a:off x="2482850" y="4579938"/>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22" name="Oval 110">
            <a:extLst>
              <a:ext uri="{FF2B5EF4-FFF2-40B4-BE49-F238E27FC236}">
                <a16:creationId xmlns:a16="http://schemas.microsoft.com/office/drawing/2014/main" id="{A37EBBA4-E90C-46F7-A9B1-E0477494D083}"/>
              </a:ext>
            </a:extLst>
          </p:cNvPr>
          <p:cNvSpPr>
            <a:spLocks noChangeArrowheads="1"/>
          </p:cNvSpPr>
          <p:nvPr/>
        </p:nvSpPr>
        <p:spPr bwMode="auto">
          <a:xfrm>
            <a:off x="5148263" y="2276475"/>
            <a:ext cx="863600" cy="792163"/>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223" name="Line 111">
            <a:extLst>
              <a:ext uri="{FF2B5EF4-FFF2-40B4-BE49-F238E27FC236}">
                <a16:creationId xmlns:a16="http://schemas.microsoft.com/office/drawing/2014/main" id="{FBB6AE76-438E-41C9-9621-53C85A737E02}"/>
              </a:ext>
            </a:extLst>
          </p:cNvPr>
          <p:cNvSpPr>
            <a:spLocks noChangeShapeType="1"/>
          </p:cNvSpPr>
          <p:nvPr/>
        </p:nvSpPr>
        <p:spPr bwMode="auto">
          <a:xfrm>
            <a:off x="5580063" y="3068638"/>
            <a:ext cx="0" cy="11509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24" name="Line 112">
            <a:extLst>
              <a:ext uri="{FF2B5EF4-FFF2-40B4-BE49-F238E27FC236}">
                <a16:creationId xmlns:a16="http://schemas.microsoft.com/office/drawing/2014/main" id="{70515F5A-800A-4AB4-8A3E-55E5B805B146}"/>
              </a:ext>
            </a:extLst>
          </p:cNvPr>
          <p:cNvSpPr>
            <a:spLocks noChangeShapeType="1"/>
          </p:cNvSpPr>
          <p:nvPr/>
        </p:nvSpPr>
        <p:spPr bwMode="auto">
          <a:xfrm>
            <a:off x="4859338" y="3427413"/>
            <a:ext cx="14414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25" name="Line 113">
            <a:extLst>
              <a:ext uri="{FF2B5EF4-FFF2-40B4-BE49-F238E27FC236}">
                <a16:creationId xmlns:a16="http://schemas.microsoft.com/office/drawing/2014/main" id="{424BE54C-4675-4250-B016-95AC16B55EB6}"/>
              </a:ext>
            </a:extLst>
          </p:cNvPr>
          <p:cNvSpPr>
            <a:spLocks noChangeShapeType="1"/>
          </p:cNvSpPr>
          <p:nvPr/>
        </p:nvSpPr>
        <p:spPr bwMode="auto">
          <a:xfrm>
            <a:off x="6300788" y="3427413"/>
            <a:ext cx="0" cy="720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26" name="Line 114">
            <a:extLst>
              <a:ext uri="{FF2B5EF4-FFF2-40B4-BE49-F238E27FC236}">
                <a16:creationId xmlns:a16="http://schemas.microsoft.com/office/drawing/2014/main" id="{6DEE36EC-1A78-4665-A894-E903AEF49CB3}"/>
              </a:ext>
            </a:extLst>
          </p:cNvPr>
          <p:cNvSpPr>
            <a:spLocks noChangeShapeType="1"/>
          </p:cNvSpPr>
          <p:nvPr/>
        </p:nvSpPr>
        <p:spPr bwMode="auto">
          <a:xfrm flipH="1">
            <a:off x="6011863" y="4148138"/>
            <a:ext cx="288925" cy="504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27" name="Line 115">
            <a:extLst>
              <a:ext uri="{FF2B5EF4-FFF2-40B4-BE49-F238E27FC236}">
                <a16:creationId xmlns:a16="http://schemas.microsoft.com/office/drawing/2014/main" id="{B6871DA1-9F54-4CB3-A6D0-AAE52FE17EAD}"/>
              </a:ext>
            </a:extLst>
          </p:cNvPr>
          <p:cNvSpPr>
            <a:spLocks noChangeShapeType="1"/>
          </p:cNvSpPr>
          <p:nvPr/>
        </p:nvSpPr>
        <p:spPr bwMode="auto">
          <a:xfrm>
            <a:off x="5219700" y="4219575"/>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28" name="Line 116">
            <a:extLst>
              <a:ext uri="{FF2B5EF4-FFF2-40B4-BE49-F238E27FC236}">
                <a16:creationId xmlns:a16="http://schemas.microsoft.com/office/drawing/2014/main" id="{7C7494F8-B649-4B4F-AF50-8D41525E67AF}"/>
              </a:ext>
            </a:extLst>
          </p:cNvPr>
          <p:cNvSpPr>
            <a:spLocks noChangeShapeType="1"/>
          </p:cNvSpPr>
          <p:nvPr/>
        </p:nvSpPr>
        <p:spPr bwMode="auto">
          <a:xfrm>
            <a:off x="5219700" y="4076700"/>
            <a:ext cx="0" cy="18716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29" name="Line 117">
            <a:extLst>
              <a:ext uri="{FF2B5EF4-FFF2-40B4-BE49-F238E27FC236}">
                <a16:creationId xmlns:a16="http://schemas.microsoft.com/office/drawing/2014/main" id="{A1E0CAD0-E922-4E57-A0A1-3E1CC99DC3F6}"/>
              </a:ext>
            </a:extLst>
          </p:cNvPr>
          <p:cNvSpPr>
            <a:spLocks noChangeShapeType="1"/>
          </p:cNvSpPr>
          <p:nvPr/>
        </p:nvSpPr>
        <p:spPr bwMode="auto">
          <a:xfrm>
            <a:off x="5867400" y="4076700"/>
            <a:ext cx="0" cy="1800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0" name="Line 118">
            <a:extLst>
              <a:ext uri="{FF2B5EF4-FFF2-40B4-BE49-F238E27FC236}">
                <a16:creationId xmlns:a16="http://schemas.microsoft.com/office/drawing/2014/main" id="{59DB9788-FBBC-4243-9623-77664EE7FDFE}"/>
              </a:ext>
            </a:extLst>
          </p:cNvPr>
          <p:cNvSpPr>
            <a:spLocks noChangeShapeType="1"/>
          </p:cNvSpPr>
          <p:nvPr/>
        </p:nvSpPr>
        <p:spPr bwMode="auto">
          <a:xfrm flipH="1">
            <a:off x="4932363" y="5948363"/>
            <a:ext cx="288925" cy="215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1" name="Line 119">
            <a:extLst>
              <a:ext uri="{FF2B5EF4-FFF2-40B4-BE49-F238E27FC236}">
                <a16:creationId xmlns:a16="http://schemas.microsoft.com/office/drawing/2014/main" id="{193D3131-7AC9-4BDB-B8B7-94C1B9AEB59A}"/>
              </a:ext>
            </a:extLst>
          </p:cNvPr>
          <p:cNvSpPr>
            <a:spLocks noChangeShapeType="1"/>
          </p:cNvSpPr>
          <p:nvPr/>
        </p:nvSpPr>
        <p:spPr bwMode="auto">
          <a:xfrm flipH="1">
            <a:off x="5580063" y="5876925"/>
            <a:ext cx="288925" cy="2873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2" name="Line 120">
            <a:extLst>
              <a:ext uri="{FF2B5EF4-FFF2-40B4-BE49-F238E27FC236}">
                <a16:creationId xmlns:a16="http://schemas.microsoft.com/office/drawing/2014/main" id="{8E3D1B11-A13C-468C-95EF-ADD37B6C2C00}"/>
              </a:ext>
            </a:extLst>
          </p:cNvPr>
          <p:cNvSpPr>
            <a:spLocks noChangeShapeType="1"/>
          </p:cNvSpPr>
          <p:nvPr/>
        </p:nvSpPr>
        <p:spPr bwMode="auto">
          <a:xfrm>
            <a:off x="5075238" y="5156200"/>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3" name="Line 121">
            <a:extLst>
              <a:ext uri="{FF2B5EF4-FFF2-40B4-BE49-F238E27FC236}">
                <a16:creationId xmlns:a16="http://schemas.microsoft.com/office/drawing/2014/main" id="{D12B8505-AA26-4CA2-9221-9382B9652741}"/>
              </a:ext>
            </a:extLst>
          </p:cNvPr>
          <p:cNvSpPr>
            <a:spLocks noChangeShapeType="1"/>
          </p:cNvSpPr>
          <p:nvPr/>
        </p:nvSpPr>
        <p:spPr bwMode="auto">
          <a:xfrm>
            <a:off x="5795963" y="5156200"/>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4" name="Line 122">
            <a:extLst>
              <a:ext uri="{FF2B5EF4-FFF2-40B4-BE49-F238E27FC236}">
                <a16:creationId xmlns:a16="http://schemas.microsoft.com/office/drawing/2014/main" id="{75FE8736-EC36-4B7C-A927-A71A6703C044}"/>
              </a:ext>
            </a:extLst>
          </p:cNvPr>
          <p:cNvSpPr>
            <a:spLocks noChangeShapeType="1"/>
          </p:cNvSpPr>
          <p:nvPr/>
        </p:nvSpPr>
        <p:spPr bwMode="auto">
          <a:xfrm>
            <a:off x="5075238" y="5948363"/>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5" name="Line 123">
            <a:extLst>
              <a:ext uri="{FF2B5EF4-FFF2-40B4-BE49-F238E27FC236}">
                <a16:creationId xmlns:a16="http://schemas.microsoft.com/office/drawing/2014/main" id="{B6BD1E4D-3276-4BE7-A577-1DB210ADD852}"/>
              </a:ext>
            </a:extLst>
          </p:cNvPr>
          <p:cNvSpPr>
            <a:spLocks noChangeShapeType="1"/>
          </p:cNvSpPr>
          <p:nvPr/>
        </p:nvSpPr>
        <p:spPr bwMode="auto">
          <a:xfrm>
            <a:off x="5724525" y="5876925"/>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6" name="Line 124">
            <a:extLst>
              <a:ext uri="{FF2B5EF4-FFF2-40B4-BE49-F238E27FC236}">
                <a16:creationId xmlns:a16="http://schemas.microsoft.com/office/drawing/2014/main" id="{F5944E72-5809-4AFE-9C45-1A81850E58E0}"/>
              </a:ext>
            </a:extLst>
          </p:cNvPr>
          <p:cNvSpPr>
            <a:spLocks noChangeShapeType="1"/>
          </p:cNvSpPr>
          <p:nvPr/>
        </p:nvSpPr>
        <p:spPr bwMode="auto">
          <a:xfrm>
            <a:off x="6156325" y="4148138"/>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7" name="Line 125">
            <a:extLst>
              <a:ext uri="{FF2B5EF4-FFF2-40B4-BE49-F238E27FC236}">
                <a16:creationId xmlns:a16="http://schemas.microsoft.com/office/drawing/2014/main" id="{AFBCB6B7-89E9-49A8-9B5E-10613966C4F9}"/>
              </a:ext>
            </a:extLst>
          </p:cNvPr>
          <p:cNvSpPr>
            <a:spLocks noChangeShapeType="1"/>
          </p:cNvSpPr>
          <p:nvPr/>
        </p:nvSpPr>
        <p:spPr bwMode="auto">
          <a:xfrm>
            <a:off x="5940425" y="4579938"/>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8" name="Line 126">
            <a:extLst>
              <a:ext uri="{FF2B5EF4-FFF2-40B4-BE49-F238E27FC236}">
                <a16:creationId xmlns:a16="http://schemas.microsoft.com/office/drawing/2014/main" id="{4994969F-EDA2-465D-A884-0B8A942930BC}"/>
              </a:ext>
            </a:extLst>
          </p:cNvPr>
          <p:cNvSpPr>
            <a:spLocks noChangeShapeType="1"/>
          </p:cNvSpPr>
          <p:nvPr/>
        </p:nvSpPr>
        <p:spPr bwMode="auto">
          <a:xfrm>
            <a:off x="5075238" y="3427413"/>
            <a:ext cx="0" cy="720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39" name="Line 127">
            <a:extLst>
              <a:ext uri="{FF2B5EF4-FFF2-40B4-BE49-F238E27FC236}">
                <a16:creationId xmlns:a16="http://schemas.microsoft.com/office/drawing/2014/main" id="{0F40F2FE-C837-487C-852B-90AEB1BBBED5}"/>
              </a:ext>
            </a:extLst>
          </p:cNvPr>
          <p:cNvSpPr>
            <a:spLocks noChangeShapeType="1"/>
          </p:cNvSpPr>
          <p:nvPr/>
        </p:nvSpPr>
        <p:spPr bwMode="auto">
          <a:xfrm flipH="1">
            <a:off x="4786313" y="4148138"/>
            <a:ext cx="288925" cy="504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40" name="Line 128">
            <a:extLst>
              <a:ext uri="{FF2B5EF4-FFF2-40B4-BE49-F238E27FC236}">
                <a16:creationId xmlns:a16="http://schemas.microsoft.com/office/drawing/2014/main" id="{197D301A-C075-4F66-8441-E0435E43E14F}"/>
              </a:ext>
            </a:extLst>
          </p:cNvPr>
          <p:cNvSpPr>
            <a:spLocks noChangeShapeType="1"/>
          </p:cNvSpPr>
          <p:nvPr/>
        </p:nvSpPr>
        <p:spPr bwMode="auto">
          <a:xfrm>
            <a:off x="4930775" y="4148138"/>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41" name="Line 129">
            <a:extLst>
              <a:ext uri="{FF2B5EF4-FFF2-40B4-BE49-F238E27FC236}">
                <a16:creationId xmlns:a16="http://schemas.microsoft.com/office/drawing/2014/main" id="{102C8A7E-8849-4F16-A608-220A38578D74}"/>
              </a:ext>
            </a:extLst>
          </p:cNvPr>
          <p:cNvSpPr>
            <a:spLocks noChangeShapeType="1"/>
          </p:cNvSpPr>
          <p:nvPr/>
        </p:nvSpPr>
        <p:spPr bwMode="auto">
          <a:xfrm>
            <a:off x="4714875" y="4579938"/>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42" name="Oval 130">
            <a:extLst>
              <a:ext uri="{FF2B5EF4-FFF2-40B4-BE49-F238E27FC236}">
                <a16:creationId xmlns:a16="http://schemas.microsoft.com/office/drawing/2014/main" id="{A1E49569-2E4E-4128-B7E5-D1741838B76D}"/>
              </a:ext>
            </a:extLst>
          </p:cNvPr>
          <p:cNvSpPr>
            <a:spLocks noChangeArrowheads="1"/>
          </p:cNvSpPr>
          <p:nvPr/>
        </p:nvSpPr>
        <p:spPr bwMode="auto">
          <a:xfrm>
            <a:off x="7308850" y="2276475"/>
            <a:ext cx="863600" cy="792163"/>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243" name="Line 131">
            <a:extLst>
              <a:ext uri="{FF2B5EF4-FFF2-40B4-BE49-F238E27FC236}">
                <a16:creationId xmlns:a16="http://schemas.microsoft.com/office/drawing/2014/main" id="{48360EA0-3BC8-46B3-B336-D9F0D7E6CA0E}"/>
              </a:ext>
            </a:extLst>
          </p:cNvPr>
          <p:cNvSpPr>
            <a:spLocks noChangeShapeType="1"/>
          </p:cNvSpPr>
          <p:nvPr/>
        </p:nvSpPr>
        <p:spPr bwMode="auto">
          <a:xfrm>
            <a:off x="7740650" y="3068638"/>
            <a:ext cx="0" cy="11509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44" name="Line 132">
            <a:extLst>
              <a:ext uri="{FF2B5EF4-FFF2-40B4-BE49-F238E27FC236}">
                <a16:creationId xmlns:a16="http://schemas.microsoft.com/office/drawing/2014/main" id="{35409D58-2B79-474D-9506-CEB25FB27821}"/>
              </a:ext>
            </a:extLst>
          </p:cNvPr>
          <p:cNvSpPr>
            <a:spLocks noChangeShapeType="1"/>
          </p:cNvSpPr>
          <p:nvPr/>
        </p:nvSpPr>
        <p:spPr bwMode="auto">
          <a:xfrm>
            <a:off x="7019925" y="3427413"/>
            <a:ext cx="14414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45" name="Line 133">
            <a:extLst>
              <a:ext uri="{FF2B5EF4-FFF2-40B4-BE49-F238E27FC236}">
                <a16:creationId xmlns:a16="http://schemas.microsoft.com/office/drawing/2014/main" id="{FB706BB9-1475-4A45-A304-65B3EC3F0ED9}"/>
              </a:ext>
            </a:extLst>
          </p:cNvPr>
          <p:cNvSpPr>
            <a:spLocks noChangeShapeType="1"/>
          </p:cNvSpPr>
          <p:nvPr/>
        </p:nvSpPr>
        <p:spPr bwMode="auto">
          <a:xfrm>
            <a:off x="8461375" y="3427413"/>
            <a:ext cx="0" cy="720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46" name="Line 134">
            <a:extLst>
              <a:ext uri="{FF2B5EF4-FFF2-40B4-BE49-F238E27FC236}">
                <a16:creationId xmlns:a16="http://schemas.microsoft.com/office/drawing/2014/main" id="{C90FFDDA-5E80-4005-BCF1-A2B26E45FDF9}"/>
              </a:ext>
            </a:extLst>
          </p:cNvPr>
          <p:cNvSpPr>
            <a:spLocks noChangeShapeType="1"/>
          </p:cNvSpPr>
          <p:nvPr/>
        </p:nvSpPr>
        <p:spPr bwMode="auto">
          <a:xfrm flipH="1">
            <a:off x="8172450" y="4148138"/>
            <a:ext cx="288925" cy="504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47" name="Line 135">
            <a:extLst>
              <a:ext uri="{FF2B5EF4-FFF2-40B4-BE49-F238E27FC236}">
                <a16:creationId xmlns:a16="http://schemas.microsoft.com/office/drawing/2014/main" id="{FD2A56A6-0C12-4E11-A8FF-C4305345C5DC}"/>
              </a:ext>
            </a:extLst>
          </p:cNvPr>
          <p:cNvSpPr>
            <a:spLocks noChangeShapeType="1"/>
          </p:cNvSpPr>
          <p:nvPr/>
        </p:nvSpPr>
        <p:spPr bwMode="auto">
          <a:xfrm>
            <a:off x="7380288" y="4219575"/>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48" name="Line 136">
            <a:extLst>
              <a:ext uri="{FF2B5EF4-FFF2-40B4-BE49-F238E27FC236}">
                <a16:creationId xmlns:a16="http://schemas.microsoft.com/office/drawing/2014/main" id="{CE2463A9-3B07-4D43-A2DB-02E208FAC796}"/>
              </a:ext>
            </a:extLst>
          </p:cNvPr>
          <p:cNvSpPr>
            <a:spLocks noChangeShapeType="1"/>
          </p:cNvSpPr>
          <p:nvPr/>
        </p:nvSpPr>
        <p:spPr bwMode="auto">
          <a:xfrm>
            <a:off x="7380288" y="4076700"/>
            <a:ext cx="0" cy="18716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49" name="Line 137">
            <a:extLst>
              <a:ext uri="{FF2B5EF4-FFF2-40B4-BE49-F238E27FC236}">
                <a16:creationId xmlns:a16="http://schemas.microsoft.com/office/drawing/2014/main" id="{BBEAFDB7-44AD-4638-8C4B-32C95318D6FA}"/>
              </a:ext>
            </a:extLst>
          </p:cNvPr>
          <p:cNvSpPr>
            <a:spLocks noChangeShapeType="1"/>
          </p:cNvSpPr>
          <p:nvPr/>
        </p:nvSpPr>
        <p:spPr bwMode="auto">
          <a:xfrm>
            <a:off x="8027988" y="4076700"/>
            <a:ext cx="0" cy="1800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0" name="Line 138">
            <a:extLst>
              <a:ext uri="{FF2B5EF4-FFF2-40B4-BE49-F238E27FC236}">
                <a16:creationId xmlns:a16="http://schemas.microsoft.com/office/drawing/2014/main" id="{958730CD-0AE7-49BC-8161-175CE435946A}"/>
              </a:ext>
            </a:extLst>
          </p:cNvPr>
          <p:cNvSpPr>
            <a:spLocks noChangeShapeType="1"/>
          </p:cNvSpPr>
          <p:nvPr/>
        </p:nvSpPr>
        <p:spPr bwMode="auto">
          <a:xfrm flipH="1">
            <a:off x="7092950" y="5948363"/>
            <a:ext cx="288925" cy="215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1" name="Line 139">
            <a:extLst>
              <a:ext uri="{FF2B5EF4-FFF2-40B4-BE49-F238E27FC236}">
                <a16:creationId xmlns:a16="http://schemas.microsoft.com/office/drawing/2014/main" id="{8A443DF9-9FC8-484B-B001-47E8C46F4947}"/>
              </a:ext>
            </a:extLst>
          </p:cNvPr>
          <p:cNvSpPr>
            <a:spLocks noChangeShapeType="1"/>
          </p:cNvSpPr>
          <p:nvPr/>
        </p:nvSpPr>
        <p:spPr bwMode="auto">
          <a:xfrm flipH="1">
            <a:off x="7740650" y="5876925"/>
            <a:ext cx="288925" cy="2873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2" name="Line 140">
            <a:extLst>
              <a:ext uri="{FF2B5EF4-FFF2-40B4-BE49-F238E27FC236}">
                <a16:creationId xmlns:a16="http://schemas.microsoft.com/office/drawing/2014/main" id="{649F95C0-59C2-48A8-AE81-724FFF1E140A}"/>
              </a:ext>
            </a:extLst>
          </p:cNvPr>
          <p:cNvSpPr>
            <a:spLocks noChangeShapeType="1"/>
          </p:cNvSpPr>
          <p:nvPr/>
        </p:nvSpPr>
        <p:spPr bwMode="auto">
          <a:xfrm>
            <a:off x="7235825" y="5156200"/>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3" name="Line 141">
            <a:extLst>
              <a:ext uri="{FF2B5EF4-FFF2-40B4-BE49-F238E27FC236}">
                <a16:creationId xmlns:a16="http://schemas.microsoft.com/office/drawing/2014/main" id="{EDCE2F9B-6235-42D0-A5D8-9548046FD6E2}"/>
              </a:ext>
            </a:extLst>
          </p:cNvPr>
          <p:cNvSpPr>
            <a:spLocks noChangeShapeType="1"/>
          </p:cNvSpPr>
          <p:nvPr/>
        </p:nvSpPr>
        <p:spPr bwMode="auto">
          <a:xfrm>
            <a:off x="7956550" y="5156200"/>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4" name="Line 142">
            <a:extLst>
              <a:ext uri="{FF2B5EF4-FFF2-40B4-BE49-F238E27FC236}">
                <a16:creationId xmlns:a16="http://schemas.microsoft.com/office/drawing/2014/main" id="{862B70ED-462D-457E-9094-7E4FCC1DCC63}"/>
              </a:ext>
            </a:extLst>
          </p:cNvPr>
          <p:cNvSpPr>
            <a:spLocks noChangeShapeType="1"/>
          </p:cNvSpPr>
          <p:nvPr/>
        </p:nvSpPr>
        <p:spPr bwMode="auto">
          <a:xfrm>
            <a:off x="7235825" y="5948363"/>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5" name="Line 143">
            <a:extLst>
              <a:ext uri="{FF2B5EF4-FFF2-40B4-BE49-F238E27FC236}">
                <a16:creationId xmlns:a16="http://schemas.microsoft.com/office/drawing/2014/main" id="{4771C25B-1E29-42E7-8913-E96ED9192AE7}"/>
              </a:ext>
            </a:extLst>
          </p:cNvPr>
          <p:cNvSpPr>
            <a:spLocks noChangeShapeType="1"/>
          </p:cNvSpPr>
          <p:nvPr/>
        </p:nvSpPr>
        <p:spPr bwMode="auto">
          <a:xfrm>
            <a:off x="7885113" y="5876925"/>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6" name="Line 144">
            <a:extLst>
              <a:ext uri="{FF2B5EF4-FFF2-40B4-BE49-F238E27FC236}">
                <a16:creationId xmlns:a16="http://schemas.microsoft.com/office/drawing/2014/main" id="{A6129FF5-ED14-417A-9C1E-8752B8B043AB}"/>
              </a:ext>
            </a:extLst>
          </p:cNvPr>
          <p:cNvSpPr>
            <a:spLocks noChangeShapeType="1"/>
          </p:cNvSpPr>
          <p:nvPr/>
        </p:nvSpPr>
        <p:spPr bwMode="auto">
          <a:xfrm>
            <a:off x="8316913" y="4148138"/>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7" name="Line 145">
            <a:extLst>
              <a:ext uri="{FF2B5EF4-FFF2-40B4-BE49-F238E27FC236}">
                <a16:creationId xmlns:a16="http://schemas.microsoft.com/office/drawing/2014/main" id="{2694804A-3120-4FFF-802E-EC99C53BB95D}"/>
              </a:ext>
            </a:extLst>
          </p:cNvPr>
          <p:cNvSpPr>
            <a:spLocks noChangeShapeType="1"/>
          </p:cNvSpPr>
          <p:nvPr/>
        </p:nvSpPr>
        <p:spPr bwMode="auto">
          <a:xfrm>
            <a:off x="8101013" y="4579938"/>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8" name="Line 146">
            <a:extLst>
              <a:ext uri="{FF2B5EF4-FFF2-40B4-BE49-F238E27FC236}">
                <a16:creationId xmlns:a16="http://schemas.microsoft.com/office/drawing/2014/main" id="{2DB9FFFB-2D73-4E0A-BA5E-93EA8A2BA44C}"/>
              </a:ext>
            </a:extLst>
          </p:cNvPr>
          <p:cNvSpPr>
            <a:spLocks noChangeShapeType="1"/>
          </p:cNvSpPr>
          <p:nvPr/>
        </p:nvSpPr>
        <p:spPr bwMode="auto">
          <a:xfrm>
            <a:off x="7235825" y="3427413"/>
            <a:ext cx="0" cy="720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59" name="Line 147">
            <a:extLst>
              <a:ext uri="{FF2B5EF4-FFF2-40B4-BE49-F238E27FC236}">
                <a16:creationId xmlns:a16="http://schemas.microsoft.com/office/drawing/2014/main" id="{11BB71F7-3996-4675-91E0-07C303DA1385}"/>
              </a:ext>
            </a:extLst>
          </p:cNvPr>
          <p:cNvSpPr>
            <a:spLocks noChangeShapeType="1"/>
          </p:cNvSpPr>
          <p:nvPr/>
        </p:nvSpPr>
        <p:spPr bwMode="auto">
          <a:xfrm flipH="1">
            <a:off x="6946900" y="4148138"/>
            <a:ext cx="288925" cy="504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60" name="Line 148">
            <a:extLst>
              <a:ext uri="{FF2B5EF4-FFF2-40B4-BE49-F238E27FC236}">
                <a16:creationId xmlns:a16="http://schemas.microsoft.com/office/drawing/2014/main" id="{44464A40-40AC-42A3-ADA1-C1679260F408}"/>
              </a:ext>
            </a:extLst>
          </p:cNvPr>
          <p:cNvSpPr>
            <a:spLocks noChangeShapeType="1"/>
          </p:cNvSpPr>
          <p:nvPr/>
        </p:nvSpPr>
        <p:spPr bwMode="auto">
          <a:xfrm>
            <a:off x="7091363" y="4148138"/>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61" name="Line 149">
            <a:extLst>
              <a:ext uri="{FF2B5EF4-FFF2-40B4-BE49-F238E27FC236}">
                <a16:creationId xmlns:a16="http://schemas.microsoft.com/office/drawing/2014/main" id="{FDEB838E-3831-4617-946C-C7A77A7C00F1}"/>
              </a:ext>
            </a:extLst>
          </p:cNvPr>
          <p:cNvSpPr>
            <a:spLocks noChangeShapeType="1"/>
          </p:cNvSpPr>
          <p:nvPr/>
        </p:nvSpPr>
        <p:spPr bwMode="auto">
          <a:xfrm>
            <a:off x="6875463" y="4579938"/>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262" name="Text Box 150">
            <a:extLst>
              <a:ext uri="{FF2B5EF4-FFF2-40B4-BE49-F238E27FC236}">
                <a16:creationId xmlns:a16="http://schemas.microsoft.com/office/drawing/2014/main" id="{4EBA9B3E-86A9-45C3-8377-21D1D47CA08C}"/>
              </a:ext>
            </a:extLst>
          </p:cNvPr>
          <p:cNvSpPr txBox="1">
            <a:spLocks noChangeArrowheads="1"/>
          </p:cNvSpPr>
          <p:nvPr/>
        </p:nvSpPr>
        <p:spPr bwMode="auto">
          <a:xfrm>
            <a:off x="3276600" y="3092450"/>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263" name="Text Box 151">
            <a:extLst>
              <a:ext uri="{FF2B5EF4-FFF2-40B4-BE49-F238E27FC236}">
                <a16:creationId xmlns:a16="http://schemas.microsoft.com/office/drawing/2014/main" id="{F77DDC55-6025-4D16-9D6D-2313FC2213D7}"/>
              </a:ext>
            </a:extLst>
          </p:cNvPr>
          <p:cNvSpPr txBox="1">
            <a:spLocks noChangeArrowheads="1"/>
          </p:cNvSpPr>
          <p:nvPr/>
        </p:nvSpPr>
        <p:spPr bwMode="auto">
          <a:xfrm>
            <a:off x="3997325" y="3141663"/>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264" name="Text Box 152">
            <a:extLst>
              <a:ext uri="{FF2B5EF4-FFF2-40B4-BE49-F238E27FC236}">
                <a16:creationId xmlns:a16="http://schemas.microsoft.com/office/drawing/2014/main" id="{F2E0A6B3-A80A-4627-A17D-E1ADFB1A8EC1}"/>
              </a:ext>
            </a:extLst>
          </p:cNvPr>
          <p:cNvSpPr txBox="1">
            <a:spLocks noChangeArrowheads="1"/>
          </p:cNvSpPr>
          <p:nvPr/>
        </p:nvSpPr>
        <p:spPr bwMode="auto">
          <a:xfrm>
            <a:off x="2916238" y="4171950"/>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265" name="Text Box 153">
            <a:extLst>
              <a:ext uri="{FF2B5EF4-FFF2-40B4-BE49-F238E27FC236}">
                <a16:creationId xmlns:a16="http://schemas.microsoft.com/office/drawing/2014/main" id="{3DD56106-16FF-4141-B27D-9070C3029A29}"/>
              </a:ext>
            </a:extLst>
          </p:cNvPr>
          <p:cNvSpPr txBox="1">
            <a:spLocks noChangeArrowheads="1"/>
          </p:cNvSpPr>
          <p:nvPr/>
        </p:nvSpPr>
        <p:spPr bwMode="auto">
          <a:xfrm>
            <a:off x="2916238" y="5084763"/>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266" name="Text Box 154">
            <a:extLst>
              <a:ext uri="{FF2B5EF4-FFF2-40B4-BE49-F238E27FC236}">
                <a16:creationId xmlns:a16="http://schemas.microsoft.com/office/drawing/2014/main" id="{41EC4E0F-E54E-47F9-A120-2E519F8F1C9E}"/>
              </a:ext>
            </a:extLst>
          </p:cNvPr>
          <p:cNvSpPr txBox="1">
            <a:spLocks noChangeArrowheads="1"/>
          </p:cNvSpPr>
          <p:nvPr/>
        </p:nvSpPr>
        <p:spPr bwMode="auto">
          <a:xfrm>
            <a:off x="3997325" y="3860800"/>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x</a:t>
            </a:r>
          </a:p>
        </p:txBody>
      </p:sp>
      <p:sp>
        <p:nvSpPr>
          <p:cNvPr id="90267" name="Text Box 155">
            <a:extLst>
              <a:ext uri="{FF2B5EF4-FFF2-40B4-BE49-F238E27FC236}">
                <a16:creationId xmlns:a16="http://schemas.microsoft.com/office/drawing/2014/main" id="{1EA16C02-1F28-4111-BF6A-12B5A2BDAC06}"/>
              </a:ext>
            </a:extLst>
          </p:cNvPr>
          <p:cNvSpPr txBox="1">
            <a:spLocks noChangeArrowheads="1"/>
          </p:cNvSpPr>
          <p:nvPr/>
        </p:nvSpPr>
        <p:spPr bwMode="auto">
          <a:xfrm>
            <a:off x="3779838" y="4460875"/>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x</a:t>
            </a:r>
          </a:p>
        </p:txBody>
      </p:sp>
      <p:sp>
        <p:nvSpPr>
          <p:cNvPr id="90268" name="Text Box 156">
            <a:extLst>
              <a:ext uri="{FF2B5EF4-FFF2-40B4-BE49-F238E27FC236}">
                <a16:creationId xmlns:a16="http://schemas.microsoft.com/office/drawing/2014/main" id="{CEC9EED2-AD7A-4F95-B6AE-6DE7BF9C6517}"/>
              </a:ext>
            </a:extLst>
          </p:cNvPr>
          <p:cNvSpPr txBox="1">
            <a:spLocks noChangeArrowheads="1"/>
          </p:cNvSpPr>
          <p:nvPr/>
        </p:nvSpPr>
        <p:spPr bwMode="auto">
          <a:xfrm>
            <a:off x="2916238" y="5829300"/>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x</a:t>
            </a:r>
          </a:p>
        </p:txBody>
      </p:sp>
      <p:sp>
        <p:nvSpPr>
          <p:cNvPr id="90269" name="Text Box 157">
            <a:extLst>
              <a:ext uri="{FF2B5EF4-FFF2-40B4-BE49-F238E27FC236}">
                <a16:creationId xmlns:a16="http://schemas.microsoft.com/office/drawing/2014/main" id="{BC45E63C-F352-46BA-8F74-DAAEE939E119}"/>
              </a:ext>
            </a:extLst>
          </p:cNvPr>
          <p:cNvSpPr txBox="1">
            <a:spLocks noChangeArrowheads="1"/>
          </p:cNvSpPr>
          <p:nvPr/>
        </p:nvSpPr>
        <p:spPr bwMode="auto">
          <a:xfrm>
            <a:off x="2627313" y="6045200"/>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x</a:t>
            </a:r>
          </a:p>
        </p:txBody>
      </p:sp>
      <p:sp>
        <p:nvSpPr>
          <p:cNvPr id="90270" name="Text Box 158">
            <a:extLst>
              <a:ext uri="{FF2B5EF4-FFF2-40B4-BE49-F238E27FC236}">
                <a16:creationId xmlns:a16="http://schemas.microsoft.com/office/drawing/2014/main" id="{0D3F725B-9FA4-4022-8609-8D862A42AEFA}"/>
              </a:ext>
            </a:extLst>
          </p:cNvPr>
          <p:cNvSpPr txBox="1">
            <a:spLocks noChangeArrowheads="1"/>
          </p:cNvSpPr>
          <p:nvPr/>
        </p:nvSpPr>
        <p:spPr bwMode="auto">
          <a:xfrm>
            <a:off x="1187450" y="3068638"/>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28</a:t>
            </a:r>
          </a:p>
        </p:txBody>
      </p:sp>
      <p:sp>
        <p:nvSpPr>
          <p:cNvPr id="90271" name="Text Box 159">
            <a:extLst>
              <a:ext uri="{FF2B5EF4-FFF2-40B4-BE49-F238E27FC236}">
                <a16:creationId xmlns:a16="http://schemas.microsoft.com/office/drawing/2014/main" id="{812B6D19-BCE3-4712-B519-B4C0E2B4ABBB}"/>
              </a:ext>
            </a:extLst>
          </p:cNvPr>
          <p:cNvSpPr txBox="1">
            <a:spLocks noChangeArrowheads="1"/>
          </p:cNvSpPr>
          <p:nvPr/>
        </p:nvSpPr>
        <p:spPr bwMode="auto">
          <a:xfrm>
            <a:off x="1835150" y="3163888"/>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20</a:t>
            </a:r>
          </a:p>
        </p:txBody>
      </p:sp>
      <p:sp>
        <p:nvSpPr>
          <p:cNvPr id="90272" name="Text Box 160">
            <a:extLst>
              <a:ext uri="{FF2B5EF4-FFF2-40B4-BE49-F238E27FC236}">
                <a16:creationId xmlns:a16="http://schemas.microsoft.com/office/drawing/2014/main" id="{FA8277A8-9CF8-4157-9450-4B67C37F84FD}"/>
              </a:ext>
            </a:extLst>
          </p:cNvPr>
          <p:cNvSpPr txBox="1">
            <a:spLocks noChangeArrowheads="1"/>
          </p:cNvSpPr>
          <p:nvPr/>
        </p:nvSpPr>
        <p:spPr bwMode="auto">
          <a:xfrm>
            <a:off x="1835150" y="3860800"/>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14</a:t>
            </a:r>
          </a:p>
        </p:txBody>
      </p:sp>
      <p:sp>
        <p:nvSpPr>
          <p:cNvPr id="90273" name="Text Box 161">
            <a:extLst>
              <a:ext uri="{FF2B5EF4-FFF2-40B4-BE49-F238E27FC236}">
                <a16:creationId xmlns:a16="http://schemas.microsoft.com/office/drawing/2014/main" id="{598487F4-37A5-451A-ABE8-37BBFDEA606C}"/>
              </a:ext>
            </a:extLst>
          </p:cNvPr>
          <p:cNvSpPr txBox="1">
            <a:spLocks noChangeArrowheads="1"/>
          </p:cNvSpPr>
          <p:nvPr/>
        </p:nvSpPr>
        <p:spPr bwMode="auto">
          <a:xfrm>
            <a:off x="1690688" y="43164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19</a:t>
            </a:r>
          </a:p>
        </p:txBody>
      </p:sp>
      <p:sp>
        <p:nvSpPr>
          <p:cNvPr id="90274" name="Text Box 162">
            <a:extLst>
              <a:ext uri="{FF2B5EF4-FFF2-40B4-BE49-F238E27FC236}">
                <a16:creationId xmlns:a16="http://schemas.microsoft.com/office/drawing/2014/main" id="{78C9E770-FF22-435D-8029-280D73E030C7}"/>
              </a:ext>
            </a:extLst>
          </p:cNvPr>
          <p:cNvSpPr txBox="1">
            <a:spLocks noChangeArrowheads="1"/>
          </p:cNvSpPr>
          <p:nvPr/>
        </p:nvSpPr>
        <p:spPr bwMode="auto">
          <a:xfrm>
            <a:off x="1546225" y="45323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15</a:t>
            </a:r>
          </a:p>
        </p:txBody>
      </p:sp>
      <p:sp>
        <p:nvSpPr>
          <p:cNvPr id="90275" name="Text Box 163">
            <a:extLst>
              <a:ext uri="{FF2B5EF4-FFF2-40B4-BE49-F238E27FC236}">
                <a16:creationId xmlns:a16="http://schemas.microsoft.com/office/drawing/2014/main" id="{7CD6451D-C6ED-444A-A157-8A356C989861}"/>
              </a:ext>
            </a:extLst>
          </p:cNvPr>
          <p:cNvSpPr txBox="1">
            <a:spLocks noChangeArrowheads="1"/>
          </p:cNvSpPr>
          <p:nvPr/>
        </p:nvSpPr>
        <p:spPr bwMode="auto">
          <a:xfrm>
            <a:off x="1403350" y="3813175"/>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21</a:t>
            </a:r>
          </a:p>
        </p:txBody>
      </p:sp>
      <p:sp>
        <p:nvSpPr>
          <p:cNvPr id="90276" name="Text Box 164">
            <a:extLst>
              <a:ext uri="{FF2B5EF4-FFF2-40B4-BE49-F238E27FC236}">
                <a16:creationId xmlns:a16="http://schemas.microsoft.com/office/drawing/2014/main" id="{249EF170-68CA-4F25-9B92-C58F1946318F}"/>
              </a:ext>
            </a:extLst>
          </p:cNvPr>
          <p:cNvSpPr txBox="1">
            <a:spLocks noChangeArrowheads="1"/>
          </p:cNvSpPr>
          <p:nvPr/>
        </p:nvSpPr>
        <p:spPr bwMode="auto">
          <a:xfrm>
            <a:off x="754063" y="4171950"/>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17</a:t>
            </a:r>
          </a:p>
        </p:txBody>
      </p:sp>
      <p:sp>
        <p:nvSpPr>
          <p:cNvPr id="90277" name="Text Box 165">
            <a:extLst>
              <a:ext uri="{FF2B5EF4-FFF2-40B4-BE49-F238E27FC236}">
                <a16:creationId xmlns:a16="http://schemas.microsoft.com/office/drawing/2014/main" id="{F6C0CB15-EEF4-4711-9329-0F46754F95C6}"/>
              </a:ext>
            </a:extLst>
          </p:cNvPr>
          <p:cNvSpPr txBox="1">
            <a:spLocks noChangeArrowheads="1"/>
          </p:cNvSpPr>
          <p:nvPr/>
        </p:nvSpPr>
        <p:spPr bwMode="auto">
          <a:xfrm>
            <a:off x="755650" y="5108575"/>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18</a:t>
            </a:r>
          </a:p>
        </p:txBody>
      </p:sp>
      <p:sp>
        <p:nvSpPr>
          <p:cNvPr id="90278" name="Text Box 166">
            <a:extLst>
              <a:ext uri="{FF2B5EF4-FFF2-40B4-BE49-F238E27FC236}">
                <a16:creationId xmlns:a16="http://schemas.microsoft.com/office/drawing/2014/main" id="{13E44348-C117-4A90-BAEB-EE9597093216}"/>
              </a:ext>
            </a:extLst>
          </p:cNvPr>
          <p:cNvSpPr txBox="1">
            <a:spLocks noChangeArrowheads="1"/>
          </p:cNvSpPr>
          <p:nvPr/>
        </p:nvSpPr>
        <p:spPr bwMode="auto">
          <a:xfrm>
            <a:off x="755650" y="5900738"/>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16</a:t>
            </a:r>
          </a:p>
        </p:txBody>
      </p:sp>
      <p:sp>
        <p:nvSpPr>
          <p:cNvPr id="90279" name="Text Box 167">
            <a:extLst>
              <a:ext uri="{FF2B5EF4-FFF2-40B4-BE49-F238E27FC236}">
                <a16:creationId xmlns:a16="http://schemas.microsoft.com/office/drawing/2014/main" id="{E5A137B4-6CB8-4472-AFD7-97D1F73022DC}"/>
              </a:ext>
            </a:extLst>
          </p:cNvPr>
          <p:cNvSpPr txBox="1">
            <a:spLocks noChangeArrowheads="1"/>
          </p:cNvSpPr>
          <p:nvPr/>
        </p:nvSpPr>
        <p:spPr bwMode="auto">
          <a:xfrm>
            <a:off x="395288" y="6092825"/>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15</a:t>
            </a:r>
          </a:p>
        </p:txBody>
      </p:sp>
      <p:sp>
        <p:nvSpPr>
          <p:cNvPr id="90280" name="Text Box 168">
            <a:extLst>
              <a:ext uri="{FF2B5EF4-FFF2-40B4-BE49-F238E27FC236}">
                <a16:creationId xmlns:a16="http://schemas.microsoft.com/office/drawing/2014/main" id="{1FEB907E-7765-4B8D-A7D8-BBC2F0D87C79}"/>
              </a:ext>
            </a:extLst>
          </p:cNvPr>
          <p:cNvSpPr txBox="1">
            <a:spLocks noChangeArrowheads="1"/>
          </p:cNvSpPr>
          <p:nvPr/>
        </p:nvSpPr>
        <p:spPr bwMode="auto">
          <a:xfrm>
            <a:off x="1116013" y="3524250"/>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25</a:t>
            </a:r>
          </a:p>
        </p:txBody>
      </p:sp>
      <p:sp>
        <p:nvSpPr>
          <p:cNvPr id="90282" name="Text Box 170">
            <a:extLst>
              <a:ext uri="{FF2B5EF4-FFF2-40B4-BE49-F238E27FC236}">
                <a16:creationId xmlns:a16="http://schemas.microsoft.com/office/drawing/2014/main" id="{32B6908A-08F7-4E83-9FAC-FE5107027A58}"/>
              </a:ext>
            </a:extLst>
          </p:cNvPr>
          <p:cNvSpPr txBox="1">
            <a:spLocks noChangeArrowheads="1"/>
          </p:cNvSpPr>
          <p:nvPr/>
        </p:nvSpPr>
        <p:spPr bwMode="auto">
          <a:xfrm>
            <a:off x="3276600" y="3524250"/>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283" name="Text Box 171">
            <a:extLst>
              <a:ext uri="{FF2B5EF4-FFF2-40B4-BE49-F238E27FC236}">
                <a16:creationId xmlns:a16="http://schemas.microsoft.com/office/drawing/2014/main" id="{3D7EA909-0ECC-4C56-AAF4-5C2BB6B9021F}"/>
              </a:ext>
            </a:extLst>
          </p:cNvPr>
          <p:cNvSpPr txBox="1">
            <a:spLocks noChangeArrowheads="1"/>
          </p:cNvSpPr>
          <p:nvPr/>
        </p:nvSpPr>
        <p:spPr bwMode="auto">
          <a:xfrm>
            <a:off x="3563938" y="3884613"/>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284" name="Text Box 172">
            <a:extLst>
              <a:ext uri="{FF2B5EF4-FFF2-40B4-BE49-F238E27FC236}">
                <a16:creationId xmlns:a16="http://schemas.microsoft.com/office/drawing/2014/main" id="{51324285-0167-4DFE-A67F-573D4C4F15E3}"/>
              </a:ext>
            </a:extLst>
          </p:cNvPr>
          <p:cNvSpPr txBox="1">
            <a:spLocks noChangeArrowheads="1"/>
          </p:cNvSpPr>
          <p:nvPr/>
        </p:nvSpPr>
        <p:spPr bwMode="auto">
          <a:xfrm>
            <a:off x="2411413" y="6453188"/>
            <a:ext cx="18002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Between 16-17</a:t>
            </a:r>
          </a:p>
        </p:txBody>
      </p:sp>
      <p:sp>
        <p:nvSpPr>
          <p:cNvPr id="90285" name="Text Box 173">
            <a:extLst>
              <a:ext uri="{FF2B5EF4-FFF2-40B4-BE49-F238E27FC236}">
                <a16:creationId xmlns:a16="http://schemas.microsoft.com/office/drawing/2014/main" id="{F78C6A47-FF71-4D2C-AE68-8D589C80C145}"/>
              </a:ext>
            </a:extLst>
          </p:cNvPr>
          <p:cNvSpPr txBox="1">
            <a:spLocks noChangeArrowheads="1"/>
          </p:cNvSpPr>
          <p:nvPr/>
        </p:nvSpPr>
        <p:spPr bwMode="auto">
          <a:xfrm>
            <a:off x="4572000" y="6453188"/>
            <a:ext cx="18002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Between 20-24</a:t>
            </a:r>
          </a:p>
        </p:txBody>
      </p:sp>
      <p:sp>
        <p:nvSpPr>
          <p:cNvPr id="90286" name="Text Box 174">
            <a:extLst>
              <a:ext uri="{FF2B5EF4-FFF2-40B4-BE49-F238E27FC236}">
                <a16:creationId xmlns:a16="http://schemas.microsoft.com/office/drawing/2014/main" id="{6E180FD3-6B4A-40AA-BB00-3797F00F8DBF}"/>
              </a:ext>
            </a:extLst>
          </p:cNvPr>
          <p:cNvSpPr txBox="1">
            <a:spLocks noChangeArrowheads="1"/>
          </p:cNvSpPr>
          <p:nvPr/>
        </p:nvSpPr>
        <p:spPr bwMode="auto">
          <a:xfrm>
            <a:off x="6804025" y="6453188"/>
            <a:ext cx="18002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Between 14-15</a:t>
            </a:r>
          </a:p>
        </p:txBody>
      </p:sp>
      <p:sp>
        <p:nvSpPr>
          <p:cNvPr id="90287" name="Text Box 175">
            <a:extLst>
              <a:ext uri="{FF2B5EF4-FFF2-40B4-BE49-F238E27FC236}">
                <a16:creationId xmlns:a16="http://schemas.microsoft.com/office/drawing/2014/main" id="{9799B5BF-2379-49FD-887C-97F04846F82B}"/>
              </a:ext>
            </a:extLst>
          </p:cNvPr>
          <p:cNvSpPr txBox="1">
            <a:spLocks noChangeArrowheads="1"/>
          </p:cNvSpPr>
          <p:nvPr/>
        </p:nvSpPr>
        <p:spPr bwMode="auto">
          <a:xfrm>
            <a:off x="5508625" y="3068638"/>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288" name="Text Box 176">
            <a:extLst>
              <a:ext uri="{FF2B5EF4-FFF2-40B4-BE49-F238E27FC236}">
                <a16:creationId xmlns:a16="http://schemas.microsoft.com/office/drawing/2014/main" id="{842478F3-2641-4BB5-830A-7E71390F65CB}"/>
              </a:ext>
            </a:extLst>
          </p:cNvPr>
          <p:cNvSpPr txBox="1">
            <a:spLocks noChangeArrowheads="1"/>
          </p:cNvSpPr>
          <p:nvPr/>
        </p:nvSpPr>
        <p:spPr bwMode="auto">
          <a:xfrm>
            <a:off x="6229350" y="3860800"/>
            <a:ext cx="2873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t>X</a:t>
            </a:r>
          </a:p>
        </p:txBody>
      </p:sp>
      <p:sp>
        <p:nvSpPr>
          <p:cNvPr id="90289" name="Text Box 177">
            <a:extLst>
              <a:ext uri="{FF2B5EF4-FFF2-40B4-BE49-F238E27FC236}">
                <a16:creationId xmlns:a16="http://schemas.microsoft.com/office/drawing/2014/main" id="{E04D8E5B-46FD-4ED6-8085-2C85C3FF4B4C}"/>
              </a:ext>
            </a:extLst>
          </p:cNvPr>
          <p:cNvSpPr txBox="1">
            <a:spLocks noChangeArrowheads="1"/>
          </p:cNvSpPr>
          <p:nvPr/>
        </p:nvSpPr>
        <p:spPr bwMode="auto">
          <a:xfrm>
            <a:off x="6084888" y="4316413"/>
            <a:ext cx="2873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t>X</a:t>
            </a:r>
          </a:p>
        </p:txBody>
      </p:sp>
      <p:sp>
        <p:nvSpPr>
          <p:cNvPr id="90290" name="Text Box 178">
            <a:extLst>
              <a:ext uri="{FF2B5EF4-FFF2-40B4-BE49-F238E27FC236}">
                <a16:creationId xmlns:a16="http://schemas.microsoft.com/office/drawing/2014/main" id="{06B07C25-270D-44E9-9C33-D0499220C8BF}"/>
              </a:ext>
            </a:extLst>
          </p:cNvPr>
          <p:cNvSpPr txBox="1">
            <a:spLocks noChangeArrowheads="1"/>
          </p:cNvSpPr>
          <p:nvPr/>
        </p:nvSpPr>
        <p:spPr bwMode="auto">
          <a:xfrm>
            <a:off x="5940425" y="4508500"/>
            <a:ext cx="2873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t>X</a:t>
            </a:r>
          </a:p>
        </p:txBody>
      </p:sp>
      <p:sp>
        <p:nvSpPr>
          <p:cNvPr id="90291" name="Text Box 179">
            <a:extLst>
              <a:ext uri="{FF2B5EF4-FFF2-40B4-BE49-F238E27FC236}">
                <a16:creationId xmlns:a16="http://schemas.microsoft.com/office/drawing/2014/main" id="{6856E927-94EE-4A49-B512-713683124C87}"/>
              </a:ext>
            </a:extLst>
          </p:cNvPr>
          <p:cNvSpPr txBox="1">
            <a:spLocks noChangeArrowheads="1"/>
          </p:cNvSpPr>
          <p:nvPr/>
        </p:nvSpPr>
        <p:spPr bwMode="auto">
          <a:xfrm>
            <a:off x="5148263" y="5108575"/>
            <a:ext cx="2873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t>X</a:t>
            </a:r>
          </a:p>
        </p:txBody>
      </p:sp>
      <p:sp>
        <p:nvSpPr>
          <p:cNvPr id="90292" name="Text Box 180">
            <a:extLst>
              <a:ext uri="{FF2B5EF4-FFF2-40B4-BE49-F238E27FC236}">
                <a16:creationId xmlns:a16="http://schemas.microsoft.com/office/drawing/2014/main" id="{E37182DF-CB78-4693-95E8-C37C7161A102}"/>
              </a:ext>
            </a:extLst>
          </p:cNvPr>
          <p:cNvSpPr txBox="1">
            <a:spLocks noChangeArrowheads="1"/>
          </p:cNvSpPr>
          <p:nvPr/>
        </p:nvSpPr>
        <p:spPr bwMode="auto">
          <a:xfrm>
            <a:off x="5148263" y="5829300"/>
            <a:ext cx="2873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t>X</a:t>
            </a:r>
          </a:p>
        </p:txBody>
      </p:sp>
      <p:sp>
        <p:nvSpPr>
          <p:cNvPr id="90293" name="Text Box 181">
            <a:extLst>
              <a:ext uri="{FF2B5EF4-FFF2-40B4-BE49-F238E27FC236}">
                <a16:creationId xmlns:a16="http://schemas.microsoft.com/office/drawing/2014/main" id="{04EC6478-6756-4C77-994B-F10AD09EF5EF}"/>
              </a:ext>
            </a:extLst>
          </p:cNvPr>
          <p:cNvSpPr txBox="1">
            <a:spLocks noChangeArrowheads="1"/>
          </p:cNvSpPr>
          <p:nvPr/>
        </p:nvSpPr>
        <p:spPr bwMode="auto">
          <a:xfrm>
            <a:off x="4932363" y="6045200"/>
            <a:ext cx="2873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t>X</a:t>
            </a:r>
          </a:p>
        </p:txBody>
      </p:sp>
      <p:sp>
        <p:nvSpPr>
          <p:cNvPr id="90294" name="Text Box 182">
            <a:extLst>
              <a:ext uri="{FF2B5EF4-FFF2-40B4-BE49-F238E27FC236}">
                <a16:creationId xmlns:a16="http://schemas.microsoft.com/office/drawing/2014/main" id="{F228D57F-B145-4FF2-AB5F-DF6DF4D5E276}"/>
              </a:ext>
            </a:extLst>
          </p:cNvPr>
          <p:cNvSpPr txBox="1">
            <a:spLocks noChangeArrowheads="1"/>
          </p:cNvSpPr>
          <p:nvPr/>
        </p:nvSpPr>
        <p:spPr bwMode="auto">
          <a:xfrm>
            <a:off x="5148263" y="4100513"/>
            <a:ext cx="2873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t>X</a:t>
            </a:r>
          </a:p>
        </p:txBody>
      </p:sp>
      <p:sp>
        <p:nvSpPr>
          <p:cNvPr id="90295" name="Text Box 183">
            <a:extLst>
              <a:ext uri="{FF2B5EF4-FFF2-40B4-BE49-F238E27FC236}">
                <a16:creationId xmlns:a16="http://schemas.microsoft.com/office/drawing/2014/main" id="{18DCA3D7-F5FA-4DB9-914F-5CDE2BEAEB83}"/>
              </a:ext>
            </a:extLst>
          </p:cNvPr>
          <p:cNvSpPr txBox="1">
            <a:spLocks noChangeArrowheads="1"/>
          </p:cNvSpPr>
          <p:nvPr/>
        </p:nvSpPr>
        <p:spPr bwMode="auto">
          <a:xfrm>
            <a:off x="5508625" y="3524250"/>
            <a:ext cx="2873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t>O</a:t>
            </a:r>
          </a:p>
        </p:txBody>
      </p:sp>
      <p:sp>
        <p:nvSpPr>
          <p:cNvPr id="90296" name="Text Box 184">
            <a:extLst>
              <a:ext uri="{FF2B5EF4-FFF2-40B4-BE49-F238E27FC236}">
                <a16:creationId xmlns:a16="http://schemas.microsoft.com/office/drawing/2014/main" id="{6E533735-4131-4FD2-B98E-1418E546A671}"/>
              </a:ext>
            </a:extLst>
          </p:cNvPr>
          <p:cNvSpPr txBox="1">
            <a:spLocks noChangeArrowheads="1"/>
          </p:cNvSpPr>
          <p:nvPr/>
        </p:nvSpPr>
        <p:spPr bwMode="auto">
          <a:xfrm>
            <a:off x="6229350" y="3141663"/>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x</a:t>
            </a:r>
          </a:p>
        </p:txBody>
      </p:sp>
      <p:sp>
        <p:nvSpPr>
          <p:cNvPr id="90297" name="Text Box 185">
            <a:extLst>
              <a:ext uri="{FF2B5EF4-FFF2-40B4-BE49-F238E27FC236}">
                <a16:creationId xmlns:a16="http://schemas.microsoft.com/office/drawing/2014/main" id="{4186AD8B-1FEF-4513-A133-A9D19273422B}"/>
              </a:ext>
            </a:extLst>
          </p:cNvPr>
          <p:cNvSpPr txBox="1">
            <a:spLocks noChangeArrowheads="1"/>
          </p:cNvSpPr>
          <p:nvPr/>
        </p:nvSpPr>
        <p:spPr bwMode="auto">
          <a:xfrm>
            <a:off x="1908175" y="1412875"/>
            <a:ext cx="5976938"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a:t>X= Indicates complete epiphysial union.</a:t>
            </a:r>
          </a:p>
          <a:p>
            <a:pPr>
              <a:spcBef>
                <a:spcPct val="50000"/>
              </a:spcBef>
            </a:pPr>
            <a:r>
              <a:rPr lang="en-US" altLang="en-US" sz="2000" b="1"/>
              <a:t>O= Indicates nonunion.</a:t>
            </a:r>
          </a:p>
        </p:txBody>
      </p:sp>
      <p:sp>
        <p:nvSpPr>
          <p:cNvPr id="90298" name="Rectangle 186">
            <a:extLst>
              <a:ext uri="{FF2B5EF4-FFF2-40B4-BE49-F238E27FC236}">
                <a16:creationId xmlns:a16="http://schemas.microsoft.com/office/drawing/2014/main" id="{AC88D786-7264-4ED6-8CB2-320A1C9485AE}"/>
              </a:ext>
            </a:extLst>
          </p:cNvPr>
          <p:cNvSpPr>
            <a:spLocks noChangeArrowheads="1"/>
          </p:cNvSpPr>
          <p:nvPr/>
        </p:nvSpPr>
        <p:spPr bwMode="auto">
          <a:xfrm>
            <a:off x="0" y="115888"/>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r>
              <a:rPr lang="en-US" altLang="en-US" sz="4800" b="1" u="sng">
                <a:solidFill>
                  <a:srgbClr val="FF9900"/>
                </a:solidFill>
              </a:rPr>
              <a:t>Epiphysial Fusion, Application</a:t>
            </a:r>
          </a:p>
        </p:txBody>
      </p:sp>
      <p:sp>
        <p:nvSpPr>
          <p:cNvPr id="90299" name="Text Box 187">
            <a:extLst>
              <a:ext uri="{FF2B5EF4-FFF2-40B4-BE49-F238E27FC236}">
                <a16:creationId xmlns:a16="http://schemas.microsoft.com/office/drawing/2014/main" id="{6ECF025D-7EEB-448B-8A65-05ED1B5FACAB}"/>
              </a:ext>
            </a:extLst>
          </p:cNvPr>
          <p:cNvSpPr txBox="1">
            <a:spLocks noChangeArrowheads="1"/>
          </p:cNvSpPr>
          <p:nvPr/>
        </p:nvSpPr>
        <p:spPr bwMode="auto">
          <a:xfrm>
            <a:off x="7669213" y="3068638"/>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0" name="Text Box 188">
            <a:extLst>
              <a:ext uri="{FF2B5EF4-FFF2-40B4-BE49-F238E27FC236}">
                <a16:creationId xmlns:a16="http://schemas.microsoft.com/office/drawing/2014/main" id="{65997E0A-6C3E-4CE2-AB52-3DB421EC45AA}"/>
              </a:ext>
            </a:extLst>
          </p:cNvPr>
          <p:cNvSpPr txBox="1">
            <a:spLocks noChangeArrowheads="1"/>
          </p:cNvSpPr>
          <p:nvPr/>
        </p:nvSpPr>
        <p:spPr bwMode="auto">
          <a:xfrm>
            <a:off x="8316913" y="3141663"/>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1" name="Text Box 189">
            <a:extLst>
              <a:ext uri="{FF2B5EF4-FFF2-40B4-BE49-F238E27FC236}">
                <a16:creationId xmlns:a16="http://schemas.microsoft.com/office/drawing/2014/main" id="{CC23B5D2-00D9-4639-9601-5A4761CFD42B}"/>
              </a:ext>
            </a:extLst>
          </p:cNvPr>
          <p:cNvSpPr txBox="1">
            <a:spLocks noChangeArrowheads="1"/>
          </p:cNvSpPr>
          <p:nvPr/>
        </p:nvSpPr>
        <p:spPr bwMode="auto">
          <a:xfrm>
            <a:off x="7667625" y="3524250"/>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2" name="Text Box 190">
            <a:extLst>
              <a:ext uri="{FF2B5EF4-FFF2-40B4-BE49-F238E27FC236}">
                <a16:creationId xmlns:a16="http://schemas.microsoft.com/office/drawing/2014/main" id="{4FAF9205-58FB-4A20-A03F-43553A2E8C02}"/>
              </a:ext>
            </a:extLst>
          </p:cNvPr>
          <p:cNvSpPr txBox="1">
            <a:spLocks noChangeArrowheads="1"/>
          </p:cNvSpPr>
          <p:nvPr/>
        </p:nvSpPr>
        <p:spPr bwMode="auto">
          <a:xfrm>
            <a:off x="8245475" y="4316413"/>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3" name="Text Box 191">
            <a:extLst>
              <a:ext uri="{FF2B5EF4-FFF2-40B4-BE49-F238E27FC236}">
                <a16:creationId xmlns:a16="http://schemas.microsoft.com/office/drawing/2014/main" id="{4CBAD407-E7A8-4B88-993E-23F2890265A5}"/>
              </a:ext>
            </a:extLst>
          </p:cNvPr>
          <p:cNvSpPr txBox="1">
            <a:spLocks noChangeArrowheads="1"/>
          </p:cNvSpPr>
          <p:nvPr/>
        </p:nvSpPr>
        <p:spPr bwMode="auto">
          <a:xfrm>
            <a:off x="8101013" y="4532313"/>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4" name="Text Box 192">
            <a:extLst>
              <a:ext uri="{FF2B5EF4-FFF2-40B4-BE49-F238E27FC236}">
                <a16:creationId xmlns:a16="http://schemas.microsoft.com/office/drawing/2014/main" id="{68E56798-7C64-419A-81EC-D8A8E38855EC}"/>
              </a:ext>
            </a:extLst>
          </p:cNvPr>
          <p:cNvSpPr txBox="1">
            <a:spLocks noChangeArrowheads="1"/>
          </p:cNvSpPr>
          <p:nvPr/>
        </p:nvSpPr>
        <p:spPr bwMode="auto">
          <a:xfrm>
            <a:off x="7308850" y="4149725"/>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5" name="Text Box 193">
            <a:extLst>
              <a:ext uri="{FF2B5EF4-FFF2-40B4-BE49-F238E27FC236}">
                <a16:creationId xmlns:a16="http://schemas.microsoft.com/office/drawing/2014/main" id="{C151071B-3F6D-4FAF-8590-406984410DBD}"/>
              </a:ext>
            </a:extLst>
          </p:cNvPr>
          <p:cNvSpPr txBox="1">
            <a:spLocks noChangeArrowheads="1"/>
          </p:cNvSpPr>
          <p:nvPr/>
        </p:nvSpPr>
        <p:spPr bwMode="auto">
          <a:xfrm>
            <a:off x="7308850" y="5108575"/>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6" name="Text Box 194">
            <a:extLst>
              <a:ext uri="{FF2B5EF4-FFF2-40B4-BE49-F238E27FC236}">
                <a16:creationId xmlns:a16="http://schemas.microsoft.com/office/drawing/2014/main" id="{09A87B90-7983-4D5C-AFD1-EA1C93CF34B7}"/>
              </a:ext>
            </a:extLst>
          </p:cNvPr>
          <p:cNvSpPr txBox="1">
            <a:spLocks noChangeArrowheads="1"/>
          </p:cNvSpPr>
          <p:nvPr/>
        </p:nvSpPr>
        <p:spPr bwMode="auto">
          <a:xfrm>
            <a:off x="7308850" y="5829300"/>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7" name="Text Box 195">
            <a:extLst>
              <a:ext uri="{FF2B5EF4-FFF2-40B4-BE49-F238E27FC236}">
                <a16:creationId xmlns:a16="http://schemas.microsoft.com/office/drawing/2014/main" id="{DCBFA96C-9EC6-479A-B35C-3ED4A721493D}"/>
              </a:ext>
            </a:extLst>
          </p:cNvPr>
          <p:cNvSpPr txBox="1">
            <a:spLocks noChangeArrowheads="1"/>
          </p:cNvSpPr>
          <p:nvPr/>
        </p:nvSpPr>
        <p:spPr bwMode="auto">
          <a:xfrm>
            <a:off x="7019925" y="6045200"/>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8" name="Text Box 196">
            <a:extLst>
              <a:ext uri="{FF2B5EF4-FFF2-40B4-BE49-F238E27FC236}">
                <a16:creationId xmlns:a16="http://schemas.microsoft.com/office/drawing/2014/main" id="{68FD752D-13F1-4757-86CF-2AE684076FE3}"/>
              </a:ext>
            </a:extLst>
          </p:cNvPr>
          <p:cNvSpPr txBox="1">
            <a:spLocks noChangeArrowheads="1"/>
          </p:cNvSpPr>
          <p:nvPr/>
        </p:nvSpPr>
        <p:spPr bwMode="auto">
          <a:xfrm>
            <a:off x="7956550" y="3884613"/>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09" name="Text Box 197">
            <a:extLst>
              <a:ext uri="{FF2B5EF4-FFF2-40B4-BE49-F238E27FC236}">
                <a16:creationId xmlns:a16="http://schemas.microsoft.com/office/drawing/2014/main" id="{4020A7E3-46E5-468D-9225-D9D32330519E}"/>
              </a:ext>
            </a:extLst>
          </p:cNvPr>
          <p:cNvSpPr txBox="1">
            <a:spLocks noChangeArrowheads="1"/>
          </p:cNvSpPr>
          <p:nvPr/>
        </p:nvSpPr>
        <p:spPr bwMode="auto">
          <a:xfrm>
            <a:off x="5795963" y="3884613"/>
            <a:ext cx="287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o</a:t>
            </a:r>
          </a:p>
        </p:txBody>
      </p:sp>
      <p:sp>
        <p:nvSpPr>
          <p:cNvPr id="90310" name="Text Box 198">
            <a:extLst>
              <a:ext uri="{FF2B5EF4-FFF2-40B4-BE49-F238E27FC236}">
                <a16:creationId xmlns:a16="http://schemas.microsoft.com/office/drawing/2014/main" id="{BB0E86CE-64BC-4B0B-9BF1-4B7D3C08267C}"/>
              </a:ext>
            </a:extLst>
          </p:cNvPr>
          <p:cNvSpPr txBox="1">
            <a:spLocks noChangeArrowheads="1"/>
          </p:cNvSpPr>
          <p:nvPr/>
        </p:nvSpPr>
        <p:spPr bwMode="auto">
          <a:xfrm>
            <a:off x="8388350" y="3860800"/>
            <a:ext cx="287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t>x</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0202"/>
                                        </p:tgtEl>
                                        <p:attrNameLst>
                                          <p:attrName>style.visibility</p:attrName>
                                        </p:attrNameLst>
                                      </p:cBhvr>
                                      <p:to>
                                        <p:strVal val="visible"/>
                                      </p:to>
                                    </p:set>
                                    <p:animEffect transition="in" filter="box(in)">
                                      <p:cBhvr>
                                        <p:cTn id="7" dur="500"/>
                                        <p:tgtEl>
                                          <p:spTgt spid="90202"/>
                                        </p:tgtEl>
                                      </p:cBhvr>
                                    </p:animEffect>
                                  </p:childTnLst>
                                </p:cTn>
                              </p:par>
                              <p:par>
                                <p:cTn id="8" presetID="4" presetClass="entr" presetSubtype="16" fill="hold" nodeType="withEffect">
                                  <p:stCondLst>
                                    <p:cond delay="0"/>
                                  </p:stCondLst>
                                  <p:childTnLst>
                                    <p:set>
                                      <p:cBhvr>
                                        <p:cTn id="9" dur="1" fill="hold">
                                          <p:stCondLst>
                                            <p:cond delay="0"/>
                                          </p:stCondLst>
                                        </p:cTn>
                                        <p:tgtEl>
                                          <p:spTgt spid="90203"/>
                                        </p:tgtEl>
                                        <p:attrNameLst>
                                          <p:attrName>style.visibility</p:attrName>
                                        </p:attrNameLst>
                                      </p:cBhvr>
                                      <p:to>
                                        <p:strVal val="visible"/>
                                      </p:to>
                                    </p:set>
                                    <p:animEffect transition="in" filter="box(in)">
                                      <p:cBhvr>
                                        <p:cTn id="10" dur="500"/>
                                        <p:tgtEl>
                                          <p:spTgt spid="90203"/>
                                        </p:tgtEl>
                                      </p:cBhvr>
                                    </p:animEffect>
                                  </p:childTnLst>
                                </p:cTn>
                              </p:par>
                              <p:par>
                                <p:cTn id="11" presetID="4" presetClass="entr" presetSubtype="16" fill="hold" nodeType="withEffect">
                                  <p:stCondLst>
                                    <p:cond delay="0"/>
                                  </p:stCondLst>
                                  <p:childTnLst>
                                    <p:set>
                                      <p:cBhvr>
                                        <p:cTn id="12" dur="1" fill="hold">
                                          <p:stCondLst>
                                            <p:cond delay="0"/>
                                          </p:stCondLst>
                                        </p:cTn>
                                        <p:tgtEl>
                                          <p:spTgt spid="90204"/>
                                        </p:tgtEl>
                                        <p:attrNameLst>
                                          <p:attrName>style.visibility</p:attrName>
                                        </p:attrNameLst>
                                      </p:cBhvr>
                                      <p:to>
                                        <p:strVal val="visible"/>
                                      </p:to>
                                    </p:set>
                                    <p:animEffect transition="in" filter="box(in)">
                                      <p:cBhvr>
                                        <p:cTn id="13" dur="500"/>
                                        <p:tgtEl>
                                          <p:spTgt spid="90204"/>
                                        </p:tgtEl>
                                      </p:cBhvr>
                                    </p:animEffect>
                                  </p:childTnLst>
                                </p:cTn>
                              </p:par>
                              <p:par>
                                <p:cTn id="14" presetID="4" presetClass="entr" presetSubtype="16" fill="hold" nodeType="withEffect">
                                  <p:stCondLst>
                                    <p:cond delay="0"/>
                                  </p:stCondLst>
                                  <p:childTnLst>
                                    <p:set>
                                      <p:cBhvr>
                                        <p:cTn id="15" dur="1" fill="hold">
                                          <p:stCondLst>
                                            <p:cond delay="0"/>
                                          </p:stCondLst>
                                        </p:cTn>
                                        <p:tgtEl>
                                          <p:spTgt spid="90205"/>
                                        </p:tgtEl>
                                        <p:attrNameLst>
                                          <p:attrName>style.visibility</p:attrName>
                                        </p:attrNameLst>
                                      </p:cBhvr>
                                      <p:to>
                                        <p:strVal val="visible"/>
                                      </p:to>
                                    </p:set>
                                    <p:animEffect transition="in" filter="box(in)">
                                      <p:cBhvr>
                                        <p:cTn id="16" dur="500"/>
                                        <p:tgtEl>
                                          <p:spTgt spid="90205"/>
                                        </p:tgtEl>
                                      </p:cBhvr>
                                    </p:animEffect>
                                  </p:childTnLst>
                                </p:cTn>
                              </p:par>
                              <p:par>
                                <p:cTn id="17" presetID="4" presetClass="entr" presetSubtype="16" fill="hold" nodeType="withEffect">
                                  <p:stCondLst>
                                    <p:cond delay="0"/>
                                  </p:stCondLst>
                                  <p:childTnLst>
                                    <p:set>
                                      <p:cBhvr>
                                        <p:cTn id="18" dur="1" fill="hold">
                                          <p:stCondLst>
                                            <p:cond delay="0"/>
                                          </p:stCondLst>
                                        </p:cTn>
                                        <p:tgtEl>
                                          <p:spTgt spid="90206"/>
                                        </p:tgtEl>
                                        <p:attrNameLst>
                                          <p:attrName>style.visibility</p:attrName>
                                        </p:attrNameLst>
                                      </p:cBhvr>
                                      <p:to>
                                        <p:strVal val="visible"/>
                                      </p:to>
                                    </p:set>
                                    <p:animEffect transition="in" filter="box(in)">
                                      <p:cBhvr>
                                        <p:cTn id="19" dur="500"/>
                                        <p:tgtEl>
                                          <p:spTgt spid="90206"/>
                                        </p:tgtEl>
                                      </p:cBhvr>
                                    </p:animEffect>
                                  </p:childTnLst>
                                </p:cTn>
                              </p:par>
                              <p:par>
                                <p:cTn id="20" presetID="4" presetClass="entr" presetSubtype="16" fill="hold" nodeType="withEffect">
                                  <p:stCondLst>
                                    <p:cond delay="0"/>
                                  </p:stCondLst>
                                  <p:childTnLst>
                                    <p:set>
                                      <p:cBhvr>
                                        <p:cTn id="21" dur="1" fill="hold">
                                          <p:stCondLst>
                                            <p:cond delay="0"/>
                                          </p:stCondLst>
                                        </p:cTn>
                                        <p:tgtEl>
                                          <p:spTgt spid="90207"/>
                                        </p:tgtEl>
                                        <p:attrNameLst>
                                          <p:attrName>style.visibility</p:attrName>
                                        </p:attrNameLst>
                                      </p:cBhvr>
                                      <p:to>
                                        <p:strVal val="visible"/>
                                      </p:to>
                                    </p:set>
                                    <p:animEffect transition="in" filter="box(in)">
                                      <p:cBhvr>
                                        <p:cTn id="22" dur="500"/>
                                        <p:tgtEl>
                                          <p:spTgt spid="90207"/>
                                        </p:tgtEl>
                                      </p:cBhvr>
                                    </p:animEffect>
                                  </p:childTnLst>
                                </p:cTn>
                              </p:par>
                              <p:par>
                                <p:cTn id="23" presetID="4" presetClass="entr" presetSubtype="16" fill="hold" nodeType="withEffect">
                                  <p:stCondLst>
                                    <p:cond delay="0"/>
                                  </p:stCondLst>
                                  <p:childTnLst>
                                    <p:set>
                                      <p:cBhvr>
                                        <p:cTn id="24" dur="1" fill="hold">
                                          <p:stCondLst>
                                            <p:cond delay="0"/>
                                          </p:stCondLst>
                                        </p:cTn>
                                        <p:tgtEl>
                                          <p:spTgt spid="90208"/>
                                        </p:tgtEl>
                                        <p:attrNameLst>
                                          <p:attrName>style.visibility</p:attrName>
                                        </p:attrNameLst>
                                      </p:cBhvr>
                                      <p:to>
                                        <p:strVal val="visible"/>
                                      </p:to>
                                    </p:set>
                                    <p:animEffect transition="in" filter="box(in)">
                                      <p:cBhvr>
                                        <p:cTn id="25" dur="500"/>
                                        <p:tgtEl>
                                          <p:spTgt spid="90208"/>
                                        </p:tgtEl>
                                      </p:cBhvr>
                                    </p:animEffect>
                                  </p:childTnLst>
                                </p:cTn>
                              </p:par>
                              <p:par>
                                <p:cTn id="26" presetID="4" presetClass="entr" presetSubtype="16" fill="hold" nodeType="withEffect">
                                  <p:stCondLst>
                                    <p:cond delay="0"/>
                                  </p:stCondLst>
                                  <p:childTnLst>
                                    <p:set>
                                      <p:cBhvr>
                                        <p:cTn id="27" dur="1" fill="hold">
                                          <p:stCondLst>
                                            <p:cond delay="0"/>
                                          </p:stCondLst>
                                        </p:cTn>
                                        <p:tgtEl>
                                          <p:spTgt spid="90209"/>
                                        </p:tgtEl>
                                        <p:attrNameLst>
                                          <p:attrName>style.visibility</p:attrName>
                                        </p:attrNameLst>
                                      </p:cBhvr>
                                      <p:to>
                                        <p:strVal val="visible"/>
                                      </p:to>
                                    </p:set>
                                    <p:animEffect transition="in" filter="box(in)">
                                      <p:cBhvr>
                                        <p:cTn id="28" dur="500"/>
                                        <p:tgtEl>
                                          <p:spTgt spid="90209"/>
                                        </p:tgtEl>
                                      </p:cBhvr>
                                    </p:animEffect>
                                  </p:childTnLst>
                                </p:cTn>
                              </p:par>
                              <p:par>
                                <p:cTn id="29" presetID="4" presetClass="entr" presetSubtype="16" fill="hold" nodeType="withEffect">
                                  <p:stCondLst>
                                    <p:cond delay="0"/>
                                  </p:stCondLst>
                                  <p:childTnLst>
                                    <p:set>
                                      <p:cBhvr>
                                        <p:cTn id="30" dur="1" fill="hold">
                                          <p:stCondLst>
                                            <p:cond delay="0"/>
                                          </p:stCondLst>
                                        </p:cTn>
                                        <p:tgtEl>
                                          <p:spTgt spid="90210"/>
                                        </p:tgtEl>
                                        <p:attrNameLst>
                                          <p:attrName>style.visibility</p:attrName>
                                        </p:attrNameLst>
                                      </p:cBhvr>
                                      <p:to>
                                        <p:strVal val="visible"/>
                                      </p:to>
                                    </p:set>
                                    <p:animEffect transition="in" filter="box(in)">
                                      <p:cBhvr>
                                        <p:cTn id="31" dur="500"/>
                                        <p:tgtEl>
                                          <p:spTgt spid="90210"/>
                                        </p:tgtEl>
                                      </p:cBhvr>
                                    </p:animEffect>
                                  </p:childTnLst>
                                </p:cTn>
                              </p:par>
                              <p:par>
                                <p:cTn id="32" presetID="4" presetClass="entr" presetSubtype="16" fill="hold" nodeType="withEffect">
                                  <p:stCondLst>
                                    <p:cond delay="0"/>
                                  </p:stCondLst>
                                  <p:childTnLst>
                                    <p:set>
                                      <p:cBhvr>
                                        <p:cTn id="33" dur="1" fill="hold">
                                          <p:stCondLst>
                                            <p:cond delay="0"/>
                                          </p:stCondLst>
                                        </p:cTn>
                                        <p:tgtEl>
                                          <p:spTgt spid="90211"/>
                                        </p:tgtEl>
                                        <p:attrNameLst>
                                          <p:attrName>style.visibility</p:attrName>
                                        </p:attrNameLst>
                                      </p:cBhvr>
                                      <p:to>
                                        <p:strVal val="visible"/>
                                      </p:to>
                                    </p:set>
                                    <p:animEffect transition="in" filter="box(in)">
                                      <p:cBhvr>
                                        <p:cTn id="34" dur="500"/>
                                        <p:tgtEl>
                                          <p:spTgt spid="90211"/>
                                        </p:tgtEl>
                                      </p:cBhvr>
                                    </p:animEffect>
                                  </p:childTnLst>
                                </p:cTn>
                              </p:par>
                              <p:par>
                                <p:cTn id="35" presetID="4" presetClass="entr" presetSubtype="16" fill="hold" nodeType="withEffect">
                                  <p:stCondLst>
                                    <p:cond delay="0"/>
                                  </p:stCondLst>
                                  <p:childTnLst>
                                    <p:set>
                                      <p:cBhvr>
                                        <p:cTn id="36" dur="1" fill="hold">
                                          <p:stCondLst>
                                            <p:cond delay="0"/>
                                          </p:stCondLst>
                                        </p:cTn>
                                        <p:tgtEl>
                                          <p:spTgt spid="90212"/>
                                        </p:tgtEl>
                                        <p:attrNameLst>
                                          <p:attrName>style.visibility</p:attrName>
                                        </p:attrNameLst>
                                      </p:cBhvr>
                                      <p:to>
                                        <p:strVal val="visible"/>
                                      </p:to>
                                    </p:set>
                                    <p:animEffect transition="in" filter="box(in)">
                                      <p:cBhvr>
                                        <p:cTn id="37" dur="500"/>
                                        <p:tgtEl>
                                          <p:spTgt spid="90212"/>
                                        </p:tgtEl>
                                      </p:cBhvr>
                                    </p:animEffect>
                                  </p:childTnLst>
                                </p:cTn>
                              </p:par>
                              <p:par>
                                <p:cTn id="38" presetID="4" presetClass="entr" presetSubtype="16" fill="hold" nodeType="withEffect">
                                  <p:stCondLst>
                                    <p:cond delay="0"/>
                                  </p:stCondLst>
                                  <p:childTnLst>
                                    <p:set>
                                      <p:cBhvr>
                                        <p:cTn id="39" dur="1" fill="hold">
                                          <p:stCondLst>
                                            <p:cond delay="0"/>
                                          </p:stCondLst>
                                        </p:cTn>
                                        <p:tgtEl>
                                          <p:spTgt spid="90213"/>
                                        </p:tgtEl>
                                        <p:attrNameLst>
                                          <p:attrName>style.visibility</p:attrName>
                                        </p:attrNameLst>
                                      </p:cBhvr>
                                      <p:to>
                                        <p:strVal val="visible"/>
                                      </p:to>
                                    </p:set>
                                    <p:animEffect transition="in" filter="box(in)">
                                      <p:cBhvr>
                                        <p:cTn id="40" dur="500"/>
                                        <p:tgtEl>
                                          <p:spTgt spid="90213"/>
                                        </p:tgtEl>
                                      </p:cBhvr>
                                    </p:animEffect>
                                  </p:childTnLst>
                                </p:cTn>
                              </p:par>
                              <p:par>
                                <p:cTn id="41" presetID="4" presetClass="entr" presetSubtype="16" fill="hold" nodeType="withEffect">
                                  <p:stCondLst>
                                    <p:cond delay="0"/>
                                  </p:stCondLst>
                                  <p:childTnLst>
                                    <p:set>
                                      <p:cBhvr>
                                        <p:cTn id="42" dur="1" fill="hold">
                                          <p:stCondLst>
                                            <p:cond delay="0"/>
                                          </p:stCondLst>
                                        </p:cTn>
                                        <p:tgtEl>
                                          <p:spTgt spid="90214"/>
                                        </p:tgtEl>
                                        <p:attrNameLst>
                                          <p:attrName>style.visibility</p:attrName>
                                        </p:attrNameLst>
                                      </p:cBhvr>
                                      <p:to>
                                        <p:strVal val="visible"/>
                                      </p:to>
                                    </p:set>
                                    <p:animEffect transition="in" filter="box(in)">
                                      <p:cBhvr>
                                        <p:cTn id="43" dur="500"/>
                                        <p:tgtEl>
                                          <p:spTgt spid="90214"/>
                                        </p:tgtEl>
                                      </p:cBhvr>
                                    </p:animEffect>
                                  </p:childTnLst>
                                </p:cTn>
                              </p:par>
                              <p:par>
                                <p:cTn id="44" presetID="4" presetClass="entr" presetSubtype="16" fill="hold" nodeType="withEffect">
                                  <p:stCondLst>
                                    <p:cond delay="0"/>
                                  </p:stCondLst>
                                  <p:childTnLst>
                                    <p:set>
                                      <p:cBhvr>
                                        <p:cTn id="45" dur="1" fill="hold">
                                          <p:stCondLst>
                                            <p:cond delay="0"/>
                                          </p:stCondLst>
                                        </p:cTn>
                                        <p:tgtEl>
                                          <p:spTgt spid="90215"/>
                                        </p:tgtEl>
                                        <p:attrNameLst>
                                          <p:attrName>style.visibility</p:attrName>
                                        </p:attrNameLst>
                                      </p:cBhvr>
                                      <p:to>
                                        <p:strVal val="visible"/>
                                      </p:to>
                                    </p:set>
                                    <p:animEffect transition="in" filter="box(in)">
                                      <p:cBhvr>
                                        <p:cTn id="46" dur="500"/>
                                        <p:tgtEl>
                                          <p:spTgt spid="90215"/>
                                        </p:tgtEl>
                                      </p:cBhvr>
                                    </p:animEffect>
                                  </p:childTnLst>
                                </p:cTn>
                              </p:par>
                              <p:par>
                                <p:cTn id="47" presetID="4" presetClass="entr" presetSubtype="16" fill="hold" nodeType="withEffect">
                                  <p:stCondLst>
                                    <p:cond delay="0"/>
                                  </p:stCondLst>
                                  <p:childTnLst>
                                    <p:set>
                                      <p:cBhvr>
                                        <p:cTn id="48" dur="1" fill="hold">
                                          <p:stCondLst>
                                            <p:cond delay="0"/>
                                          </p:stCondLst>
                                        </p:cTn>
                                        <p:tgtEl>
                                          <p:spTgt spid="90216"/>
                                        </p:tgtEl>
                                        <p:attrNameLst>
                                          <p:attrName>style.visibility</p:attrName>
                                        </p:attrNameLst>
                                      </p:cBhvr>
                                      <p:to>
                                        <p:strVal val="visible"/>
                                      </p:to>
                                    </p:set>
                                    <p:animEffect transition="in" filter="box(in)">
                                      <p:cBhvr>
                                        <p:cTn id="49" dur="500"/>
                                        <p:tgtEl>
                                          <p:spTgt spid="90216"/>
                                        </p:tgtEl>
                                      </p:cBhvr>
                                    </p:animEffect>
                                  </p:childTnLst>
                                </p:cTn>
                              </p:par>
                              <p:par>
                                <p:cTn id="50" presetID="4" presetClass="entr" presetSubtype="16" fill="hold" nodeType="withEffect">
                                  <p:stCondLst>
                                    <p:cond delay="0"/>
                                  </p:stCondLst>
                                  <p:childTnLst>
                                    <p:set>
                                      <p:cBhvr>
                                        <p:cTn id="51" dur="1" fill="hold">
                                          <p:stCondLst>
                                            <p:cond delay="0"/>
                                          </p:stCondLst>
                                        </p:cTn>
                                        <p:tgtEl>
                                          <p:spTgt spid="90217"/>
                                        </p:tgtEl>
                                        <p:attrNameLst>
                                          <p:attrName>style.visibility</p:attrName>
                                        </p:attrNameLst>
                                      </p:cBhvr>
                                      <p:to>
                                        <p:strVal val="visible"/>
                                      </p:to>
                                    </p:set>
                                    <p:animEffect transition="in" filter="box(in)">
                                      <p:cBhvr>
                                        <p:cTn id="52" dur="500"/>
                                        <p:tgtEl>
                                          <p:spTgt spid="90217"/>
                                        </p:tgtEl>
                                      </p:cBhvr>
                                    </p:animEffect>
                                  </p:childTnLst>
                                </p:cTn>
                              </p:par>
                              <p:par>
                                <p:cTn id="53" presetID="4" presetClass="entr" presetSubtype="16" fill="hold" nodeType="withEffect">
                                  <p:stCondLst>
                                    <p:cond delay="0"/>
                                  </p:stCondLst>
                                  <p:childTnLst>
                                    <p:set>
                                      <p:cBhvr>
                                        <p:cTn id="54" dur="1" fill="hold">
                                          <p:stCondLst>
                                            <p:cond delay="0"/>
                                          </p:stCondLst>
                                        </p:cTn>
                                        <p:tgtEl>
                                          <p:spTgt spid="90218"/>
                                        </p:tgtEl>
                                        <p:attrNameLst>
                                          <p:attrName>style.visibility</p:attrName>
                                        </p:attrNameLst>
                                      </p:cBhvr>
                                      <p:to>
                                        <p:strVal val="visible"/>
                                      </p:to>
                                    </p:set>
                                    <p:animEffect transition="in" filter="box(in)">
                                      <p:cBhvr>
                                        <p:cTn id="55" dur="500"/>
                                        <p:tgtEl>
                                          <p:spTgt spid="90218"/>
                                        </p:tgtEl>
                                      </p:cBhvr>
                                    </p:animEffect>
                                  </p:childTnLst>
                                </p:cTn>
                              </p:par>
                              <p:par>
                                <p:cTn id="56" presetID="4" presetClass="entr" presetSubtype="16" fill="hold" nodeType="withEffect">
                                  <p:stCondLst>
                                    <p:cond delay="0"/>
                                  </p:stCondLst>
                                  <p:childTnLst>
                                    <p:set>
                                      <p:cBhvr>
                                        <p:cTn id="57" dur="1" fill="hold">
                                          <p:stCondLst>
                                            <p:cond delay="0"/>
                                          </p:stCondLst>
                                        </p:cTn>
                                        <p:tgtEl>
                                          <p:spTgt spid="90219"/>
                                        </p:tgtEl>
                                        <p:attrNameLst>
                                          <p:attrName>style.visibility</p:attrName>
                                        </p:attrNameLst>
                                      </p:cBhvr>
                                      <p:to>
                                        <p:strVal val="visible"/>
                                      </p:to>
                                    </p:set>
                                    <p:animEffect transition="in" filter="box(in)">
                                      <p:cBhvr>
                                        <p:cTn id="58" dur="500"/>
                                        <p:tgtEl>
                                          <p:spTgt spid="90219"/>
                                        </p:tgtEl>
                                      </p:cBhvr>
                                    </p:animEffect>
                                  </p:childTnLst>
                                </p:cTn>
                              </p:par>
                              <p:par>
                                <p:cTn id="59" presetID="4" presetClass="entr" presetSubtype="16" fill="hold" nodeType="withEffect">
                                  <p:stCondLst>
                                    <p:cond delay="0"/>
                                  </p:stCondLst>
                                  <p:childTnLst>
                                    <p:set>
                                      <p:cBhvr>
                                        <p:cTn id="60" dur="1" fill="hold">
                                          <p:stCondLst>
                                            <p:cond delay="0"/>
                                          </p:stCondLst>
                                        </p:cTn>
                                        <p:tgtEl>
                                          <p:spTgt spid="90220"/>
                                        </p:tgtEl>
                                        <p:attrNameLst>
                                          <p:attrName>style.visibility</p:attrName>
                                        </p:attrNameLst>
                                      </p:cBhvr>
                                      <p:to>
                                        <p:strVal val="visible"/>
                                      </p:to>
                                    </p:set>
                                    <p:animEffect transition="in" filter="box(in)">
                                      <p:cBhvr>
                                        <p:cTn id="61" dur="500"/>
                                        <p:tgtEl>
                                          <p:spTgt spid="90220"/>
                                        </p:tgtEl>
                                      </p:cBhvr>
                                    </p:animEffect>
                                  </p:childTnLst>
                                </p:cTn>
                              </p:par>
                              <p:par>
                                <p:cTn id="62" presetID="4" presetClass="entr" presetSubtype="16" fill="hold" nodeType="withEffect">
                                  <p:stCondLst>
                                    <p:cond delay="0"/>
                                  </p:stCondLst>
                                  <p:childTnLst>
                                    <p:set>
                                      <p:cBhvr>
                                        <p:cTn id="63" dur="1" fill="hold">
                                          <p:stCondLst>
                                            <p:cond delay="0"/>
                                          </p:stCondLst>
                                        </p:cTn>
                                        <p:tgtEl>
                                          <p:spTgt spid="90221"/>
                                        </p:tgtEl>
                                        <p:attrNameLst>
                                          <p:attrName>style.visibility</p:attrName>
                                        </p:attrNameLst>
                                      </p:cBhvr>
                                      <p:to>
                                        <p:strVal val="visible"/>
                                      </p:to>
                                    </p:set>
                                    <p:animEffect transition="in" filter="box(in)">
                                      <p:cBhvr>
                                        <p:cTn id="64" dur="500"/>
                                        <p:tgtEl>
                                          <p:spTgt spid="90221"/>
                                        </p:tgtEl>
                                      </p:cBhvr>
                                    </p:animEffect>
                                  </p:childTnLst>
                                </p:cTn>
                              </p:par>
                              <p:par>
                                <p:cTn id="65" presetID="4" presetClass="entr" presetSubtype="16" fill="hold" grpId="0" nodeType="withEffect">
                                  <p:stCondLst>
                                    <p:cond delay="0"/>
                                  </p:stCondLst>
                                  <p:childTnLst>
                                    <p:set>
                                      <p:cBhvr>
                                        <p:cTn id="66" dur="1" fill="hold">
                                          <p:stCondLst>
                                            <p:cond delay="0"/>
                                          </p:stCondLst>
                                        </p:cTn>
                                        <p:tgtEl>
                                          <p:spTgt spid="90262"/>
                                        </p:tgtEl>
                                        <p:attrNameLst>
                                          <p:attrName>style.visibility</p:attrName>
                                        </p:attrNameLst>
                                      </p:cBhvr>
                                      <p:to>
                                        <p:strVal val="visible"/>
                                      </p:to>
                                    </p:set>
                                    <p:animEffect transition="in" filter="box(in)">
                                      <p:cBhvr>
                                        <p:cTn id="67" dur="500"/>
                                        <p:tgtEl>
                                          <p:spTgt spid="90262"/>
                                        </p:tgtEl>
                                      </p:cBhvr>
                                    </p:animEffect>
                                  </p:childTnLst>
                                </p:cTn>
                              </p:par>
                              <p:par>
                                <p:cTn id="68" presetID="4" presetClass="entr" presetSubtype="16" fill="hold" grpId="0" nodeType="withEffect">
                                  <p:stCondLst>
                                    <p:cond delay="0"/>
                                  </p:stCondLst>
                                  <p:childTnLst>
                                    <p:set>
                                      <p:cBhvr>
                                        <p:cTn id="69" dur="1" fill="hold">
                                          <p:stCondLst>
                                            <p:cond delay="0"/>
                                          </p:stCondLst>
                                        </p:cTn>
                                        <p:tgtEl>
                                          <p:spTgt spid="90263"/>
                                        </p:tgtEl>
                                        <p:attrNameLst>
                                          <p:attrName>style.visibility</p:attrName>
                                        </p:attrNameLst>
                                      </p:cBhvr>
                                      <p:to>
                                        <p:strVal val="visible"/>
                                      </p:to>
                                    </p:set>
                                    <p:animEffect transition="in" filter="box(in)">
                                      <p:cBhvr>
                                        <p:cTn id="70" dur="500"/>
                                        <p:tgtEl>
                                          <p:spTgt spid="90263"/>
                                        </p:tgtEl>
                                      </p:cBhvr>
                                    </p:animEffect>
                                  </p:childTnLst>
                                </p:cTn>
                              </p:par>
                              <p:par>
                                <p:cTn id="71" presetID="4" presetClass="entr" presetSubtype="16" fill="hold" grpId="0" nodeType="withEffect">
                                  <p:stCondLst>
                                    <p:cond delay="0"/>
                                  </p:stCondLst>
                                  <p:childTnLst>
                                    <p:set>
                                      <p:cBhvr>
                                        <p:cTn id="72" dur="1" fill="hold">
                                          <p:stCondLst>
                                            <p:cond delay="0"/>
                                          </p:stCondLst>
                                        </p:cTn>
                                        <p:tgtEl>
                                          <p:spTgt spid="90264"/>
                                        </p:tgtEl>
                                        <p:attrNameLst>
                                          <p:attrName>style.visibility</p:attrName>
                                        </p:attrNameLst>
                                      </p:cBhvr>
                                      <p:to>
                                        <p:strVal val="visible"/>
                                      </p:to>
                                    </p:set>
                                    <p:animEffect transition="in" filter="box(in)">
                                      <p:cBhvr>
                                        <p:cTn id="73" dur="500"/>
                                        <p:tgtEl>
                                          <p:spTgt spid="90264"/>
                                        </p:tgtEl>
                                      </p:cBhvr>
                                    </p:animEffect>
                                  </p:childTnLst>
                                </p:cTn>
                              </p:par>
                              <p:par>
                                <p:cTn id="74" presetID="4" presetClass="entr" presetSubtype="16" fill="hold" grpId="0" nodeType="withEffect">
                                  <p:stCondLst>
                                    <p:cond delay="0"/>
                                  </p:stCondLst>
                                  <p:childTnLst>
                                    <p:set>
                                      <p:cBhvr>
                                        <p:cTn id="75" dur="1" fill="hold">
                                          <p:stCondLst>
                                            <p:cond delay="0"/>
                                          </p:stCondLst>
                                        </p:cTn>
                                        <p:tgtEl>
                                          <p:spTgt spid="90265"/>
                                        </p:tgtEl>
                                        <p:attrNameLst>
                                          <p:attrName>style.visibility</p:attrName>
                                        </p:attrNameLst>
                                      </p:cBhvr>
                                      <p:to>
                                        <p:strVal val="visible"/>
                                      </p:to>
                                    </p:set>
                                    <p:animEffect transition="in" filter="box(in)">
                                      <p:cBhvr>
                                        <p:cTn id="76" dur="500"/>
                                        <p:tgtEl>
                                          <p:spTgt spid="90265"/>
                                        </p:tgtEl>
                                      </p:cBhvr>
                                    </p:animEffect>
                                  </p:childTnLst>
                                </p:cTn>
                              </p:par>
                              <p:par>
                                <p:cTn id="77" presetID="4" presetClass="entr" presetSubtype="16" fill="hold" grpId="0" nodeType="withEffect">
                                  <p:stCondLst>
                                    <p:cond delay="0"/>
                                  </p:stCondLst>
                                  <p:childTnLst>
                                    <p:set>
                                      <p:cBhvr>
                                        <p:cTn id="78" dur="1" fill="hold">
                                          <p:stCondLst>
                                            <p:cond delay="0"/>
                                          </p:stCondLst>
                                        </p:cTn>
                                        <p:tgtEl>
                                          <p:spTgt spid="90266"/>
                                        </p:tgtEl>
                                        <p:attrNameLst>
                                          <p:attrName>style.visibility</p:attrName>
                                        </p:attrNameLst>
                                      </p:cBhvr>
                                      <p:to>
                                        <p:strVal val="visible"/>
                                      </p:to>
                                    </p:set>
                                    <p:animEffect transition="in" filter="box(in)">
                                      <p:cBhvr>
                                        <p:cTn id="79" dur="500"/>
                                        <p:tgtEl>
                                          <p:spTgt spid="90266"/>
                                        </p:tgtEl>
                                      </p:cBhvr>
                                    </p:animEffect>
                                  </p:childTnLst>
                                </p:cTn>
                              </p:par>
                              <p:par>
                                <p:cTn id="80" presetID="4" presetClass="entr" presetSubtype="16" fill="hold" grpId="0" nodeType="withEffect">
                                  <p:stCondLst>
                                    <p:cond delay="0"/>
                                  </p:stCondLst>
                                  <p:childTnLst>
                                    <p:set>
                                      <p:cBhvr>
                                        <p:cTn id="81" dur="1" fill="hold">
                                          <p:stCondLst>
                                            <p:cond delay="0"/>
                                          </p:stCondLst>
                                        </p:cTn>
                                        <p:tgtEl>
                                          <p:spTgt spid="90267"/>
                                        </p:tgtEl>
                                        <p:attrNameLst>
                                          <p:attrName>style.visibility</p:attrName>
                                        </p:attrNameLst>
                                      </p:cBhvr>
                                      <p:to>
                                        <p:strVal val="visible"/>
                                      </p:to>
                                    </p:set>
                                    <p:animEffect transition="in" filter="box(in)">
                                      <p:cBhvr>
                                        <p:cTn id="82" dur="500"/>
                                        <p:tgtEl>
                                          <p:spTgt spid="90267"/>
                                        </p:tgtEl>
                                      </p:cBhvr>
                                    </p:animEffect>
                                  </p:childTnLst>
                                </p:cTn>
                              </p:par>
                              <p:par>
                                <p:cTn id="83" presetID="4" presetClass="entr" presetSubtype="16" fill="hold" grpId="0" nodeType="withEffect">
                                  <p:stCondLst>
                                    <p:cond delay="0"/>
                                  </p:stCondLst>
                                  <p:childTnLst>
                                    <p:set>
                                      <p:cBhvr>
                                        <p:cTn id="84" dur="1" fill="hold">
                                          <p:stCondLst>
                                            <p:cond delay="0"/>
                                          </p:stCondLst>
                                        </p:cTn>
                                        <p:tgtEl>
                                          <p:spTgt spid="90268"/>
                                        </p:tgtEl>
                                        <p:attrNameLst>
                                          <p:attrName>style.visibility</p:attrName>
                                        </p:attrNameLst>
                                      </p:cBhvr>
                                      <p:to>
                                        <p:strVal val="visible"/>
                                      </p:to>
                                    </p:set>
                                    <p:animEffect transition="in" filter="box(in)">
                                      <p:cBhvr>
                                        <p:cTn id="85" dur="500"/>
                                        <p:tgtEl>
                                          <p:spTgt spid="90268"/>
                                        </p:tgtEl>
                                      </p:cBhvr>
                                    </p:animEffect>
                                  </p:childTnLst>
                                </p:cTn>
                              </p:par>
                              <p:par>
                                <p:cTn id="86" presetID="4" presetClass="entr" presetSubtype="16" fill="hold" grpId="0" nodeType="withEffect">
                                  <p:stCondLst>
                                    <p:cond delay="0"/>
                                  </p:stCondLst>
                                  <p:childTnLst>
                                    <p:set>
                                      <p:cBhvr>
                                        <p:cTn id="87" dur="1" fill="hold">
                                          <p:stCondLst>
                                            <p:cond delay="0"/>
                                          </p:stCondLst>
                                        </p:cTn>
                                        <p:tgtEl>
                                          <p:spTgt spid="90269"/>
                                        </p:tgtEl>
                                        <p:attrNameLst>
                                          <p:attrName>style.visibility</p:attrName>
                                        </p:attrNameLst>
                                      </p:cBhvr>
                                      <p:to>
                                        <p:strVal val="visible"/>
                                      </p:to>
                                    </p:set>
                                    <p:animEffect transition="in" filter="box(in)">
                                      <p:cBhvr>
                                        <p:cTn id="88" dur="500"/>
                                        <p:tgtEl>
                                          <p:spTgt spid="90269"/>
                                        </p:tgtEl>
                                      </p:cBhvr>
                                    </p:animEffect>
                                  </p:childTnLst>
                                </p:cTn>
                              </p:par>
                              <p:par>
                                <p:cTn id="89" presetID="4" presetClass="entr" presetSubtype="16" fill="hold" grpId="0" nodeType="withEffect">
                                  <p:stCondLst>
                                    <p:cond delay="0"/>
                                  </p:stCondLst>
                                  <p:childTnLst>
                                    <p:set>
                                      <p:cBhvr>
                                        <p:cTn id="90" dur="1" fill="hold">
                                          <p:stCondLst>
                                            <p:cond delay="0"/>
                                          </p:stCondLst>
                                        </p:cTn>
                                        <p:tgtEl>
                                          <p:spTgt spid="90282"/>
                                        </p:tgtEl>
                                        <p:attrNameLst>
                                          <p:attrName>style.visibility</p:attrName>
                                        </p:attrNameLst>
                                      </p:cBhvr>
                                      <p:to>
                                        <p:strVal val="visible"/>
                                      </p:to>
                                    </p:set>
                                    <p:animEffect transition="in" filter="box(in)">
                                      <p:cBhvr>
                                        <p:cTn id="91" dur="500"/>
                                        <p:tgtEl>
                                          <p:spTgt spid="90282"/>
                                        </p:tgtEl>
                                      </p:cBhvr>
                                    </p:animEffect>
                                  </p:childTnLst>
                                </p:cTn>
                              </p:par>
                              <p:par>
                                <p:cTn id="92" presetID="4" presetClass="entr" presetSubtype="16" fill="hold" grpId="0" nodeType="withEffect">
                                  <p:stCondLst>
                                    <p:cond delay="0"/>
                                  </p:stCondLst>
                                  <p:childTnLst>
                                    <p:set>
                                      <p:cBhvr>
                                        <p:cTn id="93" dur="1" fill="hold">
                                          <p:stCondLst>
                                            <p:cond delay="0"/>
                                          </p:stCondLst>
                                        </p:cTn>
                                        <p:tgtEl>
                                          <p:spTgt spid="90283"/>
                                        </p:tgtEl>
                                        <p:attrNameLst>
                                          <p:attrName>style.visibility</p:attrName>
                                        </p:attrNameLst>
                                      </p:cBhvr>
                                      <p:to>
                                        <p:strVal val="visible"/>
                                      </p:to>
                                    </p:set>
                                    <p:animEffect transition="in" filter="box(in)">
                                      <p:cBhvr>
                                        <p:cTn id="94" dur="500"/>
                                        <p:tgtEl>
                                          <p:spTgt spid="90283"/>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4" presetClass="entr" presetSubtype="16" fill="hold" grpId="0" nodeType="clickEffect">
                                  <p:stCondLst>
                                    <p:cond delay="0"/>
                                  </p:stCondLst>
                                  <p:childTnLst>
                                    <p:set>
                                      <p:cBhvr>
                                        <p:cTn id="98" dur="1" fill="hold">
                                          <p:stCondLst>
                                            <p:cond delay="0"/>
                                          </p:stCondLst>
                                        </p:cTn>
                                        <p:tgtEl>
                                          <p:spTgt spid="90284"/>
                                        </p:tgtEl>
                                        <p:attrNameLst>
                                          <p:attrName>style.visibility</p:attrName>
                                        </p:attrNameLst>
                                      </p:cBhvr>
                                      <p:to>
                                        <p:strVal val="visible"/>
                                      </p:to>
                                    </p:set>
                                    <p:animEffect transition="in" filter="box(in)">
                                      <p:cBhvr>
                                        <p:cTn id="99" dur="500"/>
                                        <p:tgtEl>
                                          <p:spTgt spid="90284"/>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4" presetClass="entr" presetSubtype="16" fill="hold" nodeType="clickEffect">
                                  <p:stCondLst>
                                    <p:cond delay="0"/>
                                  </p:stCondLst>
                                  <p:childTnLst>
                                    <p:set>
                                      <p:cBhvr>
                                        <p:cTn id="103" dur="1" fill="hold">
                                          <p:stCondLst>
                                            <p:cond delay="0"/>
                                          </p:stCondLst>
                                        </p:cTn>
                                        <p:tgtEl>
                                          <p:spTgt spid="90222"/>
                                        </p:tgtEl>
                                        <p:attrNameLst>
                                          <p:attrName>style.visibility</p:attrName>
                                        </p:attrNameLst>
                                      </p:cBhvr>
                                      <p:to>
                                        <p:strVal val="visible"/>
                                      </p:to>
                                    </p:set>
                                    <p:animEffect transition="in" filter="box(in)">
                                      <p:cBhvr>
                                        <p:cTn id="104" dur="500"/>
                                        <p:tgtEl>
                                          <p:spTgt spid="90222"/>
                                        </p:tgtEl>
                                      </p:cBhvr>
                                    </p:animEffect>
                                  </p:childTnLst>
                                </p:cTn>
                              </p:par>
                              <p:par>
                                <p:cTn id="105" presetID="4" presetClass="entr" presetSubtype="16" fill="hold" nodeType="withEffect">
                                  <p:stCondLst>
                                    <p:cond delay="0"/>
                                  </p:stCondLst>
                                  <p:childTnLst>
                                    <p:set>
                                      <p:cBhvr>
                                        <p:cTn id="106" dur="1" fill="hold">
                                          <p:stCondLst>
                                            <p:cond delay="0"/>
                                          </p:stCondLst>
                                        </p:cTn>
                                        <p:tgtEl>
                                          <p:spTgt spid="90223"/>
                                        </p:tgtEl>
                                        <p:attrNameLst>
                                          <p:attrName>style.visibility</p:attrName>
                                        </p:attrNameLst>
                                      </p:cBhvr>
                                      <p:to>
                                        <p:strVal val="visible"/>
                                      </p:to>
                                    </p:set>
                                    <p:animEffect transition="in" filter="box(in)">
                                      <p:cBhvr>
                                        <p:cTn id="107" dur="500"/>
                                        <p:tgtEl>
                                          <p:spTgt spid="90223"/>
                                        </p:tgtEl>
                                      </p:cBhvr>
                                    </p:animEffect>
                                  </p:childTnLst>
                                </p:cTn>
                              </p:par>
                              <p:par>
                                <p:cTn id="108" presetID="4" presetClass="entr" presetSubtype="16" fill="hold" nodeType="withEffect">
                                  <p:stCondLst>
                                    <p:cond delay="0"/>
                                  </p:stCondLst>
                                  <p:childTnLst>
                                    <p:set>
                                      <p:cBhvr>
                                        <p:cTn id="109" dur="1" fill="hold">
                                          <p:stCondLst>
                                            <p:cond delay="0"/>
                                          </p:stCondLst>
                                        </p:cTn>
                                        <p:tgtEl>
                                          <p:spTgt spid="90224"/>
                                        </p:tgtEl>
                                        <p:attrNameLst>
                                          <p:attrName>style.visibility</p:attrName>
                                        </p:attrNameLst>
                                      </p:cBhvr>
                                      <p:to>
                                        <p:strVal val="visible"/>
                                      </p:to>
                                    </p:set>
                                    <p:animEffect transition="in" filter="box(in)">
                                      <p:cBhvr>
                                        <p:cTn id="110" dur="500"/>
                                        <p:tgtEl>
                                          <p:spTgt spid="90224"/>
                                        </p:tgtEl>
                                      </p:cBhvr>
                                    </p:animEffect>
                                  </p:childTnLst>
                                </p:cTn>
                              </p:par>
                              <p:par>
                                <p:cTn id="111" presetID="4" presetClass="entr" presetSubtype="16" fill="hold" nodeType="withEffect">
                                  <p:stCondLst>
                                    <p:cond delay="0"/>
                                  </p:stCondLst>
                                  <p:childTnLst>
                                    <p:set>
                                      <p:cBhvr>
                                        <p:cTn id="112" dur="1" fill="hold">
                                          <p:stCondLst>
                                            <p:cond delay="0"/>
                                          </p:stCondLst>
                                        </p:cTn>
                                        <p:tgtEl>
                                          <p:spTgt spid="90225"/>
                                        </p:tgtEl>
                                        <p:attrNameLst>
                                          <p:attrName>style.visibility</p:attrName>
                                        </p:attrNameLst>
                                      </p:cBhvr>
                                      <p:to>
                                        <p:strVal val="visible"/>
                                      </p:to>
                                    </p:set>
                                    <p:animEffect transition="in" filter="box(in)">
                                      <p:cBhvr>
                                        <p:cTn id="113" dur="500"/>
                                        <p:tgtEl>
                                          <p:spTgt spid="90225"/>
                                        </p:tgtEl>
                                      </p:cBhvr>
                                    </p:animEffect>
                                  </p:childTnLst>
                                </p:cTn>
                              </p:par>
                              <p:par>
                                <p:cTn id="114" presetID="4" presetClass="entr" presetSubtype="16" fill="hold" nodeType="withEffect">
                                  <p:stCondLst>
                                    <p:cond delay="0"/>
                                  </p:stCondLst>
                                  <p:childTnLst>
                                    <p:set>
                                      <p:cBhvr>
                                        <p:cTn id="115" dur="1" fill="hold">
                                          <p:stCondLst>
                                            <p:cond delay="0"/>
                                          </p:stCondLst>
                                        </p:cTn>
                                        <p:tgtEl>
                                          <p:spTgt spid="90226"/>
                                        </p:tgtEl>
                                        <p:attrNameLst>
                                          <p:attrName>style.visibility</p:attrName>
                                        </p:attrNameLst>
                                      </p:cBhvr>
                                      <p:to>
                                        <p:strVal val="visible"/>
                                      </p:to>
                                    </p:set>
                                    <p:animEffect transition="in" filter="box(in)">
                                      <p:cBhvr>
                                        <p:cTn id="116" dur="500"/>
                                        <p:tgtEl>
                                          <p:spTgt spid="90226"/>
                                        </p:tgtEl>
                                      </p:cBhvr>
                                    </p:animEffect>
                                  </p:childTnLst>
                                </p:cTn>
                              </p:par>
                              <p:par>
                                <p:cTn id="117" presetID="4" presetClass="entr" presetSubtype="16" fill="hold" nodeType="withEffect">
                                  <p:stCondLst>
                                    <p:cond delay="0"/>
                                  </p:stCondLst>
                                  <p:childTnLst>
                                    <p:set>
                                      <p:cBhvr>
                                        <p:cTn id="118" dur="1" fill="hold">
                                          <p:stCondLst>
                                            <p:cond delay="0"/>
                                          </p:stCondLst>
                                        </p:cTn>
                                        <p:tgtEl>
                                          <p:spTgt spid="90227"/>
                                        </p:tgtEl>
                                        <p:attrNameLst>
                                          <p:attrName>style.visibility</p:attrName>
                                        </p:attrNameLst>
                                      </p:cBhvr>
                                      <p:to>
                                        <p:strVal val="visible"/>
                                      </p:to>
                                    </p:set>
                                    <p:animEffect transition="in" filter="box(in)">
                                      <p:cBhvr>
                                        <p:cTn id="119" dur="500"/>
                                        <p:tgtEl>
                                          <p:spTgt spid="90227"/>
                                        </p:tgtEl>
                                      </p:cBhvr>
                                    </p:animEffect>
                                  </p:childTnLst>
                                </p:cTn>
                              </p:par>
                              <p:par>
                                <p:cTn id="120" presetID="4" presetClass="entr" presetSubtype="16" fill="hold" nodeType="withEffect">
                                  <p:stCondLst>
                                    <p:cond delay="0"/>
                                  </p:stCondLst>
                                  <p:childTnLst>
                                    <p:set>
                                      <p:cBhvr>
                                        <p:cTn id="121" dur="1" fill="hold">
                                          <p:stCondLst>
                                            <p:cond delay="0"/>
                                          </p:stCondLst>
                                        </p:cTn>
                                        <p:tgtEl>
                                          <p:spTgt spid="90228"/>
                                        </p:tgtEl>
                                        <p:attrNameLst>
                                          <p:attrName>style.visibility</p:attrName>
                                        </p:attrNameLst>
                                      </p:cBhvr>
                                      <p:to>
                                        <p:strVal val="visible"/>
                                      </p:to>
                                    </p:set>
                                    <p:animEffect transition="in" filter="box(in)">
                                      <p:cBhvr>
                                        <p:cTn id="122" dur="500"/>
                                        <p:tgtEl>
                                          <p:spTgt spid="90228"/>
                                        </p:tgtEl>
                                      </p:cBhvr>
                                    </p:animEffect>
                                  </p:childTnLst>
                                </p:cTn>
                              </p:par>
                              <p:par>
                                <p:cTn id="123" presetID="4" presetClass="entr" presetSubtype="16" fill="hold" nodeType="withEffect">
                                  <p:stCondLst>
                                    <p:cond delay="0"/>
                                  </p:stCondLst>
                                  <p:childTnLst>
                                    <p:set>
                                      <p:cBhvr>
                                        <p:cTn id="124" dur="1" fill="hold">
                                          <p:stCondLst>
                                            <p:cond delay="0"/>
                                          </p:stCondLst>
                                        </p:cTn>
                                        <p:tgtEl>
                                          <p:spTgt spid="90229"/>
                                        </p:tgtEl>
                                        <p:attrNameLst>
                                          <p:attrName>style.visibility</p:attrName>
                                        </p:attrNameLst>
                                      </p:cBhvr>
                                      <p:to>
                                        <p:strVal val="visible"/>
                                      </p:to>
                                    </p:set>
                                    <p:animEffect transition="in" filter="box(in)">
                                      <p:cBhvr>
                                        <p:cTn id="125" dur="500"/>
                                        <p:tgtEl>
                                          <p:spTgt spid="90229"/>
                                        </p:tgtEl>
                                      </p:cBhvr>
                                    </p:animEffect>
                                  </p:childTnLst>
                                </p:cTn>
                              </p:par>
                              <p:par>
                                <p:cTn id="126" presetID="4" presetClass="entr" presetSubtype="16" fill="hold" nodeType="withEffect">
                                  <p:stCondLst>
                                    <p:cond delay="0"/>
                                  </p:stCondLst>
                                  <p:childTnLst>
                                    <p:set>
                                      <p:cBhvr>
                                        <p:cTn id="127" dur="1" fill="hold">
                                          <p:stCondLst>
                                            <p:cond delay="0"/>
                                          </p:stCondLst>
                                        </p:cTn>
                                        <p:tgtEl>
                                          <p:spTgt spid="90230"/>
                                        </p:tgtEl>
                                        <p:attrNameLst>
                                          <p:attrName>style.visibility</p:attrName>
                                        </p:attrNameLst>
                                      </p:cBhvr>
                                      <p:to>
                                        <p:strVal val="visible"/>
                                      </p:to>
                                    </p:set>
                                    <p:animEffect transition="in" filter="box(in)">
                                      <p:cBhvr>
                                        <p:cTn id="128" dur="500"/>
                                        <p:tgtEl>
                                          <p:spTgt spid="90230"/>
                                        </p:tgtEl>
                                      </p:cBhvr>
                                    </p:animEffect>
                                  </p:childTnLst>
                                </p:cTn>
                              </p:par>
                              <p:par>
                                <p:cTn id="129" presetID="4" presetClass="entr" presetSubtype="16" fill="hold" nodeType="withEffect">
                                  <p:stCondLst>
                                    <p:cond delay="0"/>
                                  </p:stCondLst>
                                  <p:childTnLst>
                                    <p:set>
                                      <p:cBhvr>
                                        <p:cTn id="130" dur="1" fill="hold">
                                          <p:stCondLst>
                                            <p:cond delay="0"/>
                                          </p:stCondLst>
                                        </p:cTn>
                                        <p:tgtEl>
                                          <p:spTgt spid="90231"/>
                                        </p:tgtEl>
                                        <p:attrNameLst>
                                          <p:attrName>style.visibility</p:attrName>
                                        </p:attrNameLst>
                                      </p:cBhvr>
                                      <p:to>
                                        <p:strVal val="visible"/>
                                      </p:to>
                                    </p:set>
                                    <p:animEffect transition="in" filter="box(in)">
                                      <p:cBhvr>
                                        <p:cTn id="131" dur="500"/>
                                        <p:tgtEl>
                                          <p:spTgt spid="90231"/>
                                        </p:tgtEl>
                                      </p:cBhvr>
                                    </p:animEffect>
                                  </p:childTnLst>
                                </p:cTn>
                              </p:par>
                              <p:par>
                                <p:cTn id="132" presetID="4" presetClass="entr" presetSubtype="16" fill="hold" nodeType="withEffect">
                                  <p:stCondLst>
                                    <p:cond delay="0"/>
                                  </p:stCondLst>
                                  <p:childTnLst>
                                    <p:set>
                                      <p:cBhvr>
                                        <p:cTn id="133" dur="1" fill="hold">
                                          <p:stCondLst>
                                            <p:cond delay="0"/>
                                          </p:stCondLst>
                                        </p:cTn>
                                        <p:tgtEl>
                                          <p:spTgt spid="90232"/>
                                        </p:tgtEl>
                                        <p:attrNameLst>
                                          <p:attrName>style.visibility</p:attrName>
                                        </p:attrNameLst>
                                      </p:cBhvr>
                                      <p:to>
                                        <p:strVal val="visible"/>
                                      </p:to>
                                    </p:set>
                                    <p:animEffect transition="in" filter="box(in)">
                                      <p:cBhvr>
                                        <p:cTn id="134" dur="500"/>
                                        <p:tgtEl>
                                          <p:spTgt spid="90232"/>
                                        </p:tgtEl>
                                      </p:cBhvr>
                                    </p:animEffect>
                                  </p:childTnLst>
                                </p:cTn>
                              </p:par>
                              <p:par>
                                <p:cTn id="135" presetID="4" presetClass="entr" presetSubtype="16" fill="hold" nodeType="withEffect">
                                  <p:stCondLst>
                                    <p:cond delay="0"/>
                                  </p:stCondLst>
                                  <p:childTnLst>
                                    <p:set>
                                      <p:cBhvr>
                                        <p:cTn id="136" dur="1" fill="hold">
                                          <p:stCondLst>
                                            <p:cond delay="0"/>
                                          </p:stCondLst>
                                        </p:cTn>
                                        <p:tgtEl>
                                          <p:spTgt spid="90233"/>
                                        </p:tgtEl>
                                        <p:attrNameLst>
                                          <p:attrName>style.visibility</p:attrName>
                                        </p:attrNameLst>
                                      </p:cBhvr>
                                      <p:to>
                                        <p:strVal val="visible"/>
                                      </p:to>
                                    </p:set>
                                    <p:animEffect transition="in" filter="box(in)">
                                      <p:cBhvr>
                                        <p:cTn id="137" dur="500"/>
                                        <p:tgtEl>
                                          <p:spTgt spid="90233"/>
                                        </p:tgtEl>
                                      </p:cBhvr>
                                    </p:animEffect>
                                  </p:childTnLst>
                                </p:cTn>
                              </p:par>
                              <p:par>
                                <p:cTn id="138" presetID="4" presetClass="entr" presetSubtype="16" fill="hold" nodeType="withEffect">
                                  <p:stCondLst>
                                    <p:cond delay="0"/>
                                  </p:stCondLst>
                                  <p:childTnLst>
                                    <p:set>
                                      <p:cBhvr>
                                        <p:cTn id="139" dur="1" fill="hold">
                                          <p:stCondLst>
                                            <p:cond delay="0"/>
                                          </p:stCondLst>
                                        </p:cTn>
                                        <p:tgtEl>
                                          <p:spTgt spid="90234"/>
                                        </p:tgtEl>
                                        <p:attrNameLst>
                                          <p:attrName>style.visibility</p:attrName>
                                        </p:attrNameLst>
                                      </p:cBhvr>
                                      <p:to>
                                        <p:strVal val="visible"/>
                                      </p:to>
                                    </p:set>
                                    <p:animEffect transition="in" filter="box(in)">
                                      <p:cBhvr>
                                        <p:cTn id="140" dur="500"/>
                                        <p:tgtEl>
                                          <p:spTgt spid="90234"/>
                                        </p:tgtEl>
                                      </p:cBhvr>
                                    </p:animEffect>
                                  </p:childTnLst>
                                </p:cTn>
                              </p:par>
                              <p:par>
                                <p:cTn id="141" presetID="4" presetClass="entr" presetSubtype="16" fill="hold" nodeType="withEffect">
                                  <p:stCondLst>
                                    <p:cond delay="0"/>
                                  </p:stCondLst>
                                  <p:childTnLst>
                                    <p:set>
                                      <p:cBhvr>
                                        <p:cTn id="142" dur="1" fill="hold">
                                          <p:stCondLst>
                                            <p:cond delay="0"/>
                                          </p:stCondLst>
                                        </p:cTn>
                                        <p:tgtEl>
                                          <p:spTgt spid="90235"/>
                                        </p:tgtEl>
                                        <p:attrNameLst>
                                          <p:attrName>style.visibility</p:attrName>
                                        </p:attrNameLst>
                                      </p:cBhvr>
                                      <p:to>
                                        <p:strVal val="visible"/>
                                      </p:to>
                                    </p:set>
                                    <p:animEffect transition="in" filter="box(in)">
                                      <p:cBhvr>
                                        <p:cTn id="143" dur="500"/>
                                        <p:tgtEl>
                                          <p:spTgt spid="90235"/>
                                        </p:tgtEl>
                                      </p:cBhvr>
                                    </p:animEffect>
                                  </p:childTnLst>
                                </p:cTn>
                              </p:par>
                              <p:par>
                                <p:cTn id="144" presetID="4" presetClass="entr" presetSubtype="16" fill="hold" nodeType="withEffect">
                                  <p:stCondLst>
                                    <p:cond delay="0"/>
                                  </p:stCondLst>
                                  <p:childTnLst>
                                    <p:set>
                                      <p:cBhvr>
                                        <p:cTn id="145" dur="1" fill="hold">
                                          <p:stCondLst>
                                            <p:cond delay="0"/>
                                          </p:stCondLst>
                                        </p:cTn>
                                        <p:tgtEl>
                                          <p:spTgt spid="90236"/>
                                        </p:tgtEl>
                                        <p:attrNameLst>
                                          <p:attrName>style.visibility</p:attrName>
                                        </p:attrNameLst>
                                      </p:cBhvr>
                                      <p:to>
                                        <p:strVal val="visible"/>
                                      </p:to>
                                    </p:set>
                                    <p:animEffect transition="in" filter="box(in)">
                                      <p:cBhvr>
                                        <p:cTn id="146" dur="500"/>
                                        <p:tgtEl>
                                          <p:spTgt spid="90236"/>
                                        </p:tgtEl>
                                      </p:cBhvr>
                                    </p:animEffect>
                                  </p:childTnLst>
                                </p:cTn>
                              </p:par>
                              <p:par>
                                <p:cTn id="147" presetID="4" presetClass="entr" presetSubtype="16" fill="hold" nodeType="withEffect">
                                  <p:stCondLst>
                                    <p:cond delay="0"/>
                                  </p:stCondLst>
                                  <p:childTnLst>
                                    <p:set>
                                      <p:cBhvr>
                                        <p:cTn id="148" dur="1" fill="hold">
                                          <p:stCondLst>
                                            <p:cond delay="0"/>
                                          </p:stCondLst>
                                        </p:cTn>
                                        <p:tgtEl>
                                          <p:spTgt spid="90237"/>
                                        </p:tgtEl>
                                        <p:attrNameLst>
                                          <p:attrName>style.visibility</p:attrName>
                                        </p:attrNameLst>
                                      </p:cBhvr>
                                      <p:to>
                                        <p:strVal val="visible"/>
                                      </p:to>
                                    </p:set>
                                    <p:animEffect transition="in" filter="box(in)">
                                      <p:cBhvr>
                                        <p:cTn id="149" dur="500"/>
                                        <p:tgtEl>
                                          <p:spTgt spid="90237"/>
                                        </p:tgtEl>
                                      </p:cBhvr>
                                    </p:animEffect>
                                  </p:childTnLst>
                                </p:cTn>
                              </p:par>
                              <p:par>
                                <p:cTn id="150" presetID="4" presetClass="entr" presetSubtype="16" fill="hold" nodeType="withEffect">
                                  <p:stCondLst>
                                    <p:cond delay="0"/>
                                  </p:stCondLst>
                                  <p:childTnLst>
                                    <p:set>
                                      <p:cBhvr>
                                        <p:cTn id="151" dur="1" fill="hold">
                                          <p:stCondLst>
                                            <p:cond delay="0"/>
                                          </p:stCondLst>
                                        </p:cTn>
                                        <p:tgtEl>
                                          <p:spTgt spid="90238"/>
                                        </p:tgtEl>
                                        <p:attrNameLst>
                                          <p:attrName>style.visibility</p:attrName>
                                        </p:attrNameLst>
                                      </p:cBhvr>
                                      <p:to>
                                        <p:strVal val="visible"/>
                                      </p:to>
                                    </p:set>
                                    <p:animEffect transition="in" filter="box(in)">
                                      <p:cBhvr>
                                        <p:cTn id="152" dur="500"/>
                                        <p:tgtEl>
                                          <p:spTgt spid="90238"/>
                                        </p:tgtEl>
                                      </p:cBhvr>
                                    </p:animEffect>
                                  </p:childTnLst>
                                </p:cTn>
                              </p:par>
                              <p:par>
                                <p:cTn id="153" presetID="4" presetClass="entr" presetSubtype="16" fill="hold" nodeType="withEffect">
                                  <p:stCondLst>
                                    <p:cond delay="0"/>
                                  </p:stCondLst>
                                  <p:childTnLst>
                                    <p:set>
                                      <p:cBhvr>
                                        <p:cTn id="154" dur="1" fill="hold">
                                          <p:stCondLst>
                                            <p:cond delay="0"/>
                                          </p:stCondLst>
                                        </p:cTn>
                                        <p:tgtEl>
                                          <p:spTgt spid="90239"/>
                                        </p:tgtEl>
                                        <p:attrNameLst>
                                          <p:attrName>style.visibility</p:attrName>
                                        </p:attrNameLst>
                                      </p:cBhvr>
                                      <p:to>
                                        <p:strVal val="visible"/>
                                      </p:to>
                                    </p:set>
                                    <p:animEffect transition="in" filter="box(in)">
                                      <p:cBhvr>
                                        <p:cTn id="155" dur="500"/>
                                        <p:tgtEl>
                                          <p:spTgt spid="90239"/>
                                        </p:tgtEl>
                                      </p:cBhvr>
                                    </p:animEffect>
                                  </p:childTnLst>
                                </p:cTn>
                              </p:par>
                              <p:par>
                                <p:cTn id="156" presetID="4" presetClass="entr" presetSubtype="16" fill="hold" nodeType="withEffect">
                                  <p:stCondLst>
                                    <p:cond delay="0"/>
                                  </p:stCondLst>
                                  <p:childTnLst>
                                    <p:set>
                                      <p:cBhvr>
                                        <p:cTn id="157" dur="1" fill="hold">
                                          <p:stCondLst>
                                            <p:cond delay="0"/>
                                          </p:stCondLst>
                                        </p:cTn>
                                        <p:tgtEl>
                                          <p:spTgt spid="90240"/>
                                        </p:tgtEl>
                                        <p:attrNameLst>
                                          <p:attrName>style.visibility</p:attrName>
                                        </p:attrNameLst>
                                      </p:cBhvr>
                                      <p:to>
                                        <p:strVal val="visible"/>
                                      </p:to>
                                    </p:set>
                                    <p:animEffect transition="in" filter="box(in)">
                                      <p:cBhvr>
                                        <p:cTn id="158" dur="500"/>
                                        <p:tgtEl>
                                          <p:spTgt spid="90240"/>
                                        </p:tgtEl>
                                      </p:cBhvr>
                                    </p:animEffect>
                                  </p:childTnLst>
                                </p:cTn>
                              </p:par>
                              <p:par>
                                <p:cTn id="159" presetID="4" presetClass="entr" presetSubtype="16" fill="hold" nodeType="withEffect">
                                  <p:stCondLst>
                                    <p:cond delay="0"/>
                                  </p:stCondLst>
                                  <p:childTnLst>
                                    <p:set>
                                      <p:cBhvr>
                                        <p:cTn id="160" dur="1" fill="hold">
                                          <p:stCondLst>
                                            <p:cond delay="0"/>
                                          </p:stCondLst>
                                        </p:cTn>
                                        <p:tgtEl>
                                          <p:spTgt spid="90241"/>
                                        </p:tgtEl>
                                        <p:attrNameLst>
                                          <p:attrName>style.visibility</p:attrName>
                                        </p:attrNameLst>
                                      </p:cBhvr>
                                      <p:to>
                                        <p:strVal val="visible"/>
                                      </p:to>
                                    </p:set>
                                    <p:animEffect transition="in" filter="box(in)">
                                      <p:cBhvr>
                                        <p:cTn id="161" dur="500"/>
                                        <p:tgtEl>
                                          <p:spTgt spid="90241"/>
                                        </p:tgtEl>
                                      </p:cBhvr>
                                    </p:animEffect>
                                  </p:childTnLst>
                                </p:cTn>
                              </p:par>
                              <p:par>
                                <p:cTn id="162" presetID="4" presetClass="entr" presetSubtype="16" fill="hold" grpId="0" nodeType="withEffect">
                                  <p:stCondLst>
                                    <p:cond delay="0"/>
                                  </p:stCondLst>
                                  <p:childTnLst>
                                    <p:set>
                                      <p:cBhvr>
                                        <p:cTn id="163" dur="1" fill="hold">
                                          <p:stCondLst>
                                            <p:cond delay="0"/>
                                          </p:stCondLst>
                                        </p:cTn>
                                        <p:tgtEl>
                                          <p:spTgt spid="90287"/>
                                        </p:tgtEl>
                                        <p:attrNameLst>
                                          <p:attrName>style.visibility</p:attrName>
                                        </p:attrNameLst>
                                      </p:cBhvr>
                                      <p:to>
                                        <p:strVal val="visible"/>
                                      </p:to>
                                    </p:set>
                                    <p:animEffect transition="in" filter="box(in)">
                                      <p:cBhvr>
                                        <p:cTn id="164" dur="500"/>
                                        <p:tgtEl>
                                          <p:spTgt spid="90287"/>
                                        </p:tgtEl>
                                      </p:cBhvr>
                                    </p:animEffect>
                                  </p:childTnLst>
                                </p:cTn>
                              </p:par>
                              <p:par>
                                <p:cTn id="165" presetID="4" presetClass="entr" presetSubtype="16" fill="hold" grpId="0" nodeType="withEffect">
                                  <p:stCondLst>
                                    <p:cond delay="0"/>
                                  </p:stCondLst>
                                  <p:childTnLst>
                                    <p:set>
                                      <p:cBhvr>
                                        <p:cTn id="166" dur="1" fill="hold">
                                          <p:stCondLst>
                                            <p:cond delay="0"/>
                                          </p:stCondLst>
                                        </p:cTn>
                                        <p:tgtEl>
                                          <p:spTgt spid="90289"/>
                                        </p:tgtEl>
                                        <p:attrNameLst>
                                          <p:attrName>style.visibility</p:attrName>
                                        </p:attrNameLst>
                                      </p:cBhvr>
                                      <p:to>
                                        <p:strVal val="visible"/>
                                      </p:to>
                                    </p:set>
                                    <p:animEffect transition="in" filter="box(in)">
                                      <p:cBhvr>
                                        <p:cTn id="167" dur="500"/>
                                        <p:tgtEl>
                                          <p:spTgt spid="90289"/>
                                        </p:tgtEl>
                                      </p:cBhvr>
                                    </p:animEffect>
                                  </p:childTnLst>
                                </p:cTn>
                              </p:par>
                              <p:par>
                                <p:cTn id="168" presetID="4" presetClass="entr" presetSubtype="16" fill="hold" grpId="0" nodeType="withEffect">
                                  <p:stCondLst>
                                    <p:cond delay="0"/>
                                  </p:stCondLst>
                                  <p:childTnLst>
                                    <p:set>
                                      <p:cBhvr>
                                        <p:cTn id="169" dur="1" fill="hold">
                                          <p:stCondLst>
                                            <p:cond delay="0"/>
                                          </p:stCondLst>
                                        </p:cTn>
                                        <p:tgtEl>
                                          <p:spTgt spid="90290"/>
                                        </p:tgtEl>
                                        <p:attrNameLst>
                                          <p:attrName>style.visibility</p:attrName>
                                        </p:attrNameLst>
                                      </p:cBhvr>
                                      <p:to>
                                        <p:strVal val="visible"/>
                                      </p:to>
                                    </p:set>
                                    <p:animEffect transition="in" filter="box(in)">
                                      <p:cBhvr>
                                        <p:cTn id="170" dur="500"/>
                                        <p:tgtEl>
                                          <p:spTgt spid="90290"/>
                                        </p:tgtEl>
                                      </p:cBhvr>
                                    </p:animEffect>
                                  </p:childTnLst>
                                </p:cTn>
                              </p:par>
                              <p:par>
                                <p:cTn id="171" presetID="4" presetClass="entr" presetSubtype="16" fill="hold" grpId="0" nodeType="withEffect">
                                  <p:stCondLst>
                                    <p:cond delay="0"/>
                                  </p:stCondLst>
                                  <p:childTnLst>
                                    <p:set>
                                      <p:cBhvr>
                                        <p:cTn id="172" dur="1" fill="hold">
                                          <p:stCondLst>
                                            <p:cond delay="0"/>
                                          </p:stCondLst>
                                        </p:cTn>
                                        <p:tgtEl>
                                          <p:spTgt spid="90291"/>
                                        </p:tgtEl>
                                        <p:attrNameLst>
                                          <p:attrName>style.visibility</p:attrName>
                                        </p:attrNameLst>
                                      </p:cBhvr>
                                      <p:to>
                                        <p:strVal val="visible"/>
                                      </p:to>
                                    </p:set>
                                    <p:animEffect transition="in" filter="box(in)">
                                      <p:cBhvr>
                                        <p:cTn id="173" dur="500"/>
                                        <p:tgtEl>
                                          <p:spTgt spid="90291"/>
                                        </p:tgtEl>
                                      </p:cBhvr>
                                    </p:animEffect>
                                  </p:childTnLst>
                                </p:cTn>
                              </p:par>
                              <p:par>
                                <p:cTn id="174" presetID="4" presetClass="entr" presetSubtype="16" fill="hold" grpId="0" nodeType="withEffect">
                                  <p:stCondLst>
                                    <p:cond delay="0"/>
                                  </p:stCondLst>
                                  <p:childTnLst>
                                    <p:set>
                                      <p:cBhvr>
                                        <p:cTn id="175" dur="1" fill="hold">
                                          <p:stCondLst>
                                            <p:cond delay="0"/>
                                          </p:stCondLst>
                                        </p:cTn>
                                        <p:tgtEl>
                                          <p:spTgt spid="90292"/>
                                        </p:tgtEl>
                                        <p:attrNameLst>
                                          <p:attrName>style.visibility</p:attrName>
                                        </p:attrNameLst>
                                      </p:cBhvr>
                                      <p:to>
                                        <p:strVal val="visible"/>
                                      </p:to>
                                    </p:set>
                                    <p:animEffect transition="in" filter="box(in)">
                                      <p:cBhvr>
                                        <p:cTn id="176" dur="500"/>
                                        <p:tgtEl>
                                          <p:spTgt spid="90292"/>
                                        </p:tgtEl>
                                      </p:cBhvr>
                                    </p:animEffect>
                                  </p:childTnLst>
                                </p:cTn>
                              </p:par>
                              <p:par>
                                <p:cTn id="177" presetID="4" presetClass="entr" presetSubtype="16" fill="hold" grpId="0" nodeType="withEffect">
                                  <p:stCondLst>
                                    <p:cond delay="0"/>
                                  </p:stCondLst>
                                  <p:childTnLst>
                                    <p:set>
                                      <p:cBhvr>
                                        <p:cTn id="178" dur="1" fill="hold">
                                          <p:stCondLst>
                                            <p:cond delay="0"/>
                                          </p:stCondLst>
                                        </p:cTn>
                                        <p:tgtEl>
                                          <p:spTgt spid="90293"/>
                                        </p:tgtEl>
                                        <p:attrNameLst>
                                          <p:attrName>style.visibility</p:attrName>
                                        </p:attrNameLst>
                                      </p:cBhvr>
                                      <p:to>
                                        <p:strVal val="visible"/>
                                      </p:to>
                                    </p:set>
                                    <p:animEffect transition="in" filter="box(in)">
                                      <p:cBhvr>
                                        <p:cTn id="179" dur="500"/>
                                        <p:tgtEl>
                                          <p:spTgt spid="90293"/>
                                        </p:tgtEl>
                                      </p:cBhvr>
                                    </p:animEffect>
                                  </p:childTnLst>
                                </p:cTn>
                              </p:par>
                              <p:par>
                                <p:cTn id="180" presetID="4" presetClass="entr" presetSubtype="16" fill="hold" grpId="0" nodeType="withEffect">
                                  <p:stCondLst>
                                    <p:cond delay="0"/>
                                  </p:stCondLst>
                                  <p:childTnLst>
                                    <p:set>
                                      <p:cBhvr>
                                        <p:cTn id="181" dur="1" fill="hold">
                                          <p:stCondLst>
                                            <p:cond delay="0"/>
                                          </p:stCondLst>
                                        </p:cTn>
                                        <p:tgtEl>
                                          <p:spTgt spid="90294"/>
                                        </p:tgtEl>
                                        <p:attrNameLst>
                                          <p:attrName>style.visibility</p:attrName>
                                        </p:attrNameLst>
                                      </p:cBhvr>
                                      <p:to>
                                        <p:strVal val="visible"/>
                                      </p:to>
                                    </p:set>
                                    <p:animEffect transition="in" filter="box(in)">
                                      <p:cBhvr>
                                        <p:cTn id="182" dur="500"/>
                                        <p:tgtEl>
                                          <p:spTgt spid="90294"/>
                                        </p:tgtEl>
                                      </p:cBhvr>
                                    </p:animEffect>
                                  </p:childTnLst>
                                </p:cTn>
                              </p:par>
                              <p:par>
                                <p:cTn id="183" presetID="4" presetClass="entr" presetSubtype="16" fill="hold" grpId="0" nodeType="withEffect">
                                  <p:stCondLst>
                                    <p:cond delay="0"/>
                                  </p:stCondLst>
                                  <p:childTnLst>
                                    <p:set>
                                      <p:cBhvr>
                                        <p:cTn id="184" dur="1" fill="hold">
                                          <p:stCondLst>
                                            <p:cond delay="0"/>
                                          </p:stCondLst>
                                        </p:cTn>
                                        <p:tgtEl>
                                          <p:spTgt spid="90295"/>
                                        </p:tgtEl>
                                        <p:attrNameLst>
                                          <p:attrName>style.visibility</p:attrName>
                                        </p:attrNameLst>
                                      </p:cBhvr>
                                      <p:to>
                                        <p:strVal val="visible"/>
                                      </p:to>
                                    </p:set>
                                    <p:animEffect transition="in" filter="box(in)">
                                      <p:cBhvr>
                                        <p:cTn id="185" dur="500"/>
                                        <p:tgtEl>
                                          <p:spTgt spid="90295"/>
                                        </p:tgtEl>
                                      </p:cBhvr>
                                    </p:animEffect>
                                  </p:childTnLst>
                                </p:cTn>
                              </p:par>
                              <p:par>
                                <p:cTn id="186" presetID="4" presetClass="entr" presetSubtype="16" fill="hold" grpId="0" nodeType="withEffect">
                                  <p:stCondLst>
                                    <p:cond delay="0"/>
                                  </p:stCondLst>
                                  <p:childTnLst>
                                    <p:set>
                                      <p:cBhvr>
                                        <p:cTn id="187" dur="1" fill="hold">
                                          <p:stCondLst>
                                            <p:cond delay="0"/>
                                          </p:stCondLst>
                                        </p:cTn>
                                        <p:tgtEl>
                                          <p:spTgt spid="90309"/>
                                        </p:tgtEl>
                                        <p:attrNameLst>
                                          <p:attrName>style.visibility</p:attrName>
                                        </p:attrNameLst>
                                      </p:cBhvr>
                                      <p:to>
                                        <p:strVal val="visible"/>
                                      </p:to>
                                    </p:set>
                                    <p:animEffect transition="in" filter="box(in)">
                                      <p:cBhvr>
                                        <p:cTn id="188" dur="500"/>
                                        <p:tgtEl>
                                          <p:spTgt spid="90309"/>
                                        </p:tgtEl>
                                      </p:cBhvr>
                                    </p:animEffect>
                                  </p:childTnLst>
                                </p:cTn>
                              </p:par>
                              <p:par>
                                <p:cTn id="189" presetID="4" presetClass="entr" presetSubtype="16" fill="hold" grpId="0" nodeType="withEffect">
                                  <p:stCondLst>
                                    <p:cond delay="0"/>
                                  </p:stCondLst>
                                  <p:childTnLst>
                                    <p:set>
                                      <p:cBhvr>
                                        <p:cTn id="190" dur="1" fill="hold">
                                          <p:stCondLst>
                                            <p:cond delay="0"/>
                                          </p:stCondLst>
                                        </p:cTn>
                                        <p:tgtEl>
                                          <p:spTgt spid="90296"/>
                                        </p:tgtEl>
                                        <p:attrNameLst>
                                          <p:attrName>style.visibility</p:attrName>
                                        </p:attrNameLst>
                                      </p:cBhvr>
                                      <p:to>
                                        <p:strVal val="visible"/>
                                      </p:to>
                                    </p:set>
                                    <p:animEffect transition="in" filter="box(in)">
                                      <p:cBhvr>
                                        <p:cTn id="191" dur="500"/>
                                        <p:tgtEl>
                                          <p:spTgt spid="90296"/>
                                        </p:tgtEl>
                                      </p:cBhvr>
                                    </p:animEffect>
                                  </p:childTnLst>
                                </p:cTn>
                              </p:par>
                              <p:par>
                                <p:cTn id="192" presetID="4" presetClass="entr" presetSubtype="16" fill="hold" grpId="0" nodeType="withEffect">
                                  <p:stCondLst>
                                    <p:cond delay="0"/>
                                  </p:stCondLst>
                                  <p:childTnLst>
                                    <p:set>
                                      <p:cBhvr>
                                        <p:cTn id="193" dur="1" fill="hold">
                                          <p:stCondLst>
                                            <p:cond delay="0"/>
                                          </p:stCondLst>
                                        </p:cTn>
                                        <p:tgtEl>
                                          <p:spTgt spid="90288"/>
                                        </p:tgtEl>
                                        <p:attrNameLst>
                                          <p:attrName>style.visibility</p:attrName>
                                        </p:attrNameLst>
                                      </p:cBhvr>
                                      <p:to>
                                        <p:strVal val="visible"/>
                                      </p:to>
                                    </p:set>
                                    <p:animEffect transition="in" filter="box(in)">
                                      <p:cBhvr>
                                        <p:cTn id="194" dur="500"/>
                                        <p:tgtEl>
                                          <p:spTgt spid="90288"/>
                                        </p:tgtEl>
                                      </p:cBhvr>
                                    </p:animEffect>
                                  </p:childTnLst>
                                </p:cTn>
                              </p:par>
                            </p:childTnLst>
                          </p:cTn>
                        </p:par>
                      </p:childTnLst>
                    </p:cTn>
                  </p:par>
                  <p:par>
                    <p:cTn id="195" fill="hold" nodeType="clickPar">
                      <p:stCondLst>
                        <p:cond delay="indefinite"/>
                      </p:stCondLst>
                      <p:childTnLst>
                        <p:par>
                          <p:cTn id="196" fill="hold" nodeType="withGroup">
                            <p:stCondLst>
                              <p:cond delay="0"/>
                            </p:stCondLst>
                            <p:childTnLst>
                              <p:par>
                                <p:cTn id="197" presetID="4" presetClass="entr" presetSubtype="16" fill="hold" grpId="0" nodeType="clickEffect">
                                  <p:stCondLst>
                                    <p:cond delay="0"/>
                                  </p:stCondLst>
                                  <p:childTnLst>
                                    <p:set>
                                      <p:cBhvr>
                                        <p:cTn id="198" dur="1" fill="hold">
                                          <p:stCondLst>
                                            <p:cond delay="0"/>
                                          </p:stCondLst>
                                        </p:cTn>
                                        <p:tgtEl>
                                          <p:spTgt spid="90285"/>
                                        </p:tgtEl>
                                        <p:attrNameLst>
                                          <p:attrName>style.visibility</p:attrName>
                                        </p:attrNameLst>
                                      </p:cBhvr>
                                      <p:to>
                                        <p:strVal val="visible"/>
                                      </p:to>
                                    </p:set>
                                    <p:animEffect transition="in" filter="box(in)">
                                      <p:cBhvr>
                                        <p:cTn id="199" dur="500"/>
                                        <p:tgtEl>
                                          <p:spTgt spid="90285"/>
                                        </p:tgtEl>
                                      </p:cBhvr>
                                    </p:animEffect>
                                  </p:childTnLst>
                                </p:cTn>
                              </p:par>
                            </p:childTnLst>
                          </p:cTn>
                        </p:par>
                      </p:childTnLst>
                    </p:cTn>
                  </p:par>
                  <p:par>
                    <p:cTn id="200" fill="hold" nodeType="clickPar">
                      <p:stCondLst>
                        <p:cond delay="indefinite"/>
                      </p:stCondLst>
                      <p:childTnLst>
                        <p:par>
                          <p:cTn id="201" fill="hold" nodeType="withGroup">
                            <p:stCondLst>
                              <p:cond delay="0"/>
                            </p:stCondLst>
                            <p:childTnLst>
                              <p:par>
                                <p:cTn id="202" presetID="4" presetClass="entr" presetSubtype="16" fill="hold" nodeType="clickEffect">
                                  <p:stCondLst>
                                    <p:cond delay="0"/>
                                  </p:stCondLst>
                                  <p:childTnLst>
                                    <p:set>
                                      <p:cBhvr>
                                        <p:cTn id="203" dur="1" fill="hold">
                                          <p:stCondLst>
                                            <p:cond delay="0"/>
                                          </p:stCondLst>
                                        </p:cTn>
                                        <p:tgtEl>
                                          <p:spTgt spid="90242"/>
                                        </p:tgtEl>
                                        <p:attrNameLst>
                                          <p:attrName>style.visibility</p:attrName>
                                        </p:attrNameLst>
                                      </p:cBhvr>
                                      <p:to>
                                        <p:strVal val="visible"/>
                                      </p:to>
                                    </p:set>
                                    <p:animEffect transition="in" filter="box(in)">
                                      <p:cBhvr>
                                        <p:cTn id="204" dur="500"/>
                                        <p:tgtEl>
                                          <p:spTgt spid="90242"/>
                                        </p:tgtEl>
                                      </p:cBhvr>
                                    </p:animEffect>
                                  </p:childTnLst>
                                </p:cTn>
                              </p:par>
                              <p:par>
                                <p:cTn id="205" presetID="4" presetClass="entr" presetSubtype="16" fill="hold" nodeType="withEffect">
                                  <p:stCondLst>
                                    <p:cond delay="0"/>
                                  </p:stCondLst>
                                  <p:childTnLst>
                                    <p:set>
                                      <p:cBhvr>
                                        <p:cTn id="206" dur="1" fill="hold">
                                          <p:stCondLst>
                                            <p:cond delay="0"/>
                                          </p:stCondLst>
                                        </p:cTn>
                                        <p:tgtEl>
                                          <p:spTgt spid="90243"/>
                                        </p:tgtEl>
                                        <p:attrNameLst>
                                          <p:attrName>style.visibility</p:attrName>
                                        </p:attrNameLst>
                                      </p:cBhvr>
                                      <p:to>
                                        <p:strVal val="visible"/>
                                      </p:to>
                                    </p:set>
                                    <p:animEffect transition="in" filter="box(in)">
                                      <p:cBhvr>
                                        <p:cTn id="207" dur="500"/>
                                        <p:tgtEl>
                                          <p:spTgt spid="90243"/>
                                        </p:tgtEl>
                                      </p:cBhvr>
                                    </p:animEffect>
                                  </p:childTnLst>
                                </p:cTn>
                              </p:par>
                              <p:par>
                                <p:cTn id="208" presetID="4" presetClass="entr" presetSubtype="16" fill="hold" nodeType="withEffect">
                                  <p:stCondLst>
                                    <p:cond delay="0"/>
                                  </p:stCondLst>
                                  <p:childTnLst>
                                    <p:set>
                                      <p:cBhvr>
                                        <p:cTn id="209" dur="1" fill="hold">
                                          <p:stCondLst>
                                            <p:cond delay="0"/>
                                          </p:stCondLst>
                                        </p:cTn>
                                        <p:tgtEl>
                                          <p:spTgt spid="90244"/>
                                        </p:tgtEl>
                                        <p:attrNameLst>
                                          <p:attrName>style.visibility</p:attrName>
                                        </p:attrNameLst>
                                      </p:cBhvr>
                                      <p:to>
                                        <p:strVal val="visible"/>
                                      </p:to>
                                    </p:set>
                                    <p:animEffect transition="in" filter="box(in)">
                                      <p:cBhvr>
                                        <p:cTn id="210" dur="500"/>
                                        <p:tgtEl>
                                          <p:spTgt spid="90244"/>
                                        </p:tgtEl>
                                      </p:cBhvr>
                                    </p:animEffect>
                                  </p:childTnLst>
                                </p:cTn>
                              </p:par>
                              <p:par>
                                <p:cTn id="211" presetID="4" presetClass="entr" presetSubtype="16" fill="hold" nodeType="withEffect">
                                  <p:stCondLst>
                                    <p:cond delay="0"/>
                                  </p:stCondLst>
                                  <p:childTnLst>
                                    <p:set>
                                      <p:cBhvr>
                                        <p:cTn id="212" dur="1" fill="hold">
                                          <p:stCondLst>
                                            <p:cond delay="0"/>
                                          </p:stCondLst>
                                        </p:cTn>
                                        <p:tgtEl>
                                          <p:spTgt spid="90245"/>
                                        </p:tgtEl>
                                        <p:attrNameLst>
                                          <p:attrName>style.visibility</p:attrName>
                                        </p:attrNameLst>
                                      </p:cBhvr>
                                      <p:to>
                                        <p:strVal val="visible"/>
                                      </p:to>
                                    </p:set>
                                    <p:animEffect transition="in" filter="box(in)">
                                      <p:cBhvr>
                                        <p:cTn id="213" dur="500"/>
                                        <p:tgtEl>
                                          <p:spTgt spid="90245"/>
                                        </p:tgtEl>
                                      </p:cBhvr>
                                    </p:animEffect>
                                  </p:childTnLst>
                                </p:cTn>
                              </p:par>
                              <p:par>
                                <p:cTn id="214" presetID="4" presetClass="entr" presetSubtype="16" fill="hold" nodeType="withEffect">
                                  <p:stCondLst>
                                    <p:cond delay="0"/>
                                  </p:stCondLst>
                                  <p:childTnLst>
                                    <p:set>
                                      <p:cBhvr>
                                        <p:cTn id="215" dur="1" fill="hold">
                                          <p:stCondLst>
                                            <p:cond delay="0"/>
                                          </p:stCondLst>
                                        </p:cTn>
                                        <p:tgtEl>
                                          <p:spTgt spid="90246"/>
                                        </p:tgtEl>
                                        <p:attrNameLst>
                                          <p:attrName>style.visibility</p:attrName>
                                        </p:attrNameLst>
                                      </p:cBhvr>
                                      <p:to>
                                        <p:strVal val="visible"/>
                                      </p:to>
                                    </p:set>
                                    <p:animEffect transition="in" filter="box(in)">
                                      <p:cBhvr>
                                        <p:cTn id="216" dur="500"/>
                                        <p:tgtEl>
                                          <p:spTgt spid="90246"/>
                                        </p:tgtEl>
                                      </p:cBhvr>
                                    </p:animEffect>
                                  </p:childTnLst>
                                </p:cTn>
                              </p:par>
                              <p:par>
                                <p:cTn id="217" presetID="4" presetClass="entr" presetSubtype="16" fill="hold" nodeType="withEffect">
                                  <p:stCondLst>
                                    <p:cond delay="0"/>
                                  </p:stCondLst>
                                  <p:childTnLst>
                                    <p:set>
                                      <p:cBhvr>
                                        <p:cTn id="218" dur="1" fill="hold">
                                          <p:stCondLst>
                                            <p:cond delay="0"/>
                                          </p:stCondLst>
                                        </p:cTn>
                                        <p:tgtEl>
                                          <p:spTgt spid="90247"/>
                                        </p:tgtEl>
                                        <p:attrNameLst>
                                          <p:attrName>style.visibility</p:attrName>
                                        </p:attrNameLst>
                                      </p:cBhvr>
                                      <p:to>
                                        <p:strVal val="visible"/>
                                      </p:to>
                                    </p:set>
                                    <p:animEffect transition="in" filter="box(in)">
                                      <p:cBhvr>
                                        <p:cTn id="219" dur="500"/>
                                        <p:tgtEl>
                                          <p:spTgt spid="90247"/>
                                        </p:tgtEl>
                                      </p:cBhvr>
                                    </p:animEffect>
                                  </p:childTnLst>
                                </p:cTn>
                              </p:par>
                              <p:par>
                                <p:cTn id="220" presetID="4" presetClass="entr" presetSubtype="16" fill="hold" nodeType="withEffect">
                                  <p:stCondLst>
                                    <p:cond delay="0"/>
                                  </p:stCondLst>
                                  <p:childTnLst>
                                    <p:set>
                                      <p:cBhvr>
                                        <p:cTn id="221" dur="1" fill="hold">
                                          <p:stCondLst>
                                            <p:cond delay="0"/>
                                          </p:stCondLst>
                                        </p:cTn>
                                        <p:tgtEl>
                                          <p:spTgt spid="90248"/>
                                        </p:tgtEl>
                                        <p:attrNameLst>
                                          <p:attrName>style.visibility</p:attrName>
                                        </p:attrNameLst>
                                      </p:cBhvr>
                                      <p:to>
                                        <p:strVal val="visible"/>
                                      </p:to>
                                    </p:set>
                                    <p:animEffect transition="in" filter="box(in)">
                                      <p:cBhvr>
                                        <p:cTn id="222" dur="500"/>
                                        <p:tgtEl>
                                          <p:spTgt spid="90248"/>
                                        </p:tgtEl>
                                      </p:cBhvr>
                                    </p:animEffect>
                                  </p:childTnLst>
                                </p:cTn>
                              </p:par>
                              <p:par>
                                <p:cTn id="223" presetID="4" presetClass="entr" presetSubtype="16" fill="hold" nodeType="withEffect">
                                  <p:stCondLst>
                                    <p:cond delay="0"/>
                                  </p:stCondLst>
                                  <p:childTnLst>
                                    <p:set>
                                      <p:cBhvr>
                                        <p:cTn id="224" dur="1" fill="hold">
                                          <p:stCondLst>
                                            <p:cond delay="0"/>
                                          </p:stCondLst>
                                        </p:cTn>
                                        <p:tgtEl>
                                          <p:spTgt spid="90249"/>
                                        </p:tgtEl>
                                        <p:attrNameLst>
                                          <p:attrName>style.visibility</p:attrName>
                                        </p:attrNameLst>
                                      </p:cBhvr>
                                      <p:to>
                                        <p:strVal val="visible"/>
                                      </p:to>
                                    </p:set>
                                    <p:animEffect transition="in" filter="box(in)">
                                      <p:cBhvr>
                                        <p:cTn id="225" dur="500"/>
                                        <p:tgtEl>
                                          <p:spTgt spid="90249"/>
                                        </p:tgtEl>
                                      </p:cBhvr>
                                    </p:animEffect>
                                  </p:childTnLst>
                                </p:cTn>
                              </p:par>
                              <p:par>
                                <p:cTn id="226" presetID="4" presetClass="entr" presetSubtype="16" fill="hold" nodeType="withEffect">
                                  <p:stCondLst>
                                    <p:cond delay="0"/>
                                  </p:stCondLst>
                                  <p:childTnLst>
                                    <p:set>
                                      <p:cBhvr>
                                        <p:cTn id="227" dur="1" fill="hold">
                                          <p:stCondLst>
                                            <p:cond delay="0"/>
                                          </p:stCondLst>
                                        </p:cTn>
                                        <p:tgtEl>
                                          <p:spTgt spid="90250"/>
                                        </p:tgtEl>
                                        <p:attrNameLst>
                                          <p:attrName>style.visibility</p:attrName>
                                        </p:attrNameLst>
                                      </p:cBhvr>
                                      <p:to>
                                        <p:strVal val="visible"/>
                                      </p:to>
                                    </p:set>
                                    <p:animEffect transition="in" filter="box(in)">
                                      <p:cBhvr>
                                        <p:cTn id="228" dur="500"/>
                                        <p:tgtEl>
                                          <p:spTgt spid="90250"/>
                                        </p:tgtEl>
                                      </p:cBhvr>
                                    </p:animEffect>
                                  </p:childTnLst>
                                </p:cTn>
                              </p:par>
                              <p:par>
                                <p:cTn id="229" presetID="4" presetClass="entr" presetSubtype="16" fill="hold" nodeType="withEffect">
                                  <p:stCondLst>
                                    <p:cond delay="0"/>
                                  </p:stCondLst>
                                  <p:childTnLst>
                                    <p:set>
                                      <p:cBhvr>
                                        <p:cTn id="230" dur="1" fill="hold">
                                          <p:stCondLst>
                                            <p:cond delay="0"/>
                                          </p:stCondLst>
                                        </p:cTn>
                                        <p:tgtEl>
                                          <p:spTgt spid="90251"/>
                                        </p:tgtEl>
                                        <p:attrNameLst>
                                          <p:attrName>style.visibility</p:attrName>
                                        </p:attrNameLst>
                                      </p:cBhvr>
                                      <p:to>
                                        <p:strVal val="visible"/>
                                      </p:to>
                                    </p:set>
                                    <p:animEffect transition="in" filter="box(in)">
                                      <p:cBhvr>
                                        <p:cTn id="231" dur="500"/>
                                        <p:tgtEl>
                                          <p:spTgt spid="90251"/>
                                        </p:tgtEl>
                                      </p:cBhvr>
                                    </p:animEffect>
                                  </p:childTnLst>
                                </p:cTn>
                              </p:par>
                              <p:par>
                                <p:cTn id="232" presetID="4" presetClass="entr" presetSubtype="16" fill="hold" nodeType="withEffect">
                                  <p:stCondLst>
                                    <p:cond delay="0"/>
                                  </p:stCondLst>
                                  <p:childTnLst>
                                    <p:set>
                                      <p:cBhvr>
                                        <p:cTn id="233" dur="1" fill="hold">
                                          <p:stCondLst>
                                            <p:cond delay="0"/>
                                          </p:stCondLst>
                                        </p:cTn>
                                        <p:tgtEl>
                                          <p:spTgt spid="90252"/>
                                        </p:tgtEl>
                                        <p:attrNameLst>
                                          <p:attrName>style.visibility</p:attrName>
                                        </p:attrNameLst>
                                      </p:cBhvr>
                                      <p:to>
                                        <p:strVal val="visible"/>
                                      </p:to>
                                    </p:set>
                                    <p:animEffect transition="in" filter="box(in)">
                                      <p:cBhvr>
                                        <p:cTn id="234" dur="500"/>
                                        <p:tgtEl>
                                          <p:spTgt spid="90252"/>
                                        </p:tgtEl>
                                      </p:cBhvr>
                                    </p:animEffect>
                                  </p:childTnLst>
                                </p:cTn>
                              </p:par>
                              <p:par>
                                <p:cTn id="235" presetID="4" presetClass="entr" presetSubtype="16" fill="hold" nodeType="withEffect">
                                  <p:stCondLst>
                                    <p:cond delay="0"/>
                                  </p:stCondLst>
                                  <p:childTnLst>
                                    <p:set>
                                      <p:cBhvr>
                                        <p:cTn id="236" dur="1" fill="hold">
                                          <p:stCondLst>
                                            <p:cond delay="0"/>
                                          </p:stCondLst>
                                        </p:cTn>
                                        <p:tgtEl>
                                          <p:spTgt spid="90253"/>
                                        </p:tgtEl>
                                        <p:attrNameLst>
                                          <p:attrName>style.visibility</p:attrName>
                                        </p:attrNameLst>
                                      </p:cBhvr>
                                      <p:to>
                                        <p:strVal val="visible"/>
                                      </p:to>
                                    </p:set>
                                    <p:animEffect transition="in" filter="box(in)">
                                      <p:cBhvr>
                                        <p:cTn id="237" dur="500"/>
                                        <p:tgtEl>
                                          <p:spTgt spid="90253"/>
                                        </p:tgtEl>
                                      </p:cBhvr>
                                    </p:animEffect>
                                  </p:childTnLst>
                                </p:cTn>
                              </p:par>
                              <p:par>
                                <p:cTn id="238" presetID="4" presetClass="entr" presetSubtype="16" fill="hold" nodeType="withEffect">
                                  <p:stCondLst>
                                    <p:cond delay="0"/>
                                  </p:stCondLst>
                                  <p:childTnLst>
                                    <p:set>
                                      <p:cBhvr>
                                        <p:cTn id="239" dur="1" fill="hold">
                                          <p:stCondLst>
                                            <p:cond delay="0"/>
                                          </p:stCondLst>
                                        </p:cTn>
                                        <p:tgtEl>
                                          <p:spTgt spid="90254"/>
                                        </p:tgtEl>
                                        <p:attrNameLst>
                                          <p:attrName>style.visibility</p:attrName>
                                        </p:attrNameLst>
                                      </p:cBhvr>
                                      <p:to>
                                        <p:strVal val="visible"/>
                                      </p:to>
                                    </p:set>
                                    <p:animEffect transition="in" filter="box(in)">
                                      <p:cBhvr>
                                        <p:cTn id="240" dur="500"/>
                                        <p:tgtEl>
                                          <p:spTgt spid="90254"/>
                                        </p:tgtEl>
                                      </p:cBhvr>
                                    </p:animEffect>
                                  </p:childTnLst>
                                </p:cTn>
                              </p:par>
                              <p:par>
                                <p:cTn id="241" presetID="4" presetClass="entr" presetSubtype="16" fill="hold" nodeType="withEffect">
                                  <p:stCondLst>
                                    <p:cond delay="0"/>
                                  </p:stCondLst>
                                  <p:childTnLst>
                                    <p:set>
                                      <p:cBhvr>
                                        <p:cTn id="242" dur="1" fill="hold">
                                          <p:stCondLst>
                                            <p:cond delay="0"/>
                                          </p:stCondLst>
                                        </p:cTn>
                                        <p:tgtEl>
                                          <p:spTgt spid="90255"/>
                                        </p:tgtEl>
                                        <p:attrNameLst>
                                          <p:attrName>style.visibility</p:attrName>
                                        </p:attrNameLst>
                                      </p:cBhvr>
                                      <p:to>
                                        <p:strVal val="visible"/>
                                      </p:to>
                                    </p:set>
                                    <p:animEffect transition="in" filter="box(in)">
                                      <p:cBhvr>
                                        <p:cTn id="243" dur="500"/>
                                        <p:tgtEl>
                                          <p:spTgt spid="90255"/>
                                        </p:tgtEl>
                                      </p:cBhvr>
                                    </p:animEffect>
                                  </p:childTnLst>
                                </p:cTn>
                              </p:par>
                              <p:par>
                                <p:cTn id="244" presetID="4" presetClass="entr" presetSubtype="16" fill="hold" nodeType="withEffect">
                                  <p:stCondLst>
                                    <p:cond delay="0"/>
                                  </p:stCondLst>
                                  <p:childTnLst>
                                    <p:set>
                                      <p:cBhvr>
                                        <p:cTn id="245" dur="1" fill="hold">
                                          <p:stCondLst>
                                            <p:cond delay="0"/>
                                          </p:stCondLst>
                                        </p:cTn>
                                        <p:tgtEl>
                                          <p:spTgt spid="90256"/>
                                        </p:tgtEl>
                                        <p:attrNameLst>
                                          <p:attrName>style.visibility</p:attrName>
                                        </p:attrNameLst>
                                      </p:cBhvr>
                                      <p:to>
                                        <p:strVal val="visible"/>
                                      </p:to>
                                    </p:set>
                                    <p:animEffect transition="in" filter="box(in)">
                                      <p:cBhvr>
                                        <p:cTn id="246" dur="500"/>
                                        <p:tgtEl>
                                          <p:spTgt spid="90256"/>
                                        </p:tgtEl>
                                      </p:cBhvr>
                                    </p:animEffect>
                                  </p:childTnLst>
                                </p:cTn>
                              </p:par>
                              <p:par>
                                <p:cTn id="247" presetID="4" presetClass="entr" presetSubtype="16" fill="hold" nodeType="withEffect">
                                  <p:stCondLst>
                                    <p:cond delay="0"/>
                                  </p:stCondLst>
                                  <p:childTnLst>
                                    <p:set>
                                      <p:cBhvr>
                                        <p:cTn id="248" dur="1" fill="hold">
                                          <p:stCondLst>
                                            <p:cond delay="0"/>
                                          </p:stCondLst>
                                        </p:cTn>
                                        <p:tgtEl>
                                          <p:spTgt spid="90257"/>
                                        </p:tgtEl>
                                        <p:attrNameLst>
                                          <p:attrName>style.visibility</p:attrName>
                                        </p:attrNameLst>
                                      </p:cBhvr>
                                      <p:to>
                                        <p:strVal val="visible"/>
                                      </p:to>
                                    </p:set>
                                    <p:animEffect transition="in" filter="box(in)">
                                      <p:cBhvr>
                                        <p:cTn id="249" dur="500"/>
                                        <p:tgtEl>
                                          <p:spTgt spid="90257"/>
                                        </p:tgtEl>
                                      </p:cBhvr>
                                    </p:animEffect>
                                  </p:childTnLst>
                                </p:cTn>
                              </p:par>
                              <p:par>
                                <p:cTn id="250" presetID="4" presetClass="entr" presetSubtype="16" fill="hold" nodeType="withEffect">
                                  <p:stCondLst>
                                    <p:cond delay="0"/>
                                  </p:stCondLst>
                                  <p:childTnLst>
                                    <p:set>
                                      <p:cBhvr>
                                        <p:cTn id="251" dur="1" fill="hold">
                                          <p:stCondLst>
                                            <p:cond delay="0"/>
                                          </p:stCondLst>
                                        </p:cTn>
                                        <p:tgtEl>
                                          <p:spTgt spid="90258"/>
                                        </p:tgtEl>
                                        <p:attrNameLst>
                                          <p:attrName>style.visibility</p:attrName>
                                        </p:attrNameLst>
                                      </p:cBhvr>
                                      <p:to>
                                        <p:strVal val="visible"/>
                                      </p:to>
                                    </p:set>
                                    <p:animEffect transition="in" filter="box(in)">
                                      <p:cBhvr>
                                        <p:cTn id="252" dur="500"/>
                                        <p:tgtEl>
                                          <p:spTgt spid="90258"/>
                                        </p:tgtEl>
                                      </p:cBhvr>
                                    </p:animEffect>
                                  </p:childTnLst>
                                </p:cTn>
                              </p:par>
                              <p:par>
                                <p:cTn id="253" presetID="4" presetClass="entr" presetSubtype="16" fill="hold" nodeType="withEffect">
                                  <p:stCondLst>
                                    <p:cond delay="0"/>
                                  </p:stCondLst>
                                  <p:childTnLst>
                                    <p:set>
                                      <p:cBhvr>
                                        <p:cTn id="254" dur="1" fill="hold">
                                          <p:stCondLst>
                                            <p:cond delay="0"/>
                                          </p:stCondLst>
                                        </p:cTn>
                                        <p:tgtEl>
                                          <p:spTgt spid="90259"/>
                                        </p:tgtEl>
                                        <p:attrNameLst>
                                          <p:attrName>style.visibility</p:attrName>
                                        </p:attrNameLst>
                                      </p:cBhvr>
                                      <p:to>
                                        <p:strVal val="visible"/>
                                      </p:to>
                                    </p:set>
                                    <p:animEffect transition="in" filter="box(in)">
                                      <p:cBhvr>
                                        <p:cTn id="255" dur="500"/>
                                        <p:tgtEl>
                                          <p:spTgt spid="90259"/>
                                        </p:tgtEl>
                                      </p:cBhvr>
                                    </p:animEffect>
                                  </p:childTnLst>
                                </p:cTn>
                              </p:par>
                              <p:par>
                                <p:cTn id="256" presetID="4" presetClass="entr" presetSubtype="16" fill="hold" nodeType="withEffect">
                                  <p:stCondLst>
                                    <p:cond delay="0"/>
                                  </p:stCondLst>
                                  <p:childTnLst>
                                    <p:set>
                                      <p:cBhvr>
                                        <p:cTn id="257" dur="1" fill="hold">
                                          <p:stCondLst>
                                            <p:cond delay="0"/>
                                          </p:stCondLst>
                                        </p:cTn>
                                        <p:tgtEl>
                                          <p:spTgt spid="90260"/>
                                        </p:tgtEl>
                                        <p:attrNameLst>
                                          <p:attrName>style.visibility</p:attrName>
                                        </p:attrNameLst>
                                      </p:cBhvr>
                                      <p:to>
                                        <p:strVal val="visible"/>
                                      </p:to>
                                    </p:set>
                                    <p:animEffect transition="in" filter="box(in)">
                                      <p:cBhvr>
                                        <p:cTn id="258" dur="500"/>
                                        <p:tgtEl>
                                          <p:spTgt spid="90260"/>
                                        </p:tgtEl>
                                      </p:cBhvr>
                                    </p:animEffect>
                                  </p:childTnLst>
                                </p:cTn>
                              </p:par>
                              <p:par>
                                <p:cTn id="259" presetID="4" presetClass="entr" presetSubtype="16" fill="hold" nodeType="withEffect">
                                  <p:stCondLst>
                                    <p:cond delay="0"/>
                                  </p:stCondLst>
                                  <p:childTnLst>
                                    <p:set>
                                      <p:cBhvr>
                                        <p:cTn id="260" dur="1" fill="hold">
                                          <p:stCondLst>
                                            <p:cond delay="0"/>
                                          </p:stCondLst>
                                        </p:cTn>
                                        <p:tgtEl>
                                          <p:spTgt spid="90261"/>
                                        </p:tgtEl>
                                        <p:attrNameLst>
                                          <p:attrName>style.visibility</p:attrName>
                                        </p:attrNameLst>
                                      </p:cBhvr>
                                      <p:to>
                                        <p:strVal val="visible"/>
                                      </p:to>
                                    </p:set>
                                    <p:animEffect transition="in" filter="box(in)">
                                      <p:cBhvr>
                                        <p:cTn id="261" dur="500"/>
                                        <p:tgtEl>
                                          <p:spTgt spid="90261"/>
                                        </p:tgtEl>
                                      </p:cBhvr>
                                    </p:animEffect>
                                  </p:childTnLst>
                                </p:cTn>
                              </p:par>
                              <p:par>
                                <p:cTn id="262" presetID="4" presetClass="entr" presetSubtype="16" fill="hold" grpId="0" nodeType="withEffect">
                                  <p:stCondLst>
                                    <p:cond delay="0"/>
                                  </p:stCondLst>
                                  <p:childTnLst>
                                    <p:set>
                                      <p:cBhvr>
                                        <p:cTn id="263" dur="1" fill="hold">
                                          <p:stCondLst>
                                            <p:cond delay="0"/>
                                          </p:stCondLst>
                                        </p:cTn>
                                        <p:tgtEl>
                                          <p:spTgt spid="90299"/>
                                        </p:tgtEl>
                                        <p:attrNameLst>
                                          <p:attrName>style.visibility</p:attrName>
                                        </p:attrNameLst>
                                      </p:cBhvr>
                                      <p:to>
                                        <p:strVal val="visible"/>
                                      </p:to>
                                    </p:set>
                                    <p:animEffect transition="in" filter="box(in)">
                                      <p:cBhvr>
                                        <p:cTn id="264" dur="500"/>
                                        <p:tgtEl>
                                          <p:spTgt spid="90299"/>
                                        </p:tgtEl>
                                      </p:cBhvr>
                                    </p:animEffect>
                                  </p:childTnLst>
                                </p:cTn>
                              </p:par>
                              <p:par>
                                <p:cTn id="265" presetID="4" presetClass="entr" presetSubtype="16" fill="hold" grpId="0" nodeType="withEffect">
                                  <p:stCondLst>
                                    <p:cond delay="0"/>
                                  </p:stCondLst>
                                  <p:childTnLst>
                                    <p:set>
                                      <p:cBhvr>
                                        <p:cTn id="266" dur="1" fill="hold">
                                          <p:stCondLst>
                                            <p:cond delay="0"/>
                                          </p:stCondLst>
                                        </p:cTn>
                                        <p:tgtEl>
                                          <p:spTgt spid="90300"/>
                                        </p:tgtEl>
                                        <p:attrNameLst>
                                          <p:attrName>style.visibility</p:attrName>
                                        </p:attrNameLst>
                                      </p:cBhvr>
                                      <p:to>
                                        <p:strVal val="visible"/>
                                      </p:to>
                                    </p:set>
                                    <p:animEffect transition="in" filter="box(in)">
                                      <p:cBhvr>
                                        <p:cTn id="267" dur="500"/>
                                        <p:tgtEl>
                                          <p:spTgt spid="90300"/>
                                        </p:tgtEl>
                                      </p:cBhvr>
                                    </p:animEffect>
                                  </p:childTnLst>
                                </p:cTn>
                              </p:par>
                              <p:par>
                                <p:cTn id="268" presetID="4" presetClass="entr" presetSubtype="16" fill="hold" grpId="0" nodeType="withEffect">
                                  <p:stCondLst>
                                    <p:cond delay="0"/>
                                  </p:stCondLst>
                                  <p:childTnLst>
                                    <p:set>
                                      <p:cBhvr>
                                        <p:cTn id="269" dur="1" fill="hold">
                                          <p:stCondLst>
                                            <p:cond delay="0"/>
                                          </p:stCondLst>
                                        </p:cTn>
                                        <p:tgtEl>
                                          <p:spTgt spid="90301"/>
                                        </p:tgtEl>
                                        <p:attrNameLst>
                                          <p:attrName>style.visibility</p:attrName>
                                        </p:attrNameLst>
                                      </p:cBhvr>
                                      <p:to>
                                        <p:strVal val="visible"/>
                                      </p:to>
                                    </p:set>
                                    <p:animEffect transition="in" filter="box(in)">
                                      <p:cBhvr>
                                        <p:cTn id="270" dur="500"/>
                                        <p:tgtEl>
                                          <p:spTgt spid="90301"/>
                                        </p:tgtEl>
                                      </p:cBhvr>
                                    </p:animEffect>
                                  </p:childTnLst>
                                </p:cTn>
                              </p:par>
                              <p:par>
                                <p:cTn id="271" presetID="4" presetClass="entr" presetSubtype="16" fill="hold" grpId="0" nodeType="withEffect">
                                  <p:stCondLst>
                                    <p:cond delay="0"/>
                                  </p:stCondLst>
                                  <p:childTnLst>
                                    <p:set>
                                      <p:cBhvr>
                                        <p:cTn id="272" dur="1" fill="hold">
                                          <p:stCondLst>
                                            <p:cond delay="0"/>
                                          </p:stCondLst>
                                        </p:cTn>
                                        <p:tgtEl>
                                          <p:spTgt spid="90302"/>
                                        </p:tgtEl>
                                        <p:attrNameLst>
                                          <p:attrName>style.visibility</p:attrName>
                                        </p:attrNameLst>
                                      </p:cBhvr>
                                      <p:to>
                                        <p:strVal val="visible"/>
                                      </p:to>
                                    </p:set>
                                    <p:animEffect transition="in" filter="box(in)">
                                      <p:cBhvr>
                                        <p:cTn id="273" dur="500"/>
                                        <p:tgtEl>
                                          <p:spTgt spid="90302"/>
                                        </p:tgtEl>
                                      </p:cBhvr>
                                    </p:animEffect>
                                  </p:childTnLst>
                                </p:cTn>
                              </p:par>
                              <p:par>
                                <p:cTn id="274" presetID="4" presetClass="entr" presetSubtype="16" fill="hold" grpId="0" nodeType="withEffect">
                                  <p:stCondLst>
                                    <p:cond delay="0"/>
                                  </p:stCondLst>
                                  <p:childTnLst>
                                    <p:set>
                                      <p:cBhvr>
                                        <p:cTn id="275" dur="1" fill="hold">
                                          <p:stCondLst>
                                            <p:cond delay="0"/>
                                          </p:stCondLst>
                                        </p:cTn>
                                        <p:tgtEl>
                                          <p:spTgt spid="90303"/>
                                        </p:tgtEl>
                                        <p:attrNameLst>
                                          <p:attrName>style.visibility</p:attrName>
                                        </p:attrNameLst>
                                      </p:cBhvr>
                                      <p:to>
                                        <p:strVal val="visible"/>
                                      </p:to>
                                    </p:set>
                                    <p:animEffect transition="in" filter="box(in)">
                                      <p:cBhvr>
                                        <p:cTn id="276" dur="500"/>
                                        <p:tgtEl>
                                          <p:spTgt spid="90303"/>
                                        </p:tgtEl>
                                      </p:cBhvr>
                                    </p:animEffect>
                                  </p:childTnLst>
                                </p:cTn>
                              </p:par>
                              <p:par>
                                <p:cTn id="277" presetID="4" presetClass="entr" presetSubtype="16" fill="hold" grpId="0" nodeType="withEffect">
                                  <p:stCondLst>
                                    <p:cond delay="0"/>
                                  </p:stCondLst>
                                  <p:childTnLst>
                                    <p:set>
                                      <p:cBhvr>
                                        <p:cTn id="278" dur="1" fill="hold">
                                          <p:stCondLst>
                                            <p:cond delay="0"/>
                                          </p:stCondLst>
                                        </p:cTn>
                                        <p:tgtEl>
                                          <p:spTgt spid="90304"/>
                                        </p:tgtEl>
                                        <p:attrNameLst>
                                          <p:attrName>style.visibility</p:attrName>
                                        </p:attrNameLst>
                                      </p:cBhvr>
                                      <p:to>
                                        <p:strVal val="visible"/>
                                      </p:to>
                                    </p:set>
                                    <p:animEffect transition="in" filter="box(in)">
                                      <p:cBhvr>
                                        <p:cTn id="279" dur="500"/>
                                        <p:tgtEl>
                                          <p:spTgt spid="90304"/>
                                        </p:tgtEl>
                                      </p:cBhvr>
                                    </p:animEffect>
                                  </p:childTnLst>
                                </p:cTn>
                              </p:par>
                              <p:par>
                                <p:cTn id="280" presetID="4" presetClass="entr" presetSubtype="16" fill="hold" grpId="0" nodeType="withEffect">
                                  <p:stCondLst>
                                    <p:cond delay="0"/>
                                  </p:stCondLst>
                                  <p:childTnLst>
                                    <p:set>
                                      <p:cBhvr>
                                        <p:cTn id="281" dur="1" fill="hold">
                                          <p:stCondLst>
                                            <p:cond delay="0"/>
                                          </p:stCondLst>
                                        </p:cTn>
                                        <p:tgtEl>
                                          <p:spTgt spid="90305"/>
                                        </p:tgtEl>
                                        <p:attrNameLst>
                                          <p:attrName>style.visibility</p:attrName>
                                        </p:attrNameLst>
                                      </p:cBhvr>
                                      <p:to>
                                        <p:strVal val="visible"/>
                                      </p:to>
                                    </p:set>
                                    <p:animEffect transition="in" filter="box(in)">
                                      <p:cBhvr>
                                        <p:cTn id="282" dur="500"/>
                                        <p:tgtEl>
                                          <p:spTgt spid="90305"/>
                                        </p:tgtEl>
                                      </p:cBhvr>
                                    </p:animEffect>
                                  </p:childTnLst>
                                </p:cTn>
                              </p:par>
                              <p:par>
                                <p:cTn id="283" presetID="4" presetClass="entr" presetSubtype="16" fill="hold" grpId="0" nodeType="withEffect">
                                  <p:stCondLst>
                                    <p:cond delay="0"/>
                                  </p:stCondLst>
                                  <p:childTnLst>
                                    <p:set>
                                      <p:cBhvr>
                                        <p:cTn id="284" dur="1" fill="hold">
                                          <p:stCondLst>
                                            <p:cond delay="0"/>
                                          </p:stCondLst>
                                        </p:cTn>
                                        <p:tgtEl>
                                          <p:spTgt spid="90306"/>
                                        </p:tgtEl>
                                        <p:attrNameLst>
                                          <p:attrName>style.visibility</p:attrName>
                                        </p:attrNameLst>
                                      </p:cBhvr>
                                      <p:to>
                                        <p:strVal val="visible"/>
                                      </p:to>
                                    </p:set>
                                    <p:animEffect transition="in" filter="box(in)">
                                      <p:cBhvr>
                                        <p:cTn id="285" dur="500"/>
                                        <p:tgtEl>
                                          <p:spTgt spid="90306"/>
                                        </p:tgtEl>
                                      </p:cBhvr>
                                    </p:animEffect>
                                  </p:childTnLst>
                                </p:cTn>
                              </p:par>
                              <p:par>
                                <p:cTn id="286" presetID="4" presetClass="entr" presetSubtype="16" fill="hold" grpId="0" nodeType="withEffect">
                                  <p:stCondLst>
                                    <p:cond delay="0"/>
                                  </p:stCondLst>
                                  <p:childTnLst>
                                    <p:set>
                                      <p:cBhvr>
                                        <p:cTn id="287" dur="1" fill="hold">
                                          <p:stCondLst>
                                            <p:cond delay="0"/>
                                          </p:stCondLst>
                                        </p:cTn>
                                        <p:tgtEl>
                                          <p:spTgt spid="90307"/>
                                        </p:tgtEl>
                                        <p:attrNameLst>
                                          <p:attrName>style.visibility</p:attrName>
                                        </p:attrNameLst>
                                      </p:cBhvr>
                                      <p:to>
                                        <p:strVal val="visible"/>
                                      </p:to>
                                    </p:set>
                                    <p:animEffect transition="in" filter="box(in)">
                                      <p:cBhvr>
                                        <p:cTn id="288" dur="500"/>
                                        <p:tgtEl>
                                          <p:spTgt spid="90307"/>
                                        </p:tgtEl>
                                      </p:cBhvr>
                                    </p:animEffect>
                                  </p:childTnLst>
                                </p:cTn>
                              </p:par>
                              <p:par>
                                <p:cTn id="289" presetID="4" presetClass="entr" presetSubtype="16" fill="hold" grpId="0" nodeType="withEffect">
                                  <p:stCondLst>
                                    <p:cond delay="0"/>
                                  </p:stCondLst>
                                  <p:childTnLst>
                                    <p:set>
                                      <p:cBhvr>
                                        <p:cTn id="290" dur="1" fill="hold">
                                          <p:stCondLst>
                                            <p:cond delay="0"/>
                                          </p:stCondLst>
                                        </p:cTn>
                                        <p:tgtEl>
                                          <p:spTgt spid="90308"/>
                                        </p:tgtEl>
                                        <p:attrNameLst>
                                          <p:attrName>style.visibility</p:attrName>
                                        </p:attrNameLst>
                                      </p:cBhvr>
                                      <p:to>
                                        <p:strVal val="visible"/>
                                      </p:to>
                                    </p:set>
                                    <p:animEffect transition="in" filter="box(in)">
                                      <p:cBhvr>
                                        <p:cTn id="291" dur="500"/>
                                        <p:tgtEl>
                                          <p:spTgt spid="90308"/>
                                        </p:tgtEl>
                                      </p:cBhvr>
                                    </p:animEffect>
                                  </p:childTnLst>
                                </p:cTn>
                              </p:par>
                              <p:par>
                                <p:cTn id="292" presetID="4" presetClass="entr" presetSubtype="16" fill="hold" grpId="0" nodeType="withEffect">
                                  <p:stCondLst>
                                    <p:cond delay="0"/>
                                  </p:stCondLst>
                                  <p:childTnLst>
                                    <p:set>
                                      <p:cBhvr>
                                        <p:cTn id="293" dur="1" fill="hold">
                                          <p:stCondLst>
                                            <p:cond delay="0"/>
                                          </p:stCondLst>
                                        </p:cTn>
                                        <p:tgtEl>
                                          <p:spTgt spid="90310"/>
                                        </p:tgtEl>
                                        <p:attrNameLst>
                                          <p:attrName>style.visibility</p:attrName>
                                        </p:attrNameLst>
                                      </p:cBhvr>
                                      <p:to>
                                        <p:strVal val="visible"/>
                                      </p:to>
                                    </p:set>
                                    <p:animEffect transition="in" filter="box(in)">
                                      <p:cBhvr>
                                        <p:cTn id="294" dur="500"/>
                                        <p:tgtEl>
                                          <p:spTgt spid="90310"/>
                                        </p:tgtEl>
                                      </p:cBhvr>
                                    </p:animEffect>
                                  </p:childTnLst>
                                </p:cTn>
                              </p:par>
                            </p:childTnLst>
                          </p:cTn>
                        </p:par>
                      </p:childTnLst>
                    </p:cTn>
                  </p:par>
                  <p:par>
                    <p:cTn id="295" fill="hold" nodeType="clickPar">
                      <p:stCondLst>
                        <p:cond delay="indefinite"/>
                      </p:stCondLst>
                      <p:childTnLst>
                        <p:par>
                          <p:cTn id="296" fill="hold" nodeType="withGroup">
                            <p:stCondLst>
                              <p:cond delay="0"/>
                            </p:stCondLst>
                            <p:childTnLst>
                              <p:par>
                                <p:cTn id="297" presetID="4" presetClass="entr" presetSubtype="16" fill="hold" grpId="0" nodeType="clickEffect">
                                  <p:stCondLst>
                                    <p:cond delay="0"/>
                                  </p:stCondLst>
                                  <p:childTnLst>
                                    <p:set>
                                      <p:cBhvr>
                                        <p:cTn id="298" dur="1" fill="hold">
                                          <p:stCondLst>
                                            <p:cond delay="0"/>
                                          </p:stCondLst>
                                        </p:cTn>
                                        <p:tgtEl>
                                          <p:spTgt spid="90286"/>
                                        </p:tgtEl>
                                        <p:attrNameLst>
                                          <p:attrName>style.visibility</p:attrName>
                                        </p:attrNameLst>
                                      </p:cBhvr>
                                      <p:to>
                                        <p:strVal val="visible"/>
                                      </p:to>
                                    </p:set>
                                    <p:animEffect transition="in" filter="box(in)">
                                      <p:cBhvr>
                                        <p:cTn id="299" dur="500"/>
                                        <p:tgtEl>
                                          <p:spTgt spid="90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262" grpId="0"/>
      <p:bldP spid="90263" grpId="0"/>
      <p:bldP spid="90264" grpId="0"/>
      <p:bldP spid="90265" grpId="0"/>
      <p:bldP spid="90266" grpId="0"/>
      <p:bldP spid="90267" grpId="0"/>
      <p:bldP spid="90268" grpId="0"/>
      <p:bldP spid="90269" grpId="0"/>
      <p:bldP spid="90282" grpId="0"/>
      <p:bldP spid="90283" grpId="0"/>
      <p:bldP spid="90284" grpId="0"/>
      <p:bldP spid="90285" grpId="0"/>
      <p:bldP spid="90286" grpId="0"/>
      <p:bldP spid="90287" grpId="0"/>
      <p:bldP spid="90288" grpId="0"/>
      <p:bldP spid="90289" grpId="0"/>
      <p:bldP spid="90290" grpId="0"/>
      <p:bldP spid="90291" grpId="0"/>
      <p:bldP spid="90292" grpId="0"/>
      <p:bldP spid="90293" grpId="0"/>
      <p:bldP spid="90294" grpId="0"/>
      <p:bldP spid="90295" grpId="0"/>
      <p:bldP spid="90296" grpId="0"/>
      <p:bldP spid="90299" grpId="0"/>
      <p:bldP spid="90300" grpId="0"/>
      <p:bldP spid="90301" grpId="0"/>
      <p:bldP spid="90302" grpId="0"/>
      <p:bldP spid="90303" grpId="0"/>
      <p:bldP spid="90304" grpId="0"/>
      <p:bldP spid="90305" grpId="0"/>
      <p:bldP spid="90306" grpId="0"/>
      <p:bldP spid="90307" grpId="0"/>
      <p:bldP spid="90308" grpId="0"/>
      <p:bldP spid="90309" grpId="0"/>
      <p:bldP spid="903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6F6A45F4-1042-4EDA-B183-022BBFE142F7}"/>
              </a:ext>
            </a:extLst>
          </p:cNvPr>
          <p:cNvSpPr>
            <a:spLocks noGrp="1" noChangeArrowheads="1"/>
          </p:cNvSpPr>
          <p:nvPr>
            <p:ph type="title"/>
          </p:nvPr>
        </p:nvSpPr>
        <p:spPr/>
        <p:txBody>
          <a:bodyPr/>
          <a:lstStyle/>
          <a:p>
            <a:endParaRPr lang="en-US" altLang="en-US"/>
          </a:p>
        </p:txBody>
      </p:sp>
      <p:pic>
        <p:nvPicPr>
          <p:cNvPr id="165892" name="Picture 4">
            <a:extLst>
              <a:ext uri="{FF2B5EF4-FFF2-40B4-BE49-F238E27FC236}">
                <a16:creationId xmlns:a16="http://schemas.microsoft.com/office/drawing/2014/main" id="{A965C5FA-E4BF-4D0F-828A-DD271122A2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5843" t="12952" r="24054" b="15063"/>
          <a:stretch>
            <a:fillRect/>
          </a:stretch>
        </p:blipFill>
        <p:spPr bwMode="auto">
          <a:xfrm>
            <a:off x="1258888" y="0"/>
            <a:ext cx="67691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20F3E57B-3F63-41C0-93C3-DD282A2958A1}"/>
              </a:ext>
            </a:extLst>
          </p:cNvPr>
          <p:cNvSpPr>
            <a:spLocks noGrp="1" noChangeArrowheads="1"/>
          </p:cNvSpPr>
          <p:nvPr>
            <p:ph type="title"/>
          </p:nvPr>
        </p:nvSpPr>
        <p:spPr/>
        <p:txBody>
          <a:bodyPr/>
          <a:lstStyle/>
          <a:p>
            <a:r>
              <a:rPr lang="en-US" altLang="en-US" sz="4000" b="1" u="sng">
                <a:solidFill>
                  <a:srgbClr val="FF9900"/>
                </a:solidFill>
              </a:rPr>
              <a:t>Aging Skeletal Remains</a:t>
            </a:r>
            <a:br>
              <a:rPr lang="en-US" altLang="en-US" sz="4000" b="1">
                <a:solidFill>
                  <a:srgbClr val="FF9900"/>
                </a:solidFill>
              </a:rPr>
            </a:br>
            <a:r>
              <a:rPr lang="en-US" altLang="en-US" sz="4000" i="1">
                <a:solidFill>
                  <a:srgbClr val="FFCC00"/>
                </a:solidFill>
              </a:rPr>
              <a:t>Adults</a:t>
            </a:r>
          </a:p>
        </p:txBody>
      </p:sp>
      <p:sp>
        <p:nvSpPr>
          <p:cNvPr id="18435" name="Rectangle 3">
            <a:extLst>
              <a:ext uri="{FF2B5EF4-FFF2-40B4-BE49-F238E27FC236}">
                <a16:creationId xmlns:a16="http://schemas.microsoft.com/office/drawing/2014/main" id="{0FB9D368-91C4-4E54-A828-FDC95D03A038}"/>
              </a:ext>
            </a:extLst>
          </p:cNvPr>
          <p:cNvSpPr>
            <a:spLocks noGrp="1" noChangeArrowheads="1"/>
          </p:cNvSpPr>
          <p:nvPr>
            <p:ph type="body" idx="1"/>
          </p:nvPr>
        </p:nvSpPr>
        <p:spPr/>
        <p:txBody>
          <a:bodyPr/>
          <a:lstStyle/>
          <a:p>
            <a:r>
              <a:rPr lang="en-US" altLang="en-US">
                <a:solidFill>
                  <a:schemeClr val="bg1"/>
                </a:solidFill>
              </a:rPr>
              <a:t>Estimates are based on documented changes that occur over time.</a:t>
            </a:r>
          </a:p>
          <a:p>
            <a:pPr lvl="1"/>
            <a:r>
              <a:rPr lang="en-US" altLang="en-US" i="1">
                <a:solidFill>
                  <a:srgbClr val="00CC00"/>
                </a:solidFill>
                <a:effectLst>
                  <a:outerShdw blurRad="38100" dist="38100" dir="2700000" algn="tl">
                    <a:srgbClr val="FFFFFF"/>
                  </a:outerShdw>
                </a:effectLst>
              </a:rPr>
              <a:t>degenerative changes </a:t>
            </a:r>
          </a:p>
          <a:p>
            <a:pPr lvl="1"/>
            <a:r>
              <a:rPr lang="en-US" altLang="en-US" i="1">
                <a:solidFill>
                  <a:srgbClr val="00CC00"/>
                </a:solidFill>
                <a:effectLst>
                  <a:outerShdw blurRad="38100" dist="38100" dir="2700000" algn="tl">
                    <a:srgbClr val="FFFFFF"/>
                  </a:outerShdw>
                </a:effectLst>
              </a:rPr>
              <a:t>bone turnover</a:t>
            </a:r>
          </a:p>
          <a:p>
            <a:pPr lvl="1"/>
            <a:r>
              <a:rPr lang="en-US" altLang="en-US" i="1">
                <a:solidFill>
                  <a:srgbClr val="00CC00"/>
                </a:solidFill>
                <a:effectLst>
                  <a:outerShdw blurRad="38100" dist="38100" dir="2700000" algn="tl">
                    <a:srgbClr val="FFFFFF"/>
                  </a:outerShdw>
                </a:effectLst>
              </a:rPr>
              <a:t>pubic symphysis</a:t>
            </a:r>
            <a:r>
              <a:rPr lang="en-US" altLang="en-US" i="1">
                <a:solidFill>
                  <a:srgbClr val="CCFF99"/>
                </a:solidFill>
                <a:effectLst>
                  <a:outerShdw blurRad="38100" dist="38100" dir="2700000" algn="tl">
                    <a:srgbClr val="FFFFFF"/>
                  </a:outerShdw>
                </a:effectLst>
              </a:rPr>
              <a:t> morphology</a:t>
            </a:r>
          </a:p>
          <a:p>
            <a:pPr lvl="1"/>
            <a:r>
              <a:rPr lang="en-US" altLang="en-US" i="1">
                <a:solidFill>
                  <a:srgbClr val="CCFF99"/>
                </a:solidFill>
                <a:effectLst>
                  <a:outerShdw blurRad="38100" dist="38100" dir="2700000" algn="tl">
                    <a:srgbClr val="FFFFFF"/>
                  </a:outerShdw>
                </a:effectLst>
              </a:rPr>
              <a:t>sternal </a:t>
            </a:r>
            <a:r>
              <a:rPr lang="en-US" altLang="en-US" i="1">
                <a:solidFill>
                  <a:srgbClr val="00CC00"/>
                </a:solidFill>
                <a:effectLst>
                  <a:outerShdw blurRad="38100" dist="38100" dir="2700000" algn="tl">
                    <a:srgbClr val="FFFFFF"/>
                  </a:outerShdw>
                </a:effectLst>
              </a:rPr>
              <a:t>rib </a:t>
            </a:r>
            <a:r>
              <a:rPr lang="en-US" altLang="en-US" i="1">
                <a:solidFill>
                  <a:srgbClr val="CCFF99"/>
                </a:solidFill>
                <a:effectLst>
                  <a:outerShdw blurRad="38100" dist="38100" dir="2700000" algn="tl">
                    <a:srgbClr val="FFFFFF"/>
                  </a:outerShdw>
                </a:effectLst>
              </a:rPr>
              <a:t>end morphology</a:t>
            </a:r>
          </a:p>
          <a:p>
            <a:pPr lvl="1"/>
            <a:r>
              <a:rPr lang="en-US" altLang="en-US" i="1">
                <a:solidFill>
                  <a:srgbClr val="CCFF99"/>
                </a:solidFill>
                <a:effectLst>
                  <a:outerShdw blurRad="38100" dist="38100" dir="2700000" algn="tl">
                    <a:srgbClr val="FFFFFF"/>
                  </a:outerShdw>
                </a:effectLst>
              </a:rPr>
              <a:t>auricular surface morphology</a:t>
            </a:r>
          </a:p>
          <a:p>
            <a:pPr lvl="1"/>
            <a:r>
              <a:rPr lang="en-US" altLang="en-US" i="1">
                <a:solidFill>
                  <a:srgbClr val="00CC00"/>
                </a:solidFill>
                <a:effectLst>
                  <a:outerShdw blurRad="38100" dist="38100" dir="2700000" algn="tl">
                    <a:srgbClr val="FFFFFF"/>
                  </a:outerShdw>
                </a:effectLst>
              </a:rPr>
              <a:t>cranial </a:t>
            </a:r>
            <a:r>
              <a:rPr lang="en-US" altLang="en-US" i="1">
                <a:solidFill>
                  <a:srgbClr val="CCFF99"/>
                </a:solidFill>
                <a:effectLst>
                  <a:outerShdw blurRad="38100" dist="38100" dir="2700000" algn="tl">
                    <a:srgbClr val="FFFFFF"/>
                  </a:outerShdw>
                </a:effectLst>
              </a:rPr>
              <a:t>(skull) suture closure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CBC34BB-85E8-4F6C-9308-BC5C2EC362BD}"/>
              </a:ext>
            </a:extLst>
          </p:cNvPr>
          <p:cNvSpPr>
            <a:spLocks noGrp="1" noChangeArrowheads="1"/>
          </p:cNvSpPr>
          <p:nvPr>
            <p:ph type="title"/>
          </p:nvPr>
        </p:nvSpPr>
        <p:spPr/>
        <p:txBody>
          <a:bodyPr/>
          <a:lstStyle/>
          <a:p>
            <a:r>
              <a:rPr lang="en-US" altLang="en-US" b="1" u="sng">
                <a:solidFill>
                  <a:srgbClr val="FF9900"/>
                </a:solidFill>
              </a:rPr>
              <a:t>Degenerative Changes</a:t>
            </a:r>
          </a:p>
        </p:txBody>
      </p:sp>
      <p:graphicFrame>
        <p:nvGraphicFramePr>
          <p:cNvPr id="19459" name="Object 3">
            <a:extLst>
              <a:ext uri="{FF2B5EF4-FFF2-40B4-BE49-F238E27FC236}">
                <a16:creationId xmlns:a16="http://schemas.microsoft.com/office/drawing/2014/main" id="{36ED11A9-165F-451E-8CE0-94C0326BDBFD}"/>
              </a:ext>
            </a:extLst>
          </p:cNvPr>
          <p:cNvGraphicFramePr>
            <a:graphicFrameLocks noChangeAspect="1"/>
          </p:cNvGraphicFramePr>
          <p:nvPr/>
        </p:nvGraphicFramePr>
        <p:xfrm>
          <a:off x="457200" y="1828800"/>
          <a:ext cx="8229600" cy="4714875"/>
        </p:xfrm>
        <a:graphic>
          <a:graphicData uri="http://schemas.openxmlformats.org/presentationml/2006/ole">
            <mc:AlternateContent xmlns:mc="http://schemas.openxmlformats.org/markup-compatibility/2006">
              <mc:Choice xmlns:v="urn:schemas-microsoft-com:vml" Requires="v">
                <p:oleObj spid="_x0000_s19476" name="Image" r:id="rId3" imgW="15553830" imgH="8310625" progId="Photoshop.Image.5">
                  <p:embed/>
                </p:oleObj>
              </mc:Choice>
              <mc:Fallback>
                <p:oleObj name="Image" r:id="rId3" imgW="15553830" imgH="8310625" progId="Photoshop.Image.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828800"/>
                        <a:ext cx="8229600" cy="471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25C92DE1-6680-4101-9367-445A74A45AE2}"/>
              </a:ext>
            </a:extLst>
          </p:cNvPr>
          <p:cNvSpPr>
            <a:spLocks noGrp="1" noChangeArrowheads="1"/>
          </p:cNvSpPr>
          <p:nvPr>
            <p:ph type="title"/>
          </p:nvPr>
        </p:nvSpPr>
        <p:spPr/>
        <p:txBody>
          <a:bodyPr/>
          <a:lstStyle/>
          <a:p>
            <a:r>
              <a:rPr lang="en-US" altLang="en-US" b="1" u="sng">
                <a:solidFill>
                  <a:srgbClr val="FFFF00"/>
                </a:solidFill>
              </a:rPr>
              <a:t>Anthropology In The News…</a:t>
            </a:r>
          </a:p>
        </p:txBody>
      </p:sp>
      <p:sp>
        <p:nvSpPr>
          <p:cNvPr id="151555" name="Rectangle 3">
            <a:extLst>
              <a:ext uri="{FF2B5EF4-FFF2-40B4-BE49-F238E27FC236}">
                <a16:creationId xmlns:a16="http://schemas.microsoft.com/office/drawing/2014/main" id="{3F08BB30-4233-44AB-85E3-E6032D2878CB}"/>
              </a:ext>
            </a:extLst>
          </p:cNvPr>
          <p:cNvSpPr>
            <a:spLocks noGrp="1" noChangeArrowheads="1"/>
          </p:cNvSpPr>
          <p:nvPr>
            <p:ph type="body" idx="1"/>
          </p:nvPr>
        </p:nvSpPr>
        <p:spPr/>
        <p:txBody>
          <a:bodyPr/>
          <a:lstStyle/>
          <a:p>
            <a:r>
              <a:rPr lang="en-US" altLang="en-US" b="1" dirty="0">
                <a:solidFill>
                  <a:schemeClr val="bg1"/>
                </a:solidFill>
              </a:rPr>
              <a:t>Published on Feb 4, 2013 </a:t>
            </a:r>
            <a:endParaRPr lang="en-US" altLang="en-US" dirty="0">
              <a:solidFill>
                <a:schemeClr val="bg1"/>
              </a:solidFill>
            </a:endParaRPr>
          </a:p>
          <a:p>
            <a:r>
              <a:rPr lang="en-US" altLang="en-US" dirty="0">
                <a:hlinkClick r:id="rId2"/>
              </a:rPr>
              <a:t>King Richard III</a:t>
            </a:r>
            <a:r>
              <a:rPr lang="en-US" altLang="en-US" dirty="0"/>
              <a:t> </a:t>
            </a:r>
            <a:r>
              <a:rPr lang="en-US" altLang="en-US" sz="1600" dirty="0">
                <a:solidFill>
                  <a:schemeClr val="hlink"/>
                </a:solidFill>
              </a:rPr>
              <a:t>(4:11)</a:t>
            </a:r>
            <a:r>
              <a:rPr lang="en-US" altLang="en-US" dirty="0"/>
              <a:t> </a:t>
            </a:r>
            <a:r>
              <a:rPr lang="en-US" altLang="en-US" dirty="0">
                <a:solidFill>
                  <a:schemeClr val="bg1"/>
                </a:solidFill>
              </a:rPr>
              <a:t>remains found. </a:t>
            </a:r>
          </a:p>
          <a:p>
            <a:r>
              <a:rPr lang="en-US" altLang="en-US" dirty="0">
                <a:solidFill>
                  <a:schemeClr val="bg1"/>
                </a:solidFill>
              </a:rPr>
              <a:t>The skeleton, with severe trauma to the skull and an arrow in the back, was unearthed during a three-week dig in Leicester.</a:t>
            </a:r>
          </a:p>
          <a:p>
            <a:r>
              <a:rPr lang="en-US" altLang="en-US" dirty="0">
                <a:solidFill>
                  <a:schemeClr val="bg1"/>
                </a:solidFill>
                <a:hlinkClick r:id="rId3"/>
              </a:rPr>
              <a:t>Reading the Remains</a:t>
            </a:r>
            <a:r>
              <a:rPr lang="en-US" altLang="en-US" dirty="0">
                <a:solidFill>
                  <a:schemeClr val="bg1"/>
                </a:solidFill>
              </a:rPr>
              <a:t> </a:t>
            </a:r>
            <a:r>
              <a:rPr lang="en-US" altLang="en-US" sz="1600" dirty="0">
                <a:solidFill>
                  <a:schemeClr val="bg1"/>
                </a:solidFill>
              </a:rPr>
              <a:t>(3:51) </a:t>
            </a:r>
            <a:r>
              <a:rPr lang="en-US" altLang="en-US" dirty="0">
                <a:solidFill>
                  <a:schemeClr val="bg1"/>
                </a:solidFill>
              </a:rPr>
              <a:t>Understanding the life of the new colonist in Jamestown, Virginia</a:t>
            </a:r>
            <a:endParaRPr lang="en-US" altLang="en-US" b="1" dirty="0">
              <a:solidFill>
                <a:srgbClr val="FF6600"/>
              </a:solidFill>
            </a:endParaRPr>
          </a:p>
          <a:p>
            <a:pPr marL="0" indent="0">
              <a:buNone/>
            </a:pPr>
            <a:endParaRPr lang="en-US" altLang="en-US" dirty="0">
              <a:solidFill>
                <a:schemeClr val="bg1"/>
              </a:solidFill>
            </a:endParaRPr>
          </a:p>
          <a:p>
            <a:endParaRPr lang="en-US" altLang="en-US" dirty="0">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40B652C9-BFDE-4913-BC90-4EF6B07B816D}"/>
              </a:ext>
            </a:extLst>
          </p:cNvPr>
          <p:cNvSpPr>
            <a:spLocks noGrp="1" noChangeArrowheads="1"/>
          </p:cNvSpPr>
          <p:nvPr>
            <p:ph type="title"/>
          </p:nvPr>
        </p:nvSpPr>
        <p:spPr/>
        <p:txBody>
          <a:bodyPr/>
          <a:lstStyle/>
          <a:p>
            <a:r>
              <a:rPr lang="en-US" altLang="en-US" b="1" u="sng">
                <a:solidFill>
                  <a:srgbClr val="FF9900"/>
                </a:solidFill>
              </a:rPr>
              <a:t>Bone Turnover</a:t>
            </a:r>
          </a:p>
        </p:txBody>
      </p:sp>
      <p:pic>
        <p:nvPicPr>
          <p:cNvPr id="20484" name="Picture 4">
            <a:extLst>
              <a:ext uri="{FF2B5EF4-FFF2-40B4-BE49-F238E27FC236}">
                <a16:creationId xmlns:a16="http://schemas.microsoft.com/office/drawing/2014/main" id="{BA096C1C-3C91-4417-B795-AE77A1F9B4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1484313"/>
            <a:ext cx="5327650" cy="400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5" name="Text Box 5">
            <a:extLst>
              <a:ext uri="{FF2B5EF4-FFF2-40B4-BE49-F238E27FC236}">
                <a16:creationId xmlns:a16="http://schemas.microsoft.com/office/drawing/2014/main" id="{9F147028-EF54-45A7-BB65-E02EABECC2DC}"/>
              </a:ext>
            </a:extLst>
          </p:cNvPr>
          <p:cNvSpPr txBox="1">
            <a:spLocks noChangeArrowheads="1"/>
          </p:cNvSpPr>
          <p:nvPr/>
        </p:nvSpPr>
        <p:spPr bwMode="auto">
          <a:xfrm>
            <a:off x="2268538" y="5661025"/>
            <a:ext cx="20161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a:solidFill>
                  <a:schemeClr val="bg1"/>
                </a:solidFill>
              </a:rPr>
              <a:t>Healthy Bone</a:t>
            </a:r>
          </a:p>
        </p:txBody>
      </p:sp>
      <p:sp>
        <p:nvSpPr>
          <p:cNvPr id="20486" name="Text Box 6">
            <a:extLst>
              <a:ext uri="{FF2B5EF4-FFF2-40B4-BE49-F238E27FC236}">
                <a16:creationId xmlns:a16="http://schemas.microsoft.com/office/drawing/2014/main" id="{21F4479F-BE14-42DA-9AA6-82818760EB9A}"/>
              </a:ext>
            </a:extLst>
          </p:cNvPr>
          <p:cNvSpPr txBox="1">
            <a:spLocks noChangeArrowheads="1"/>
          </p:cNvSpPr>
          <p:nvPr/>
        </p:nvSpPr>
        <p:spPr bwMode="auto">
          <a:xfrm>
            <a:off x="4789488" y="5661025"/>
            <a:ext cx="23034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a:solidFill>
                  <a:schemeClr val="bg1"/>
                </a:solidFill>
              </a:rPr>
              <a:t>Old/Diseased Bone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0" name="Picture 4">
            <a:extLst>
              <a:ext uri="{FF2B5EF4-FFF2-40B4-BE49-F238E27FC236}">
                <a16:creationId xmlns:a16="http://schemas.microsoft.com/office/drawing/2014/main" id="{FF579D3D-6F62-4CDF-A55F-0213EE2AA7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8209"/>
          <a:stretch>
            <a:fillRect/>
          </a:stretch>
        </p:blipFill>
        <p:spPr bwMode="auto">
          <a:xfrm rot="10800000">
            <a:off x="395288" y="1916113"/>
            <a:ext cx="2600325"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501" name="Picture 5">
            <a:extLst>
              <a:ext uri="{FF2B5EF4-FFF2-40B4-BE49-F238E27FC236}">
                <a16:creationId xmlns:a16="http://schemas.microsoft.com/office/drawing/2014/main" id="{028F9316-25F5-453B-8367-6850C41BEE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48611"/>
          <a:stretch>
            <a:fillRect/>
          </a:stretch>
        </p:blipFill>
        <p:spPr bwMode="auto">
          <a:xfrm rot="10800000">
            <a:off x="4787900" y="1773238"/>
            <a:ext cx="2600325" cy="4643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6502" name="Rectangle 6">
            <a:extLst>
              <a:ext uri="{FF2B5EF4-FFF2-40B4-BE49-F238E27FC236}">
                <a16:creationId xmlns:a16="http://schemas.microsoft.com/office/drawing/2014/main" id="{A2C94ADE-0F1D-4A2C-B0E6-F8AFD11183FE}"/>
              </a:ext>
            </a:extLst>
          </p:cNvPr>
          <p:cNvSpPr>
            <a:spLocks noGrp="1" noChangeArrowheads="1"/>
          </p:cNvSpPr>
          <p:nvPr>
            <p:ph type="title"/>
          </p:nvPr>
        </p:nvSpPr>
        <p:spPr>
          <a:noFill/>
          <a:ln/>
        </p:spPr>
        <p:txBody>
          <a:bodyPr/>
          <a:lstStyle/>
          <a:p>
            <a:r>
              <a:rPr lang="en-US" altLang="en-US" b="1" u="sng">
                <a:solidFill>
                  <a:srgbClr val="FF9900"/>
                </a:solidFill>
              </a:rPr>
              <a:t>Pubic symphysis morphology</a:t>
            </a:r>
            <a:endParaRPr lang="en-GB" altLang="en-US" b="1" u="sng">
              <a:solidFill>
                <a:srgbClr val="FF9900"/>
              </a:solidFill>
            </a:endParaRPr>
          </a:p>
        </p:txBody>
      </p:sp>
      <p:sp>
        <p:nvSpPr>
          <p:cNvPr id="106503" name="Text Box 7">
            <a:extLst>
              <a:ext uri="{FF2B5EF4-FFF2-40B4-BE49-F238E27FC236}">
                <a16:creationId xmlns:a16="http://schemas.microsoft.com/office/drawing/2014/main" id="{798CA8E3-6731-4BBB-8DB1-779FE49366D9}"/>
              </a:ext>
            </a:extLst>
          </p:cNvPr>
          <p:cNvSpPr txBox="1">
            <a:spLocks noChangeArrowheads="1"/>
          </p:cNvSpPr>
          <p:nvPr/>
        </p:nvSpPr>
        <p:spPr bwMode="auto">
          <a:xfrm>
            <a:off x="2555875" y="2349500"/>
            <a:ext cx="23034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Phase 1:  15-23</a:t>
            </a:r>
          </a:p>
        </p:txBody>
      </p:sp>
      <p:sp>
        <p:nvSpPr>
          <p:cNvPr id="106504" name="Text Box 8">
            <a:extLst>
              <a:ext uri="{FF2B5EF4-FFF2-40B4-BE49-F238E27FC236}">
                <a16:creationId xmlns:a16="http://schemas.microsoft.com/office/drawing/2014/main" id="{CA9E13B6-767B-44CD-8393-466204DCFDB5}"/>
              </a:ext>
            </a:extLst>
          </p:cNvPr>
          <p:cNvSpPr txBox="1">
            <a:spLocks noChangeArrowheads="1"/>
          </p:cNvSpPr>
          <p:nvPr/>
        </p:nvSpPr>
        <p:spPr bwMode="auto">
          <a:xfrm>
            <a:off x="2555875" y="3998913"/>
            <a:ext cx="23034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Phase 2:  19-35</a:t>
            </a:r>
          </a:p>
        </p:txBody>
      </p:sp>
      <p:sp>
        <p:nvSpPr>
          <p:cNvPr id="106505" name="Text Box 9">
            <a:extLst>
              <a:ext uri="{FF2B5EF4-FFF2-40B4-BE49-F238E27FC236}">
                <a16:creationId xmlns:a16="http://schemas.microsoft.com/office/drawing/2014/main" id="{FED87115-15C1-4A31-8619-6DA697AA183F}"/>
              </a:ext>
            </a:extLst>
          </p:cNvPr>
          <p:cNvSpPr txBox="1">
            <a:spLocks noChangeArrowheads="1"/>
          </p:cNvSpPr>
          <p:nvPr/>
        </p:nvSpPr>
        <p:spPr bwMode="auto">
          <a:xfrm>
            <a:off x="2555875" y="5661025"/>
            <a:ext cx="23034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Phase 3:  22-43</a:t>
            </a:r>
          </a:p>
        </p:txBody>
      </p:sp>
      <p:sp>
        <p:nvSpPr>
          <p:cNvPr id="106506" name="Text Box 10">
            <a:extLst>
              <a:ext uri="{FF2B5EF4-FFF2-40B4-BE49-F238E27FC236}">
                <a16:creationId xmlns:a16="http://schemas.microsoft.com/office/drawing/2014/main" id="{D1FDE929-C701-43C2-9D83-169CCDF041F4}"/>
              </a:ext>
            </a:extLst>
          </p:cNvPr>
          <p:cNvSpPr txBox="1">
            <a:spLocks noChangeArrowheads="1"/>
          </p:cNvSpPr>
          <p:nvPr/>
        </p:nvSpPr>
        <p:spPr bwMode="auto">
          <a:xfrm>
            <a:off x="7092950" y="2276475"/>
            <a:ext cx="23034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Phase 4:  23-59</a:t>
            </a:r>
          </a:p>
        </p:txBody>
      </p:sp>
      <p:sp>
        <p:nvSpPr>
          <p:cNvPr id="106507" name="Text Box 11">
            <a:extLst>
              <a:ext uri="{FF2B5EF4-FFF2-40B4-BE49-F238E27FC236}">
                <a16:creationId xmlns:a16="http://schemas.microsoft.com/office/drawing/2014/main" id="{F3229262-9EFA-40D6-872D-69D305ED887F}"/>
              </a:ext>
            </a:extLst>
          </p:cNvPr>
          <p:cNvSpPr txBox="1">
            <a:spLocks noChangeArrowheads="1"/>
          </p:cNvSpPr>
          <p:nvPr/>
        </p:nvSpPr>
        <p:spPr bwMode="auto">
          <a:xfrm>
            <a:off x="7092950" y="4005263"/>
            <a:ext cx="23034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Phase 5:  28-78</a:t>
            </a:r>
          </a:p>
        </p:txBody>
      </p:sp>
      <p:sp>
        <p:nvSpPr>
          <p:cNvPr id="106508" name="Text Box 12">
            <a:extLst>
              <a:ext uri="{FF2B5EF4-FFF2-40B4-BE49-F238E27FC236}">
                <a16:creationId xmlns:a16="http://schemas.microsoft.com/office/drawing/2014/main" id="{3B5C092D-CF0C-4FA9-B50B-6795945AA356}"/>
              </a:ext>
            </a:extLst>
          </p:cNvPr>
          <p:cNvSpPr txBox="1">
            <a:spLocks noChangeArrowheads="1"/>
          </p:cNvSpPr>
          <p:nvPr/>
        </p:nvSpPr>
        <p:spPr bwMode="auto">
          <a:xfrm>
            <a:off x="7164388" y="5654675"/>
            <a:ext cx="23034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Phase 6:  36-87</a:t>
            </a:r>
          </a:p>
        </p:txBody>
      </p:sp>
      <p:sp>
        <p:nvSpPr>
          <p:cNvPr id="106509" name="Text Box 13">
            <a:extLst>
              <a:ext uri="{FF2B5EF4-FFF2-40B4-BE49-F238E27FC236}">
                <a16:creationId xmlns:a16="http://schemas.microsoft.com/office/drawing/2014/main" id="{7ED7B645-9306-46A5-9A90-9393F64B728A}"/>
              </a:ext>
            </a:extLst>
          </p:cNvPr>
          <p:cNvSpPr txBox="1">
            <a:spLocks noChangeArrowheads="1"/>
          </p:cNvSpPr>
          <p:nvPr/>
        </p:nvSpPr>
        <p:spPr bwMode="auto">
          <a:xfrm>
            <a:off x="2411413" y="6437313"/>
            <a:ext cx="48974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b="1" i="1"/>
              <a:t>*Female phases and associated age ranges</a:t>
            </a:r>
          </a:p>
        </p:txBody>
      </p:sp>
      <p:pic>
        <p:nvPicPr>
          <p:cNvPr id="106510" name="Picture 14" descr="comp">
            <a:extLst>
              <a:ext uri="{FF2B5EF4-FFF2-40B4-BE49-F238E27FC236}">
                <a16:creationId xmlns:a16="http://schemas.microsoft.com/office/drawing/2014/main" id="{ABF1ADC9-7233-4162-931C-ADCB93B21A6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2241" t="76399" r="19955" b="2461"/>
          <a:stretch>
            <a:fillRect/>
          </a:stretch>
        </p:blipFill>
        <p:spPr bwMode="auto">
          <a:xfrm>
            <a:off x="1620838" y="1268413"/>
            <a:ext cx="1798637" cy="1116012"/>
          </a:xfrm>
          <a:prstGeom prst="rect">
            <a:avLst/>
          </a:prstGeom>
          <a:noFill/>
          <a:extLst>
            <a:ext uri="{909E8E84-426E-40DD-AFC4-6F175D3DCCD1}">
              <a14:hiddenFill xmlns:a14="http://schemas.microsoft.com/office/drawing/2010/main">
                <a:solidFill>
                  <a:srgbClr val="FFFFFF"/>
                </a:solidFill>
              </a14:hiddenFill>
            </a:ext>
          </a:extLst>
        </p:spPr>
      </p:pic>
      <p:pic>
        <p:nvPicPr>
          <p:cNvPr id="106511" name="Picture 15" descr="older pubes">
            <a:extLst>
              <a:ext uri="{FF2B5EF4-FFF2-40B4-BE49-F238E27FC236}">
                <a16:creationId xmlns:a16="http://schemas.microsoft.com/office/drawing/2014/main" id="{90F8C1ED-83AB-4E27-A1DF-2BAA8943EC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48404" r="21400" b="23566"/>
          <a:stretch>
            <a:fillRect/>
          </a:stretch>
        </p:blipFill>
        <p:spPr bwMode="auto">
          <a:xfrm>
            <a:off x="6443663" y="5949950"/>
            <a:ext cx="2016125" cy="887413"/>
          </a:xfrm>
          <a:prstGeom prst="rect">
            <a:avLst/>
          </a:prstGeom>
          <a:noFill/>
          <a:extLst>
            <a:ext uri="{909E8E84-426E-40DD-AFC4-6F175D3DCCD1}">
              <a14:hiddenFill xmlns:a14="http://schemas.microsoft.com/office/drawing/2010/main">
                <a:solidFill>
                  <a:srgbClr val="FFFFFF"/>
                </a:solidFill>
              </a14:hiddenFill>
            </a:ext>
          </a:extLst>
        </p:spPr>
      </p:pic>
      <p:pic>
        <p:nvPicPr>
          <p:cNvPr id="106512" name="Picture 16" descr="comp">
            <a:extLst>
              <a:ext uri="{FF2B5EF4-FFF2-40B4-BE49-F238E27FC236}">
                <a16:creationId xmlns:a16="http://schemas.microsoft.com/office/drawing/2014/main" id="{129E2502-5D53-4A0D-8076-B86A733F7AE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3979" t="53004" r="18242" b="28188"/>
          <a:stretch>
            <a:fillRect/>
          </a:stretch>
        </p:blipFill>
        <p:spPr bwMode="auto">
          <a:xfrm>
            <a:off x="6372225" y="1255713"/>
            <a:ext cx="2016125" cy="949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8786" name="Picture 2">
            <a:extLst>
              <a:ext uri="{FF2B5EF4-FFF2-40B4-BE49-F238E27FC236}">
                <a16:creationId xmlns:a16="http://schemas.microsoft.com/office/drawing/2014/main" id="{3D32E63E-A6E2-4DDC-987B-610365E6FA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142" r="77832" b="86653"/>
          <a:stretch>
            <a:fillRect/>
          </a:stretch>
        </p:blipFill>
        <p:spPr bwMode="auto">
          <a:xfrm>
            <a:off x="2771775" y="954088"/>
            <a:ext cx="1296988" cy="1179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8787" name="Text Box 3">
            <a:extLst>
              <a:ext uri="{FF2B5EF4-FFF2-40B4-BE49-F238E27FC236}">
                <a16:creationId xmlns:a16="http://schemas.microsoft.com/office/drawing/2014/main" id="{17C66BC6-4DED-41AC-8A46-1DF6B5620F70}"/>
              </a:ext>
            </a:extLst>
          </p:cNvPr>
          <p:cNvSpPr txBox="1">
            <a:spLocks noChangeArrowheads="1"/>
          </p:cNvSpPr>
          <p:nvPr/>
        </p:nvSpPr>
        <p:spPr bwMode="auto">
          <a:xfrm>
            <a:off x="4356100" y="1046163"/>
            <a:ext cx="3816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Stage 0: Birth - Teen years</a:t>
            </a:r>
          </a:p>
        </p:txBody>
      </p:sp>
      <p:sp>
        <p:nvSpPr>
          <p:cNvPr id="118788" name="Text Box 4">
            <a:extLst>
              <a:ext uri="{FF2B5EF4-FFF2-40B4-BE49-F238E27FC236}">
                <a16:creationId xmlns:a16="http://schemas.microsoft.com/office/drawing/2014/main" id="{7CC51A34-2CAF-494B-BA6B-574B1D7C7F35}"/>
              </a:ext>
            </a:extLst>
          </p:cNvPr>
          <p:cNvSpPr txBox="1">
            <a:spLocks noChangeArrowheads="1"/>
          </p:cNvSpPr>
          <p:nvPr/>
        </p:nvSpPr>
        <p:spPr bwMode="auto">
          <a:xfrm>
            <a:off x="4356100" y="2270125"/>
            <a:ext cx="32400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Stage 1 &amp; 2 : Teen to 20’s</a:t>
            </a:r>
          </a:p>
        </p:txBody>
      </p:sp>
      <p:sp>
        <p:nvSpPr>
          <p:cNvPr id="118789" name="Text Box 5">
            <a:extLst>
              <a:ext uri="{FF2B5EF4-FFF2-40B4-BE49-F238E27FC236}">
                <a16:creationId xmlns:a16="http://schemas.microsoft.com/office/drawing/2014/main" id="{AAFBB9AE-FCC0-4354-97D5-730686C6829E}"/>
              </a:ext>
            </a:extLst>
          </p:cNvPr>
          <p:cNvSpPr txBox="1">
            <a:spLocks noChangeArrowheads="1"/>
          </p:cNvSpPr>
          <p:nvPr/>
        </p:nvSpPr>
        <p:spPr bwMode="auto">
          <a:xfrm>
            <a:off x="4356100" y="3783013"/>
            <a:ext cx="32400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Stage 3 &amp; 4: 20’s to 30’s</a:t>
            </a:r>
          </a:p>
        </p:txBody>
      </p:sp>
      <p:sp>
        <p:nvSpPr>
          <p:cNvPr id="118790" name="Text Box 6">
            <a:extLst>
              <a:ext uri="{FF2B5EF4-FFF2-40B4-BE49-F238E27FC236}">
                <a16:creationId xmlns:a16="http://schemas.microsoft.com/office/drawing/2014/main" id="{11CDFE2A-DCF6-4AB1-A8F7-A68CA7477282}"/>
              </a:ext>
            </a:extLst>
          </p:cNvPr>
          <p:cNvSpPr txBox="1">
            <a:spLocks noChangeArrowheads="1"/>
          </p:cNvSpPr>
          <p:nvPr/>
        </p:nvSpPr>
        <p:spPr bwMode="auto">
          <a:xfrm>
            <a:off x="4356100" y="5149850"/>
            <a:ext cx="33115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Stage 5 &amp; 6: 30’s to 50’s</a:t>
            </a:r>
          </a:p>
        </p:txBody>
      </p:sp>
      <p:sp>
        <p:nvSpPr>
          <p:cNvPr id="118791" name="Text Box 7">
            <a:extLst>
              <a:ext uri="{FF2B5EF4-FFF2-40B4-BE49-F238E27FC236}">
                <a16:creationId xmlns:a16="http://schemas.microsoft.com/office/drawing/2014/main" id="{1A384095-2705-4E8D-9E1B-924236F2696F}"/>
              </a:ext>
            </a:extLst>
          </p:cNvPr>
          <p:cNvSpPr txBox="1">
            <a:spLocks noChangeArrowheads="1"/>
          </p:cNvSpPr>
          <p:nvPr/>
        </p:nvSpPr>
        <p:spPr bwMode="auto">
          <a:xfrm>
            <a:off x="4356100" y="6375400"/>
            <a:ext cx="36718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Stage 7 &amp; 8: Older than 50’s</a:t>
            </a:r>
          </a:p>
        </p:txBody>
      </p:sp>
      <p:sp>
        <p:nvSpPr>
          <p:cNvPr id="118792" name="Rectangle 8">
            <a:extLst>
              <a:ext uri="{FF2B5EF4-FFF2-40B4-BE49-F238E27FC236}">
                <a16:creationId xmlns:a16="http://schemas.microsoft.com/office/drawing/2014/main" id="{DBC57401-C4B4-4768-B43A-FB010B74159B}"/>
              </a:ext>
            </a:extLst>
          </p:cNvPr>
          <p:cNvSpPr>
            <a:spLocks noGrp="1" noChangeArrowheads="1"/>
          </p:cNvSpPr>
          <p:nvPr>
            <p:ph type="title"/>
          </p:nvPr>
        </p:nvSpPr>
        <p:spPr>
          <a:xfrm>
            <a:off x="0" y="-26988"/>
            <a:ext cx="9144000" cy="1143001"/>
          </a:xfrm>
          <a:noFill/>
          <a:ln/>
        </p:spPr>
        <p:txBody>
          <a:bodyPr/>
          <a:lstStyle/>
          <a:p>
            <a:r>
              <a:rPr lang="en-US" altLang="en-US" sz="3600" b="1" u="sng">
                <a:solidFill>
                  <a:srgbClr val="FF9900"/>
                </a:solidFill>
              </a:rPr>
              <a:t>Degenerative Changes – Sternal Rib End</a:t>
            </a:r>
          </a:p>
        </p:txBody>
      </p:sp>
      <p:pic>
        <p:nvPicPr>
          <p:cNvPr id="118793" name="Picture 9">
            <a:extLst>
              <a:ext uri="{FF2B5EF4-FFF2-40B4-BE49-F238E27FC236}">
                <a16:creationId xmlns:a16="http://schemas.microsoft.com/office/drawing/2014/main" id="{A8390958-30B4-49F6-9941-CEDA778D8A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1193" r="30995" b="66518"/>
          <a:stretch>
            <a:fillRect/>
          </a:stretch>
        </p:blipFill>
        <p:spPr bwMode="auto">
          <a:xfrm>
            <a:off x="0" y="2133600"/>
            <a:ext cx="4067175" cy="1303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794" name="Picture 10">
            <a:extLst>
              <a:ext uri="{FF2B5EF4-FFF2-40B4-BE49-F238E27FC236}">
                <a16:creationId xmlns:a16="http://schemas.microsoft.com/office/drawing/2014/main" id="{F2DF5A34-23D1-4F03-903B-B5FBACE552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3576" r="27455" b="42999"/>
          <a:stretch>
            <a:fillRect/>
          </a:stretch>
        </p:blipFill>
        <p:spPr bwMode="auto">
          <a:xfrm>
            <a:off x="0" y="3429000"/>
            <a:ext cx="4067175" cy="135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795" name="Picture 11">
            <a:extLst>
              <a:ext uri="{FF2B5EF4-FFF2-40B4-BE49-F238E27FC236}">
                <a16:creationId xmlns:a16="http://schemas.microsoft.com/office/drawing/2014/main" id="{5CF000CE-32AA-41DC-9D0C-4189BB76AB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4848" r="25455" b="22838"/>
          <a:stretch>
            <a:fillRect/>
          </a:stretch>
        </p:blipFill>
        <p:spPr bwMode="auto">
          <a:xfrm>
            <a:off x="0" y="4724400"/>
            <a:ext cx="4067175"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796" name="Picture 12">
            <a:extLst>
              <a:ext uri="{FF2B5EF4-FFF2-40B4-BE49-F238E27FC236}">
                <a16:creationId xmlns:a16="http://schemas.microsoft.com/office/drawing/2014/main" id="{FA259BB5-AD7E-41AC-A638-0B29262168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83876" r="23456" b="5365"/>
          <a:stretch>
            <a:fillRect/>
          </a:stretch>
        </p:blipFill>
        <p:spPr bwMode="auto">
          <a:xfrm>
            <a:off x="0" y="5876925"/>
            <a:ext cx="4067175"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798" name="Picture 14" descr="ANd9GcQwXslaYT_9__rX4zCrrJccXS0DGYCAflwGZHO4lUjuZD71rDOE">
            <a:extLst>
              <a:ext uri="{FF2B5EF4-FFF2-40B4-BE49-F238E27FC236}">
                <a16:creationId xmlns:a16="http://schemas.microsoft.com/office/drawing/2014/main" id="{B8830485-148A-403E-8214-C9D3F6CA12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1788" y="836613"/>
            <a:ext cx="1228725" cy="6048375"/>
          </a:xfrm>
          <a:prstGeom prst="rect">
            <a:avLst/>
          </a:prstGeom>
          <a:noFill/>
          <a:extLst>
            <a:ext uri="{909E8E84-426E-40DD-AFC4-6F175D3DCCD1}">
              <a14:hiddenFill xmlns:a14="http://schemas.microsoft.com/office/drawing/2010/main">
                <a:solidFill>
                  <a:srgbClr val="FFFFFF"/>
                </a:solidFill>
              </a14:hiddenFill>
            </a:ext>
          </a:extLst>
        </p:spPr>
      </p:pic>
      <p:pic>
        <p:nvPicPr>
          <p:cNvPr id="118800" name="Picture 16" descr="rib_cage1330997236851">
            <a:extLst>
              <a:ext uri="{FF2B5EF4-FFF2-40B4-BE49-F238E27FC236}">
                <a16:creationId xmlns:a16="http://schemas.microsoft.com/office/drawing/2014/main" id="{B1504CA8-DB47-4C3B-9D3F-9A127A1EB5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836613"/>
            <a:ext cx="1728787" cy="1416050"/>
          </a:xfrm>
          <a:prstGeom prst="rect">
            <a:avLst/>
          </a:prstGeom>
          <a:noFill/>
          <a:extLst>
            <a:ext uri="{909E8E84-426E-40DD-AFC4-6F175D3DCCD1}">
              <a14:hiddenFill xmlns:a14="http://schemas.microsoft.com/office/drawing/2010/main">
                <a:solidFill>
                  <a:srgbClr val="FFFFFF"/>
                </a:solidFill>
              </a14:hiddenFill>
            </a:ext>
          </a:extLst>
        </p:spPr>
      </p:pic>
      <p:sp>
        <p:nvSpPr>
          <p:cNvPr id="118801" name="Oval 17">
            <a:extLst>
              <a:ext uri="{FF2B5EF4-FFF2-40B4-BE49-F238E27FC236}">
                <a16:creationId xmlns:a16="http://schemas.microsoft.com/office/drawing/2014/main" id="{5B6E2BCE-0804-4F50-8AA4-CEECFEAFDC44}"/>
              </a:ext>
            </a:extLst>
          </p:cNvPr>
          <p:cNvSpPr>
            <a:spLocks noChangeArrowheads="1"/>
          </p:cNvSpPr>
          <p:nvPr/>
        </p:nvSpPr>
        <p:spPr bwMode="auto">
          <a:xfrm>
            <a:off x="684213" y="1412875"/>
            <a:ext cx="142875" cy="144463"/>
          </a:xfrm>
          <a:prstGeom prst="ellipse">
            <a:avLst/>
          </a:prstGeom>
          <a:noFill/>
          <a:ln w="38100">
            <a:solidFill>
              <a:srgbClr val="00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1794" name="Rectangle 2">
            <a:extLst>
              <a:ext uri="{FF2B5EF4-FFF2-40B4-BE49-F238E27FC236}">
                <a16:creationId xmlns:a16="http://schemas.microsoft.com/office/drawing/2014/main" id="{2739E3AB-1091-43D1-AB29-98DFF8F2ED99}"/>
              </a:ext>
            </a:extLst>
          </p:cNvPr>
          <p:cNvSpPr>
            <a:spLocks noGrp="1" noChangeArrowheads="1"/>
          </p:cNvSpPr>
          <p:nvPr>
            <p:ph type="title"/>
          </p:nvPr>
        </p:nvSpPr>
        <p:spPr/>
        <p:txBody>
          <a:bodyPr/>
          <a:lstStyle/>
          <a:p>
            <a:r>
              <a:rPr lang="en-US" altLang="en-US" b="1" u="sng">
                <a:solidFill>
                  <a:srgbClr val="FF9900"/>
                </a:solidFill>
              </a:rPr>
              <a:t>Cranial Suture Closer Sites</a:t>
            </a:r>
          </a:p>
        </p:txBody>
      </p:sp>
      <p:pic>
        <p:nvPicPr>
          <p:cNvPr id="161797" name="Picture 5" descr="http://allthingsaafs.files.wordpress.com/2013/09/cranial-suture-locations.png">
            <a:extLst>
              <a:ext uri="{FF2B5EF4-FFF2-40B4-BE49-F238E27FC236}">
                <a16:creationId xmlns:a16="http://schemas.microsoft.com/office/drawing/2014/main" id="{037BCDBD-0F05-4BA5-84B5-805818F2A1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52228" b="41364"/>
          <a:stretch>
            <a:fillRect/>
          </a:stretch>
        </p:blipFill>
        <p:spPr bwMode="auto">
          <a:xfrm>
            <a:off x="4211638" y="1122363"/>
            <a:ext cx="4752975" cy="3890962"/>
          </a:xfrm>
          <a:prstGeom prst="rect">
            <a:avLst/>
          </a:prstGeom>
          <a:noFill/>
          <a:extLst>
            <a:ext uri="{909E8E84-426E-40DD-AFC4-6F175D3DCCD1}">
              <a14:hiddenFill xmlns:a14="http://schemas.microsoft.com/office/drawing/2010/main">
                <a:solidFill>
                  <a:srgbClr val="FFFFFF"/>
                </a:solidFill>
              </a14:hiddenFill>
            </a:ext>
          </a:extLst>
        </p:spPr>
      </p:pic>
      <p:sp>
        <p:nvSpPr>
          <p:cNvPr id="161799" name="Text Box 7">
            <a:extLst>
              <a:ext uri="{FF2B5EF4-FFF2-40B4-BE49-F238E27FC236}">
                <a16:creationId xmlns:a16="http://schemas.microsoft.com/office/drawing/2014/main" id="{1C31BE8D-9CC1-4495-B94F-83D5B31ACB89}"/>
              </a:ext>
            </a:extLst>
          </p:cNvPr>
          <p:cNvSpPr txBox="1">
            <a:spLocks noChangeArrowheads="1"/>
          </p:cNvSpPr>
          <p:nvPr/>
        </p:nvSpPr>
        <p:spPr bwMode="auto">
          <a:xfrm>
            <a:off x="323850" y="2205038"/>
            <a:ext cx="30241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a:hlinkClick r:id="rId3" tooltip="Permanent Link to Unusual-ology: Beheaded Massacre Victims Found in 1,400 Year Old Mayan Mass Grave."/>
              </a:rPr>
              <a:t> </a:t>
            </a:r>
            <a:endParaRPr lang="en-US" altLang="en-US"/>
          </a:p>
        </p:txBody>
      </p:sp>
      <p:sp>
        <p:nvSpPr>
          <p:cNvPr id="161800" name="Text Box 8">
            <a:extLst>
              <a:ext uri="{FF2B5EF4-FFF2-40B4-BE49-F238E27FC236}">
                <a16:creationId xmlns:a16="http://schemas.microsoft.com/office/drawing/2014/main" id="{6ADB84B4-B29B-4392-A10D-EF6D2DA44636}"/>
              </a:ext>
            </a:extLst>
          </p:cNvPr>
          <p:cNvSpPr txBox="1">
            <a:spLocks noChangeArrowheads="1"/>
          </p:cNvSpPr>
          <p:nvPr/>
        </p:nvSpPr>
        <p:spPr bwMode="auto">
          <a:xfrm>
            <a:off x="0" y="1484313"/>
            <a:ext cx="3563938" cy="413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1600" b="1" u="sng">
                <a:solidFill>
                  <a:srgbClr val="FFFF00"/>
                </a:solidFill>
              </a:rPr>
              <a:t>Suture Names:</a:t>
            </a:r>
          </a:p>
          <a:p>
            <a:pPr>
              <a:lnSpc>
                <a:spcPct val="75000"/>
              </a:lnSpc>
              <a:spcBef>
                <a:spcPct val="50000"/>
              </a:spcBef>
              <a:buFontTx/>
              <a:buChar char="•"/>
            </a:pPr>
            <a:r>
              <a:rPr lang="en-US" altLang="en-US" sz="1600">
                <a:solidFill>
                  <a:srgbClr val="FFFF00"/>
                </a:solidFill>
              </a:rPr>
              <a:t>Madlambdoid	</a:t>
            </a:r>
          </a:p>
          <a:p>
            <a:pPr>
              <a:lnSpc>
                <a:spcPct val="75000"/>
              </a:lnSpc>
              <a:spcBef>
                <a:spcPct val="50000"/>
              </a:spcBef>
              <a:buFontTx/>
              <a:buChar char="•"/>
            </a:pPr>
            <a:r>
              <a:rPr lang="en-US" altLang="en-US" sz="1600">
                <a:solidFill>
                  <a:srgbClr val="FFFF00"/>
                </a:solidFill>
              </a:rPr>
              <a:t>Lambda		</a:t>
            </a:r>
          </a:p>
          <a:p>
            <a:pPr>
              <a:lnSpc>
                <a:spcPct val="75000"/>
              </a:lnSpc>
              <a:spcBef>
                <a:spcPct val="50000"/>
              </a:spcBef>
              <a:buFontTx/>
              <a:buChar char="•"/>
            </a:pPr>
            <a:r>
              <a:rPr lang="en-US" altLang="en-US" sz="1600">
                <a:solidFill>
                  <a:srgbClr val="FFFF00"/>
                </a:solidFill>
              </a:rPr>
              <a:t>Obelion		</a:t>
            </a:r>
          </a:p>
          <a:p>
            <a:pPr>
              <a:lnSpc>
                <a:spcPct val="75000"/>
              </a:lnSpc>
              <a:spcBef>
                <a:spcPct val="50000"/>
              </a:spcBef>
              <a:buFontTx/>
              <a:buChar char="•"/>
            </a:pPr>
            <a:r>
              <a:rPr lang="en-US" altLang="en-US" sz="1600">
                <a:solidFill>
                  <a:srgbClr val="FFFF00"/>
                </a:solidFill>
              </a:rPr>
              <a:t>Anterior Sagittal	</a:t>
            </a:r>
          </a:p>
          <a:p>
            <a:pPr>
              <a:lnSpc>
                <a:spcPct val="75000"/>
              </a:lnSpc>
              <a:spcBef>
                <a:spcPct val="50000"/>
              </a:spcBef>
              <a:buFontTx/>
              <a:buChar char="•"/>
            </a:pPr>
            <a:r>
              <a:rPr lang="en-US" altLang="en-US" sz="1600">
                <a:solidFill>
                  <a:srgbClr val="FFFF00"/>
                </a:solidFill>
              </a:rPr>
              <a:t>Bregma		</a:t>
            </a:r>
          </a:p>
          <a:p>
            <a:pPr>
              <a:lnSpc>
                <a:spcPct val="75000"/>
              </a:lnSpc>
              <a:spcBef>
                <a:spcPct val="50000"/>
              </a:spcBef>
              <a:buFontTx/>
              <a:buChar char="•"/>
            </a:pPr>
            <a:r>
              <a:rPr lang="en-US" altLang="en-US" sz="1600">
                <a:solidFill>
                  <a:srgbClr val="FFFF00"/>
                </a:solidFill>
              </a:rPr>
              <a:t>Midcoronal	</a:t>
            </a:r>
          </a:p>
          <a:p>
            <a:pPr>
              <a:lnSpc>
                <a:spcPct val="75000"/>
              </a:lnSpc>
              <a:spcBef>
                <a:spcPct val="50000"/>
              </a:spcBef>
              <a:buFontTx/>
              <a:buChar char="•"/>
            </a:pPr>
            <a:r>
              <a:rPr lang="en-US" altLang="en-US" sz="1600">
                <a:solidFill>
                  <a:srgbClr val="FFFF00"/>
                </a:solidFill>
              </a:rPr>
              <a:t>Pterion		</a:t>
            </a:r>
          </a:p>
          <a:p>
            <a:pPr>
              <a:lnSpc>
                <a:spcPct val="75000"/>
              </a:lnSpc>
              <a:spcBef>
                <a:spcPct val="50000"/>
              </a:spcBef>
              <a:buFontTx/>
              <a:buChar char="•"/>
            </a:pPr>
            <a:r>
              <a:rPr lang="en-US" altLang="en-US" sz="1600">
                <a:solidFill>
                  <a:srgbClr val="FFFF00"/>
                </a:solidFill>
              </a:rPr>
              <a:t>Sphenofrontal	</a:t>
            </a:r>
          </a:p>
          <a:p>
            <a:pPr>
              <a:lnSpc>
                <a:spcPct val="75000"/>
              </a:lnSpc>
              <a:spcBef>
                <a:spcPct val="50000"/>
              </a:spcBef>
              <a:buFontTx/>
              <a:buChar char="•"/>
            </a:pPr>
            <a:r>
              <a:rPr lang="en-US" altLang="en-US" sz="1600">
                <a:solidFill>
                  <a:srgbClr val="FFFF00"/>
                </a:solidFill>
              </a:rPr>
              <a:t>Inferior Sphenotemporal</a:t>
            </a:r>
          </a:p>
          <a:p>
            <a:pPr>
              <a:lnSpc>
                <a:spcPct val="75000"/>
              </a:lnSpc>
              <a:spcBef>
                <a:spcPct val="50000"/>
              </a:spcBef>
              <a:buFontTx/>
              <a:buChar char="•"/>
            </a:pPr>
            <a:r>
              <a:rPr lang="en-US" altLang="en-US" sz="1600">
                <a:solidFill>
                  <a:srgbClr val="FFFF00"/>
                </a:solidFill>
              </a:rPr>
              <a:t>Superior Sphenotemporal</a:t>
            </a:r>
          </a:p>
          <a:p>
            <a:pPr>
              <a:spcBef>
                <a:spcPct val="50000"/>
              </a:spcBef>
              <a:buFontTx/>
              <a:buChar char="•"/>
            </a:pPr>
            <a:endParaRPr lang="en-US" altLang="en-US" sz="1600">
              <a:solidFill>
                <a:srgbClr val="FFFF00"/>
              </a:solidFill>
            </a:endParaRPr>
          </a:p>
          <a:p>
            <a:pPr>
              <a:spcBef>
                <a:spcPct val="50000"/>
              </a:spcBef>
              <a:buFontTx/>
              <a:buChar char="•"/>
            </a:pPr>
            <a:endParaRPr lang="en-US" altLang="en-US" sz="1600"/>
          </a:p>
        </p:txBody>
      </p:sp>
      <p:sp>
        <p:nvSpPr>
          <p:cNvPr id="161801" name="Text Box 9">
            <a:extLst>
              <a:ext uri="{FF2B5EF4-FFF2-40B4-BE49-F238E27FC236}">
                <a16:creationId xmlns:a16="http://schemas.microsoft.com/office/drawing/2014/main" id="{1B2C9886-764F-411C-90C4-99C4D373F963}"/>
              </a:ext>
            </a:extLst>
          </p:cNvPr>
          <p:cNvSpPr txBox="1">
            <a:spLocks noChangeArrowheads="1"/>
          </p:cNvSpPr>
          <p:nvPr/>
        </p:nvSpPr>
        <p:spPr bwMode="auto">
          <a:xfrm>
            <a:off x="0" y="5013325"/>
            <a:ext cx="9324975" cy="1803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a:t>Each suture is usually given a numerical score</a:t>
            </a:r>
            <a:r>
              <a:rPr lang="en-US" altLang="en-US" sz="1600"/>
              <a:t>, the score of </a:t>
            </a:r>
            <a:r>
              <a:rPr lang="en-US" altLang="en-US" sz="1600" b="1"/>
              <a:t>0-3 is recommended by the Buikstra and Ubelaker standards (1994)</a:t>
            </a:r>
            <a:r>
              <a:rPr lang="en-US" altLang="en-US" sz="1600"/>
              <a:t>. The Buikstra and Ubelaker (1994) scoring system is as follows:</a:t>
            </a:r>
          </a:p>
          <a:p>
            <a:r>
              <a:rPr lang="en-US" altLang="en-US" sz="1600" b="1"/>
              <a:t>0</a:t>
            </a:r>
            <a:r>
              <a:rPr lang="en-US" altLang="en-US" sz="1600"/>
              <a:t> is given when the suture is </a:t>
            </a:r>
            <a:r>
              <a:rPr lang="en-US" altLang="en-US" sz="1600" b="1"/>
              <a:t>open</a:t>
            </a:r>
            <a:r>
              <a:rPr lang="en-US" altLang="en-US" sz="1600"/>
              <a:t>, meaning there is </a:t>
            </a:r>
            <a:r>
              <a:rPr lang="en-US" altLang="en-US" sz="1600" b="1"/>
              <a:t>no evidence of ectocranial closure</a:t>
            </a:r>
            <a:r>
              <a:rPr lang="en-US" altLang="en-US" sz="1600"/>
              <a:t>. </a:t>
            </a:r>
          </a:p>
          <a:p>
            <a:r>
              <a:rPr lang="en-US" altLang="en-US" sz="1600" b="1"/>
              <a:t>1</a:t>
            </a:r>
            <a:r>
              <a:rPr lang="en-US" altLang="en-US" sz="1600"/>
              <a:t> is given where there is a </a:t>
            </a:r>
            <a:r>
              <a:rPr lang="en-US" altLang="en-US" sz="1600" b="1"/>
              <a:t>minimal closure</a:t>
            </a:r>
            <a:r>
              <a:rPr lang="en-US" altLang="en-US" sz="1600"/>
              <a:t> of the suture. </a:t>
            </a:r>
          </a:p>
          <a:p>
            <a:r>
              <a:rPr lang="en-US" altLang="en-US" sz="1600" b="1"/>
              <a:t>2</a:t>
            </a:r>
            <a:r>
              <a:rPr lang="en-US" altLang="en-US" sz="1600"/>
              <a:t> is given to sutures with evidence of </a:t>
            </a:r>
            <a:r>
              <a:rPr lang="en-US" altLang="en-US" sz="1600" b="1"/>
              <a:t>significant closure</a:t>
            </a:r>
            <a:r>
              <a:rPr lang="en-US" altLang="en-US" sz="1600"/>
              <a:t>. </a:t>
            </a:r>
          </a:p>
          <a:p>
            <a:r>
              <a:rPr lang="en-US" altLang="en-US" sz="1600" b="1"/>
              <a:t>3</a:t>
            </a:r>
            <a:r>
              <a:rPr lang="en-US" altLang="en-US" sz="1600"/>
              <a:t> is given to a </a:t>
            </a:r>
            <a:r>
              <a:rPr lang="en-US" altLang="en-US" sz="1600" b="1"/>
              <a:t>completely obliterated suture</a:t>
            </a:r>
            <a:r>
              <a:rPr lang="en-US" altLang="en-US" sz="1600"/>
              <a:t> (complete fusion). </a:t>
            </a:r>
          </a:p>
        </p:txBody>
      </p:sp>
      <p:sp>
        <p:nvSpPr>
          <p:cNvPr id="161802" name="Text Box 10">
            <a:extLst>
              <a:ext uri="{FF2B5EF4-FFF2-40B4-BE49-F238E27FC236}">
                <a16:creationId xmlns:a16="http://schemas.microsoft.com/office/drawing/2014/main" id="{6F265ACD-C5F7-4298-9E15-2C8B06A7D6B6}"/>
              </a:ext>
            </a:extLst>
          </p:cNvPr>
          <p:cNvSpPr txBox="1">
            <a:spLocks noChangeArrowheads="1"/>
          </p:cNvSpPr>
          <p:nvPr/>
        </p:nvSpPr>
        <p:spPr bwMode="auto">
          <a:xfrm>
            <a:off x="5940425" y="6237288"/>
            <a:ext cx="32035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000"/>
              <a:t>Source:  </a:t>
            </a:r>
            <a:r>
              <a:rPr lang="en-US" altLang="en-US" sz="1000">
                <a:hlinkClick r:id="rId4"/>
              </a:rPr>
              <a:t>http://allthingsaafs.wordpress.com/</a:t>
            </a:r>
            <a:r>
              <a:rPr lang="en-US" altLang="en-US" sz="1000"/>
              <a:t>  Retrieved on:  26 Sept. 2013</a:t>
            </a:r>
          </a:p>
        </p:txBody>
      </p:sp>
      <p:sp>
        <p:nvSpPr>
          <p:cNvPr id="161803" name="Rectangle 11">
            <a:extLst>
              <a:ext uri="{FF2B5EF4-FFF2-40B4-BE49-F238E27FC236}">
                <a16:creationId xmlns:a16="http://schemas.microsoft.com/office/drawing/2014/main" id="{18042D9B-841E-498A-9E6B-D671B3AD1E8E}"/>
              </a:ext>
            </a:extLst>
          </p:cNvPr>
          <p:cNvSpPr>
            <a:spLocks noChangeArrowheads="1"/>
          </p:cNvSpPr>
          <p:nvPr/>
        </p:nvSpPr>
        <p:spPr bwMode="auto">
          <a:xfrm>
            <a:off x="7956550" y="4437063"/>
            <a:ext cx="1008063" cy="5762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04" name="Rectangle 12">
            <a:extLst>
              <a:ext uri="{FF2B5EF4-FFF2-40B4-BE49-F238E27FC236}">
                <a16:creationId xmlns:a16="http://schemas.microsoft.com/office/drawing/2014/main" id="{DFAD0E96-098C-416E-9C1F-734E2B02C130}"/>
              </a:ext>
            </a:extLst>
          </p:cNvPr>
          <p:cNvSpPr>
            <a:spLocks noChangeArrowheads="1"/>
          </p:cNvSpPr>
          <p:nvPr/>
        </p:nvSpPr>
        <p:spPr bwMode="auto">
          <a:xfrm>
            <a:off x="8388350" y="4292600"/>
            <a:ext cx="576263" cy="2873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2818" name="Rectangle 2">
            <a:extLst>
              <a:ext uri="{FF2B5EF4-FFF2-40B4-BE49-F238E27FC236}">
                <a16:creationId xmlns:a16="http://schemas.microsoft.com/office/drawing/2014/main" id="{167F6B77-DF7F-4E0B-86D0-1021D46068BF}"/>
              </a:ext>
            </a:extLst>
          </p:cNvPr>
          <p:cNvSpPr>
            <a:spLocks noGrp="1" noChangeArrowheads="1"/>
          </p:cNvSpPr>
          <p:nvPr>
            <p:ph type="title"/>
          </p:nvPr>
        </p:nvSpPr>
        <p:spPr/>
        <p:txBody>
          <a:bodyPr/>
          <a:lstStyle/>
          <a:p>
            <a:r>
              <a:rPr lang="en-US" altLang="en-US" b="1" u="sng">
                <a:solidFill>
                  <a:srgbClr val="FF9900"/>
                </a:solidFill>
              </a:rPr>
              <a:t>Cranial Suture Closer Sites</a:t>
            </a:r>
          </a:p>
        </p:txBody>
      </p:sp>
      <p:pic>
        <p:nvPicPr>
          <p:cNvPr id="162821" name="Picture 5" descr="http://allthingsaafs.files.wordpress.com/2013/09/meindl-and-lovejoy-1985.png">
            <a:extLst>
              <a:ext uri="{FF2B5EF4-FFF2-40B4-BE49-F238E27FC236}">
                <a16:creationId xmlns:a16="http://schemas.microsoft.com/office/drawing/2014/main" id="{A36B8792-87B8-4CB6-9E8B-308DA5C5D3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198563"/>
            <a:ext cx="5580063" cy="2951162"/>
          </a:xfrm>
          <a:prstGeom prst="rect">
            <a:avLst/>
          </a:prstGeom>
          <a:noFill/>
          <a:extLst>
            <a:ext uri="{909E8E84-426E-40DD-AFC4-6F175D3DCCD1}">
              <a14:hiddenFill xmlns:a14="http://schemas.microsoft.com/office/drawing/2010/main">
                <a:solidFill>
                  <a:srgbClr val="FFFFFF"/>
                </a:solidFill>
              </a14:hiddenFill>
            </a:ext>
          </a:extLst>
        </p:spPr>
      </p:pic>
      <p:sp>
        <p:nvSpPr>
          <p:cNvPr id="162822" name="Rectangle 6">
            <a:extLst>
              <a:ext uri="{FF2B5EF4-FFF2-40B4-BE49-F238E27FC236}">
                <a16:creationId xmlns:a16="http://schemas.microsoft.com/office/drawing/2014/main" id="{3E4409A3-244B-453A-95F8-4CF78CDB5CE6}"/>
              </a:ext>
            </a:extLst>
          </p:cNvPr>
          <p:cNvSpPr>
            <a:spLocks noChangeArrowheads="1"/>
          </p:cNvSpPr>
          <p:nvPr/>
        </p:nvSpPr>
        <p:spPr bwMode="auto">
          <a:xfrm>
            <a:off x="0" y="4149725"/>
            <a:ext cx="536416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GB" altLang="en-US">
                <a:solidFill>
                  <a:schemeClr val="bg1"/>
                </a:solidFill>
              </a:rPr>
              <a:t>This table demonstrating Meindl and Lovejoy (1985)’s composite scores of the sutures on the vault and lateral-anterior, respectively, in relation to mean chronological age. </a:t>
            </a:r>
          </a:p>
        </p:txBody>
      </p:sp>
      <p:sp>
        <p:nvSpPr>
          <p:cNvPr id="162823" name="Text Box 7">
            <a:extLst>
              <a:ext uri="{FF2B5EF4-FFF2-40B4-BE49-F238E27FC236}">
                <a16:creationId xmlns:a16="http://schemas.microsoft.com/office/drawing/2014/main" id="{B940C5FA-9C92-4E94-9105-C56BA88B5ACF}"/>
              </a:ext>
            </a:extLst>
          </p:cNvPr>
          <p:cNvSpPr txBox="1">
            <a:spLocks noChangeArrowheads="1"/>
          </p:cNvSpPr>
          <p:nvPr/>
        </p:nvSpPr>
        <p:spPr bwMode="auto">
          <a:xfrm>
            <a:off x="0" y="5300663"/>
            <a:ext cx="58324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000">
                <a:solidFill>
                  <a:schemeClr val="bg1"/>
                </a:solidFill>
              </a:rPr>
              <a:t>Source:  </a:t>
            </a:r>
            <a:r>
              <a:rPr lang="en-US" altLang="en-US" sz="1000">
                <a:solidFill>
                  <a:schemeClr val="bg1"/>
                </a:solidFill>
                <a:hlinkClick r:id="rId3"/>
              </a:rPr>
              <a:t>http://allthingsaafs.wordpress.com/</a:t>
            </a:r>
            <a:r>
              <a:rPr lang="en-US" altLang="en-US" sz="1000">
                <a:solidFill>
                  <a:schemeClr val="bg1"/>
                </a:solidFill>
              </a:rPr>
              <a:t>  Retrieved on:  26 Sept. 2013</a:t>
            </a:r>
          </a:p>
        </p:txBody>
      </p:sp>
      <p:pic>
        <p:nvPicPr>
          <p:cNvPr id="162825" name="Picture 9" descr="Pag470Fig1">
            <a:extLst>
              <a:ext uri="{FF2B5EF4-FFF2-40B4-BE49-F238E27FC236}">
                <a16:creationId xmlns:a16="http://schemas.microsoft.com/office/drawing/2014/main" id="{4E6A6CE0-CCEB-4005-8431-85D0462F5D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0" y="1268413"/>
            <a:ext cx="3492500" cy="2787650"/>
          </a:xfrm>
          <a:prstGeom prst="rect">
            <a:avLst/>
          </a:prstGeom>
          <a:noFill/>
          <a:extLst>
            <a:ext uri="{909E8E84-426E-40DD-AFC4-6F175D3DCCD1}">
              <a14:hiddenFill xmlns:a14="http://schemas.microsoft.com/office/drawing/2010/main">
                <a:solidFill>
                  <a:srgbClr val="FFFFFF"/>
                </a:solidFill>
              </a14:hiddenFill>
            </a:ext>
          </a:extLst>
        </p:spPr>
      </p:pic>
      <p:pic>
        <p:nvPicPr>
          <p:cNvPr id="162827" name="Picture 11" descr="Pag470Fig2">
            <a:extLst>
              <a:ext uri="{FF2B5EF4-FFF2-40B4-BE49-F238E27FC236}">
                <a16:creationId xmlns:a16="http://schemas.microsoft.com/office/drawing/2014/main" id="{DA079E48-7F19-41B0-8CEE-24FFD3A218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1500" y="4052888"/>
            <a:ext cx="3492500" cy="2805112"/>
          </a:xfrm>
          <a:prstGeom prst="rect">
            <a:avLst/>
          </a:prstGeom>
          <a:noFill/>
          <a:extLst>
            <a:ext uri="{909E8E84-426E-40DD-AFC4-6F175D3DCCD1}">
              <a14:hiddenFill xmlns:a14="http://schemas.microsoft.com/office/drawing/2010/main">
                <a:solidFill>
                  <a:srgbClr val="FFFFFF"/>
                </a:solidFill>
              </a14:hiddenFill>
            </a:ext>
          </a:extLst>
        </p:spPr>
      </p:pic>
      <p:sp>
        <p:nvSpPr>
          <p:cNvPr id="162828" name="Text Box 12">
            <a:extLst>
              <a:ext uri="{FF2B5EF4-FFF2-40B4-BE49-F238E27FC236}">
                <a16:creationId xmlns:a16="http://schemas.microsoft.com/office/drawing/2014/main" id="{4BC399EF-BAAF-47DB-A79E-45939FC664E4}"/>
              </a:ext>
            </a:extLst>
          </p:cNvPr>
          <p:cNvSpPr txBox="1">
            <a:spLocks noChangeArrowheads="1"/>
          </p:cNvSpPr>
          <p:nvPr/>
        </p:nvSpPr>
        <p:spPr bwMode="auto">
          <a:xfrm>
            <a:off x="5651500" y="3832225"/>
            <a:ext cx="34925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000">
                <a:solidFill>
                  <a:schemeClr val="bg1"/>
                </a:solidFill>
              </a:rPr>
              <a:t>Source:  </a:t>
            </a:r>
            <a:r>
              <a:rPr lang="en-US" altLang="en-US" sz="1000">
                <a:solidFill>
                  <a:schemeClr val="bg1"/>
                </a:solidFill>
                <a:hlinkClick r:id="rId6"/>
              </a:rPr>
              <a:t>http://www.scielo.cl</a:t>
            </a:r>
            <a:r>
              <a:rPr lang="en-US" altLang="en-US" sz="1000">
                <a:solidFill>
                  <a:schemeClr val="bg1"/>
                </a:solidFill>
              </a:rPr>
              <a:t>  Retrieved on 26 Sept. 2013</a:t>
            </a:r>
          </a:p>
        </p:txBody>
      </p:sp>
      <p:sp>
        <p:nvSpPr>
          <p:cNvPr id="162829" name="Text Box 13">
            <a:extLst>
              <a:ext uri="{FF2B5EF4-FFF2-40B4-BE49-F238E27FC236}">
                <a16:creationId xmlns:a16="http://schemas.microsoft.com/office/drawing/2014/main" id="{1B1A6DBD-2DEE-4B73-888D-AEDBDC6BDFEA}"/>
              </a:ext>
            </a:extLst>
          </p:cNvPr>
          <p:cNvSpPr txBox="1">
            <a:spLocks noChangeArrowheads="1"/>
          </p:cNvSpPr>
          <p:nvPr/>
        </p:nvSpPr>
        <p:spPr bwMode="auto">
          <a:xfrm>
            <a:off x="5724525" y="6713538"/>
            <a:ext cx="34925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000">
                <a:solidFill>
                  <a:schemeClr val="bg1"/>
                </a:solidFill>
              </a:rPr>
              <a:t>Source:  </a:t>
            </a:r>
            <a:r>
              <a:rPr lang="en-US" altLang="en-US" sz="1000">
                <a:solidFill>
                  <a:schemeClr val="bg1"/>
                </a:solidFill>
                <a:hlinkClick r:id="rId6"/>
              </a:rPr>
              <a:t>http://www.scielo.cl</a:t>
            </a:r>
            <a:r>
              <a:rPr lang="en-US" altLang="en-US" sz="1000">
                <a:solidFill>
                  <a:schemeClr val="bg1"/>
                </a:solidFill>
              </a:rPr>
              <a:t>  Retrieved on 26 Sept. 2013</a:t>
            </a:r>
          </a:p>
        </p:txBody>
      </p:sp>
      <p:sp>
        <p:nvSpPr>
          <p:cNvPr id="162830" name="Text Box 14">
            <a:extLst>
              <a:ext uri="{FF2B5EF4-FFF2-40B4-BE49-F238E27FC236}">
                <a16:creationId xmlns:a16="http://schemas.microsoft.com/office/drawing/2014/main" id="{22569849-AC9C-40AE-BEF8-5B9F52AB5A9B}"/>
              </a:ext>
            </a:extLst>
          </p:cNvPr>
          <p:cNvSpPr txBox="1">
            <a:spLocks noChangeArrowheads="1"/>
          </p:cNvSpPr>
          <p:nvPr/>
        </p:nvSpPr>
        <p:spPr bwMode="auto">
          <a:xfrm>
            <a:off x="6443663" y="3213100"/>
            <a:ext cx="1441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Age:  27</a:t>
            </a:r>
          </a:p>
        </p:txBody>
      </p:sp>
      <p:sp>
        <p:nvSpPr>
          <p:cNvPr id="162831" name="Text Box 15">
            <a:extLst>
              <a:ext uri="{FF2B5EF4-FFF2-40B4-BE49-F238E27FC236}">
                <a16:creationId xmlns:a16="http://schemas.microsoft.com/office/drawing/2014/main" id="{C8114A35-E68A-453A-A2E4-539D339284F9}"/>
              </a:ext>
            </a:extLst>
          </p:cNvPr>
          <p:cNvSpPr txBox="1">
            <a:spLocks noChangeArrowheads="1"/>
          </p:cNvSpPr>
          <p:nvPr/>
        </p:nvSpPr>
        <p:spPr bwMode="auto">
          <a:xfrm>
            <a:off x="6588125" y="6086475"/>
            <a:ext cx="1441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Age:  51</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6914" name="Rectangle 2">
            <a:extLst>
              <a:ext uri="{FF2B5EF4-FFF2-40B4-BE49-F238E27FC236}">
                <a16:creationId xmlns:a16="http://schemas.microsoft.com/office/drawing/2014/main" id="{A91E7985-9ECF-444D-A5C3-6C2BD213B62F}"/>
              </a:ext>
            </a:extLst>
          </p:cNvPr>
          <p:cNvSpPr>
            <a:spLocks noGrp="1" noChangeArrowheads="1"/>
          </p:cNvSpPr>
          <p:nvPr>
            <p:ph type="title"/>
          </p:nvPr>
        </p:nvSpPr>
        <p:spPr/>
        <p:txBody>
          <a:bodyPr/>
          <a:lstStyle/>
          <a:p>
            <a:endParaRPr lang="en-US" altLang="en-US"/>
          </a:p>
        </p:txBody>
      </p:sp>
      <p:pic>
        <p:nvPicPr>
          <p:cNvPr id="166916" name="Picture 4">
            <a:extLst>
              <a:ext uri="{FF2B5EF4-FFF2-40B4-BE49-F238E27FC236}">
                <a16:creationId xmlns:a16="http://schemas.microsoft.com/office/drawing/2014/main" id="{7DD044FE-9B6B-43EF-93DB-B2201EF634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4110" t="8876" r="63751" b="18663"/>
          <a:stretch>
            <a:fillRect/>
          </a:stretch>
        </p:blipFill>
        <p:spPr bwMode="auto">
          <a:xfrm>
            <a:off x="4500563" y="2586038"/>
            <a:ext cx="4643437" cy="427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6917" name="Picture 5" descr="http://allthingsaafs.files.wordpress.com/2013/09/meindl-and-lovejoy-1985.png">
            <a:extLst>
              <a:ext uri="{FF2B5EF4-FFF2-40B4-BE49-F238E27FC236}">
                <a16:creationId xmlns:a16="http://schemas.microsoft.com/office/drawing/2014/main" id="{4712AF01-F95E-47B9-9F94-C9B34AB926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0327"/>
          <a:stretch>
            <a:fillRect/>
          </a:stretch>
        </p:blipFill>
        <p:spPr bwMode="auto">
          <a:xfrm>
            <a:off x="395288" y="1628775"/>
            <a:ext cx="3178175" cy="3384550"/>
          </a:xfrm>
          <a:prstGeom prst="rect">
            <a:avLst/>
          </a:prstGeom>
          <a:noFill/>
          <a:extLst>
            <a:ext uri="{909E8E84-426E-40DD-AFC4-6F175D3DCCD1}">
              <a14:hiddenFill xmlns:a14="http://schemas.microsoft.com/office/drawing/2010/main">
                <a:solidFill>
                  <a:srgbClr val="FFFFFF"/>
                </a:solidFill>
              </a14:hiddenFill>
            </a:ext>
          </a:extLst>
        </p:spPr>
      </p:pic>
      <p:sp>
        <p:nvSpPr>
          <p:cNvPr id="166918" name="Text Box 6">
            <a:extLst>
              <a:ext uri="{FF2B5EF4-FFF2-40B4-BE49-F238E27FC236}">
                <a16:creationId xmlns:a16="http://schemas.microsoft.com/office/drawing/2014/main" id="{ABD9AA86-F72D-4E87-A649-8AA510DC3FF0}"/>
              </a:ext>
            </a:extLst>
          </p:cNvPr>
          <p:cNvSpPr txBox="1">
            <a:spLocks noChangeArrowheads="1"/>
          </p:cNvSpPr>
          <p:nvPr/>
        </p:nvSpPr>
        <p:spPr bwMode="auto">
          <a:xfrm>
            <a:off x="-252413" y="5084763"/>
            <a:ext cx="485933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000">
                <a:solidFill>
                  <a:schemeClr val="bg1"/>
                </a:solidFill>
              </a:rPr>
              <a:t>Source:  </a:t>
            </a:r>
            <a:r>
              <a:rPr lang="en-US" altLang="en-US" sz="1000">
                <a:solidFill>
                  <a:schemeClr val="bg1"/>
                </a:solidFill>
                <a:hlinkClick r:id="rId4"/>
              </a:rPr>
              <a:t>http://allthingsaafs.wordpress.com/</a:t>
            </a:r>
            <a:r>
              <a:rPr lang="en-US" altLang="en-US" sz="1000">
                <a:solidFill>
                  <a:schemeClr val="bg1"/>
                </a:solidFill>
              </a:rPr>
              <a:t>  Retrieved on:  26 Sept. 2013</a:t>
            </a:r>
          </a:p>
        </p:txBody>
      </p:sp>
      <p:sp>
        <p:nvSpPr>
          <p:cNvPr id="166919" name="Text Box 7">
            <a:extLst>
              <a:ext uri="{FF2B5EF4-FFF2-40B4-BE49-F238E27FC236}">
                <a16:creationId xmlns:a16="http://schemas.microsoft.com/office/drawing/2014/main" id="{25758074-2648-4309-83E0-A26F3C6FB93E}"/>
              </a:ext>
            </a:extLst>
          </p:cNvPr>
          <p:cNvSpPr txBox="1">
            <a:spLocks noChangeArrowheads="1"/>
          </p:cNvSpPr>
          <p:nvPr/>
        </p:nvSpPr>
        <p:spPr bwMode="auto">
          <a:xfrm>
            <a:off x="6588125" y="6308725"/>
            <a:ext cx="20161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solidFill>
                  <a:schemeClr val="bg1"/>
                </a:solidFill>
              </a:rPr>
              <a:t>9-year old girl</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1490" name="Rectangle 2">
            <a:extLst>
              <a:ext uri="{FF2B5EF4-FFF2-40B4-BE49-F238E27FC236}">
                <a16:creationId xmlns:a16="http://schemas.microsoft.com/office/drawing/2014/main" id="{EEFF9171-7C4E-42E1-9860-34BD910024D4}"/>
              </a:ext>
            </a:extLst>
          </p:cNvPr>
          <p:cNvSpPr>
            <a:spLocks noGrp="1" noChangeArrowheads="1"/>
          </p:cNvSpPr>
          <p:nvPr>
            <p:ph type="title"/>
          </p:nvPr>
        </p:nvSpPr>
        <p:spPr>
          <a:xfrm>
            <a:off x="684213" y="404813"/>
            <a:ext cx="8229600" cy="1143000"/>
          </a:xfrm>
        </p:spPr>
        <p:txBody>
          <a:bodyPr/>
          <a:lstStyle/>
          <a:p>
            <a:r>
              <a:rPr lang="en-US" altLang="en-US" b="1" u="sng">
                <a:solidFill>
                  <a:srgbClr val="FF6600"/>
                </a:solidFill>
              </a:rPr>
              <a:t>Skull Sutures &amp; Bones</a:t>
            </a:r>
          </a:p>
        </p:txBody>
      </p:sp>
      <p:sp>
        <p:nvSpPr>
          <p:cNvPr id="191491" name="Rectangle 3">
            <a:extLst>
              <a:ext uri="{FF2B5EF4-FFF2-40B4-BE49-F238E27FC236}">
                <a16:creationId xmlns:a16="http://schemas.microsoft.com/office/drawing/2014/main" id="{F4D10ACC-B84F-425D-81CB-CD7FFB7C85B5}"/>
              </a:ext>
            </a:extLst>
          </p:cNvPr>
          <p:cNvSpPr>
            <a:spLocks noGrp="1" noChangeArrowheads="1"/>
          </p:cNvSpPr>
          <p:nvPr>
            <p:ph type="body" idx="1"/>
          </p:nvPr>
        </p:nvSpPr>
        <p:spPr>
          <a:xfrm>
            <a:off x="250825" y="1628775"/>
            <a:ext cx="3322638" cy="4525963"/>
          </a:xfrm>
        </p:spPr>
        <p:txBody>
          <a:bodyPr/>
          <a:lstStyle/>
          <a:p>
            <a:r>
              <a:rPr lang="en-US" altLang="en-US" sz="2800" dirty="0">
                <a:solidFill>
                  <a:schemeClr val="bg1"/>
                </a:solidFill>
              </a:rPr>
              <a:t>Add to your notes:</a:t>
            </a:r>
          </a:p>
          <a:p>
            <a:r>
              <a:rPr lang="en-US" altLang="en-US" sz="2800" dirty="0">
                <a:solidFill>
                  <a:schemeClr val="bg1"/>
                </a:solidFill>
              </a:rPr>
              <a:t>Label skull</a:t>
            </a:r>
            <a:endParaRPr lang="en-US" altLang="en-US" sz="2800" dirty="0"/>
          </a:p>
        </p:txBody>
      </p:sp>
      <p:pic>
        <p:nvPicPr>
          <p:cNvPr id="191493" name="Picture 5" descr="coronal+suture">
            <a:extLst>
              <a:ext uri="{FF2B5EF4-FFF2-40B4-BE49-F238E27FC236}">
                <a16:creationId xmlns:a16="http://schemas.microsoft.com/office/drawing/2014/main" id="{3DFF1087-7E69-4BE1-9ECD-A3718A48CB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1773238"/>
            <a:ext cx="5580062" cy="4535487"/>
          </a:xfrm>
          <a:prstGeom prst="rect">
            <a:avLst/>
          </a:prstGeom>
          <a:noFill/>
          <a:extLst>
            <a:ext uri="{909E8E84-426E-40DD-AFC4-6F175D3DCCD1}">
              <a14:hiddenFill xmlns:a14="http://schemas.microsoft.com/office/drawing/2010/main">
                <a:solidFill>
                  <a:srgbClr val="FFFFFF"/>
                </a:solidFill>
              </a14:hiddenFill>
            </a:ext>
          </a:extLst>
        </p:spPr>
      </p:pic>
      <p:sp>
        <p:nvSpPr>
          <p:cNvPr id="191494" name="Oval 6">
            <a:extLst>
              <a:ext uri="{FF2B5EF4-FFF2-40B4-BE49-F238E27FC236}">
                <a16:creationId xmlns:a16="http://schemas.microsoft.com/office/drawing/2014/main" id="{1134CA26-8ECF-4CCF-ADDD-2325A518B9A4}"/>
              </a:ext>
            </a:extLst>
          </p:cNvPr>
          <p:cNvSpPr>
            <a:spLocks noChangeArrowheads="1"/>
          </p:cNvSpPr>
          <p:nvPr/>
        </p:nvSpPr>
        <p:spPr bwMode="auto">
          <a:xfrm>
            <a:off x="7667625" y="5734050"/>
            <a:ext cx="1403350" cy="503238"/>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1495" name="Oval 7">
            <a:extLst>
              <a:ext uri="{FF2B5EF4-FFF2-40B4-BE49-F238E27FC236}">
                <a16:creationId xmlns:a16="http://schemas.microsoft.com/office/drawing/2014/main" id="{13CAB49D-96CA-432E-B658-0DB183CBA684}"/>
              </a:ext>
            </a:extLst>
          </p:cNvPr>
          <p:cNvSpPr>
            <a:spLocks noChangeArrowheads="1"/>
          </p:cNvSpPr>
          <p:nvPr/>
        </p:nvSpPr>
        <p:spPr bwMode="auto">
          <a:xfrm>
            <a:off x="7667625" y="2781300"/>
            <a:ext cx="1403350" cy="503238"/>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1496" name="Oval 8">
            <a:extLst>
              <a:ext uri="{FF2B5EF4-FFF2-40B4-BE49-F238E27FC236}">
                <a16:creationId xmlns:a16="http://schemas.microsoft.com/office/drawing/2014/main" id="{92447F31-F146-4090-A54F-57C7E7C982FD}"/>
              </a:ext>
            </a:extLst>
          </p:cNvPr>
          <p:cNvSpPr>
            <a:spLocks noChangeArrowheads="1"/>
          </p:cNvSpPr>
          <p:nvPr/>
        </p:nvSpPr>
        <p:spPr bwMode="auto">
          <a:xfrm>
            <a:off x="3563938" y="3500438"/>
            <a:ext cx="1403350" cy="503237"/>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1497" name="Oval 9">
            <a:extLst>
              <a:ext uri="{FF2B5EF4-FFF2-40B4-BE49-F238E27FC236}">
                <a16:creationId xmlns:a16="http://schemas.microsoft.com/office/drawing/2014/main" id="{E6FF840A-CA5E-47DC-9C4B-D2FB66F4750D}"/>
              </a:ext>
            </a:extLst>
          </p:cNvPr>
          <p:cNvSpPr>
            <a:spLocks noChangeArrowheads="1"/>
          </p:cNvSpPr>
          <p:nvPr/>
        </p:nvSpPr>
        <p:spPr bwMode="auto">
          <a:xfrm>
            <a:off x="3600450" y="5661025"/>
            <a:ext cx="1403350" cy="503238"/>
          </a:xfrm>
          <a:prstGeom prst="ellipse">
            <a:avLst/>
          </a:prstGeom>
          <a:noFill/>
          <a:ln w="38100">
            <a:solidFill>
              <a:srgbClr val="0066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1498" name="Oval 10">
            <a:extLst>
              <a:ext uri="{FF2B5EF4-FFF2-40B4-BE49-F238E27FC236}">
                <a16:creationId xmlns:a16="http://schemas.microsoft.com/office/drawing/2014/main" id="{AC2BD7DA-9668-4753-A05F-2E24A5EB41C2}"/>
              </a:ext>
            </a:extLst>
          </p:cNvPr>
          <p:cNvSpPr>
            <a:spLocks noChangeArrowheads="1"/>
          </p:cNvSpPr>
          <p:nvPr/>
        </p:nvSpPr>
        <p:spPr bwMode="auto">
          <a:xfrm>
            <a:off x="3563938" y="1916113"/>
            <a:ext cx="1403350" cy="503237"/>
          </a:xfrm>
          <a:prstGeom prst="ellipse">
            <a:avLst/>
          </a:prstGeom>
          <a:noFill/>
          <a:ln w="38100">
            <a:solidFill>
              <a:srgbClr val="0066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1499" name="Oval 11">
            <a:extLst>
              <a:ext uri="{FF2B5EF4-FFF2-40B4-BE49-F238E27FC236}">
                <a16:creationId xmlns:a16="http://schemas.microsoft.com/office/drawing/2014/main" id="{AF5EF769-49C4-442E-B6AD-5866F8C2A7B1}"/>
              </a:ext>
            </a:extLst>
          </p:cNvPr>
          <p:cNvSpPr>
            <a:spLocks noChangeArrowheads="1"/>
          </p:cNvSpPr>
          <p:nvPr/>
        </p:nvSpPr>
        <p:spPr bwMode="auto">
          <a:xfrm>
            <a:off x="7705725" y="3717925"/>
            <a:ext cx="1403350" cy="503238"/>
          </a:xfrm>
          <a:prstGeom prst="ellipse">
            <a:avLst/>
          </a:prstGeom>
          <a:noFill/>
          <a:ln w="38100">
            <a:solidFill>
              <a:srgbClr val="0066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1500" name="Text Box 12">
            <a:extLst>
              <a:ext uri="{FF2B5EF4-FFF2-40B4-BE49-F238E27FC236}">
                <a16:creationId xmlns:a16="http://schemas.microsoft.com/office/drawing/2014/main" id="{68725C2A-80E4-4B1A-A0B3-25314B699A47}"/>
              </a:ext>
            </a:extLst>
          </p:cNvPr>
          <p:cNvSpPr txBox="1">
            <a:spLocks noChangeArrowheads="1"/>
          </p:cNvSpPr>
          <p:nvPr/>
        </p:nvSpPr>
        <p:spPr bwMode="auto">
          <a:xfrm>
            <a:off x="7603332" y="6203250"/>
            <a:ext cx="1547812" cy="6413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b="1" dirty="0"/>
              <a:t>Fused by age 42</a:t>
            </a:r>
          </a:p>
        </p:txBody>
      </p:sp>
      <p:sp>
        <p:nvSpPr>
          <p:cNvPr id="191501" name="Text Box 13">
            <a:extLst>
              <a:ext uri="{FF2B5EF4-FFF2-40B4-BE49-F238E27FC236}">
                <a16:creationId xmlns:a16="http://schemas.microsoft.com/office/drawing/2014/main" id="{CD6CA57D-8C8E-47B1-8B7B-365773763304}"/>
              </a:ext>
            </a:extLst>
          </p:cNvPr>
          <p:cNvSpPr txBox="1">
            <a:spLocks noChangeArrowheads="1"/>
          </p:cNvSpPr>
          <p:nvPr/>
        </p:nvSpPr>
        <p:spPr bwMode="auto">
          <a:xfrm>
            <a:off x="7092950" y="3284538"/>
            <a:ext cx="2052638" cy="3667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b="1"/>
              <a:t>Fused by age 50</a:t>
            </a:r>
          </a:p>
        </p:txBody>
      </p:sp>
      <p:sp>
        <p:nvSpPr>
          <p:cNvPr id="191502" name="Text Box 14">
            <a:extLst>
              <a:ext uri="{FF2B5EF4-FFF2-40B4-BE49-F238E27FC236}">
                <a16:creationId xmlns:a16="http://schemas.microsoft.com/office/drawing/2014/main" id="{0D218606-4939-4286-A14D-ED39CA85B71B}"/>
              </a:ext>
            </a:extLst>
          </p:cNvPr>
          <p:cNvSpPr txBox="1">
            <a:spLocks noChangeArrowheads="1"/>
          </p:cNvSpPr>
          <p:nvPr/>
        </p:nvSpPr>
        <p:spPr bwMode="auto">
          <a:xfrm>
            <a:off x="3563938" y="4005263"/>
            <a:ext cx="2052637" cy="3667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b="1" dirty="0"/>
              <a:t>Fused by age 32</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AC4C77CE-7108-4B6B-AFD2-D6159644E094}"/>
              </a:ext>
            </a:extLst>
          </p:cNvPr>
          <p:cNvSpPr>
            <a:spLocks noGrp="1" noChangeArrowheads="1"/>
          </p:cNvSpPr>
          <p:nvPr>
            <p:ph type="title"/>
          </p:nvPr>
        </p:nvSpPr>
        <p:spPr/>
        <p:txBody>
          <a:bodyPr/>
          <a:lstStyle/>
          <a:p>
            <a:r>
              <a:rPr lang="en-US" altLang="en-US" b="1" u="sng">
                <a:solidFill>
                  <a:srgbClr val="FF9900"/>
                </a:solidFill>
                <a:effectLst>
                  <a:outerShdw blurRad="38100" dist="38100" dir="2700000" algn="tl">
                    <a:srgbClr val="FFFFFF"/>
                  </a:outerShdw>
                </a:effectLst>
              </a:rPr>
              <a:t>Fun Fact!</a:t>
            </a:r>
          </a:p>
        </p:txBody>
      </p:sp>
      <p:sp>
        <p:nvSpPr>
          <p:cNvPr id="119811" name="Rectangle 3">
            <a:extLst>
              <a:ext uri="{FF2B5EF4-FFF2-40B4-BE49-F238E27FC236}">
                <a16:creationId xmlns:a16="http://schemas.microsoft.com/office/drawing/2014/main" id="{25291E5A-8598-4334-A0C8-3DCF41D5AFC2}"/>
              </a:ext>
            </a:extLst>
          </p:cNvPr>
          <p:cNvSpPr>
            <a:spLocks noGrp="1" noChangeArrowheads="1"/>
          </p:cNvSpPr>
          <p:nvPr>
            <p:ph type="body" idx="1"/>
          </p:nvPr>
        </p:nvSpPr>
        <p:spPr>
          <a:xfrm>
            <a:off x="457200" y="1600200"/>
            <a:ext cx="4402138" cy="4525963"/>
          </a:xfrm>
        </p:spPr>
        <p:txBody>
          <a:bodyPr/>
          <a:lstStyle/>
          <a:p>
            <a:pPr>
              <a:lnSpc>
                <a:spcPct val="90000"/>
              </a:lnSpc>
            </a:pPr>
            <a:r>
              <a:rPr lang="en-US" altLang="en-US" sz="2800">
                <a:solidFill>
                  <a:schemeClr val="bg1"/>
                </a:solidFill>
              </a:rPr>
              <a:t>The </a:t>
            </a:r>
            <a:r>
              <a:rPr lang="en-US" altLang="en-US" sz="2800" b="1">
                <a:solidFill>
                  <a:srgbClr val="99FF33"/>
                </a:solidFill>
                <a:effectLst>
                  <a:outerShdw blurRad="38100" dist="38100" dir="2700000" algn="tl">
                    <a:srgbClr val="FFFFFF"/>
                  </a:outerShdw>
                </a:effectLst>
              </a:rPr>
              <a:t>hyoid</a:t>
            </a:r>
            <a:r>
              <a:rPr lang="en-US" altLang="en-US" sz="2800">
                <a:solidFill>
                  <a:schemeClr val="bg1"/>
                </a:solidFill>
              </a:rPr>
              <a:t> bone is the only bone in the human skeleton that </a:t>
            </a:r>
            <a:r>
              <a:rPr lang="en-US" altLang="en-US" sz="2800" b="1" i="1" u="sng">
                <a:solidFill>
                  <a:schemeClr val="bg1"/>
                </a:solidFill>
              </a:rPr>
              <a:t>DOES NOT</a:t>
            </a:r>
            <a:r>
              <a:rPr lang="en-US" altLang="en-US" sz="2800" b="1" u="sng">
                <a:solidFill>
                  <a:schemeClr val="bg1"/>
                </a:solidFill>
              </a:rPr>
              <a:t> articulate</a:t>
            </a:r>
            <a:r>
              <a:rPr lang="en-US" altLang="en-US" sz="2800">
                <a:solidFill>
                  <a:schemeClr val="bg1"/>
                </a:solidFill>
              </a:rPr>
              <a:t> (hinge) with another bone!</a:t>
            </a:r>
          </a:p>
          <a:p>
            <a:pPr>
              <a:lnSpc>
                <a:spcPct val="90000"/>
              </a:lnSpc>
            </a:pPr>
            <a:endParaRPr lang="en-GB" altLang="en-US" sz="2800">
              <a:solidFill>
                <a:schemeClr val="bg1"/>
              </a:solidFill>
            </a:endParaRPr>
          </a:p>
          <a:p>
            <a:pPr>
              <a:lnSpc>
                <a:spcPct val="90000"/>
              </a:lnSpc>
            </a:pPr>
            <a:r>
              <a:rPr lang="en-GB" altLang="en-US" sz="2800">
                <a:solidFill>
                  <a:schemeClr val="bg1"/>
                </a:solidFill>
              </a:rPr>
              <a:t>The </a:t>
            </a:r>
            <a:r>
              <a:rPr lang="en-US" altLang="en-US" sz="2800" b="1">
                <a:solidFill>
                  <a:srgbClr val="99FF33"/>
                </a:solidFill>
                <a:effectLst>
                  <a:outerShdw blurRad="38100" dist="38100" dir="2700000" algn="tl">
                    <a:srgbClr val="FFFFFF"/>
                  </a:outerShdw>
                </a:effectLst>
              </a:rPr>
              <a:t>hyoid</a:t>
            </a:r>
            <a:r>
              <a:rPr lang="en-US" altLang="en-US" sz="2800">
                <a:solidFill>
                  <a:schemeClr val="bg1"/>
                </a:solidFill>
              </a:rPr>
              <a:t> </a:t>
            </a:r>
            <a:r>
              <a:rPr lang="en-GB" altLang="en-US" sz="2800">
                <a:solidFill>
                  <a:schemeClr val="bg1"/>
                </a:solidFill>
              </a:rPr>
              <a:t>is fractured in </a:t>
            </a:r>
            <a:r>
              <a:rPr lang="en-GB" altLang="en-US" sz="2800" i="1">
                <a:solidFill>
                  <a:srgbClr val="FF99FF"/>
                </a:solidFill>
              </a:rPr>
              <a:t>one-third</a:t>
            </a:r>
            <a:r>
              <a:rPr lang="en-GB" altLang="en-US" sz="2800">
                <a:solidFill>
                  <a:schemeClr val="bg1"/>
                </a:solidFill>
              </a:rPr>
              <a:t> of all homicides by </a:t>
            </a:r>
            <a:r>
              <a:rPr lang="en-GB" altLang="en-US" sz="2800" i="1">
                <a:solidFill>
                  <a:srgbClr val="FF3300"/>
                </a:solidFill>
                <a:effectLst>
                  <a:outerShdw blurRad="38100" dist="38100" dir="2700000" algn="tl">
                    <a:srgbClr val="FFFFFF"/>
                  </a:outerShdw>
                </a:effectLst>
              </a:rPr>
              <a:t>strangulation</a:t>
            </a:r>
            <a:endParaRPr lang="en-US" altLang="en-US" sz="2800" i="1">
              <a:solidFill>
                <a:srgbClr val="FF3300"/>
              </a:solidFill>
              <a:effectLst>
                <a:outerShdw blurRad="38100" dist="38100" dir="2700000" algn="tl">
                  <a:srgbClr val="FFFFFF"/>
                </a:outerShdw>
              </a:effectLst>
            </a:endParaRPr>
          </a:p>
        </p:txBody>
      </p:sp>
      <p:pic>
        <p:nvPicPr>
          <p:cNvPr id="119812" name="Picture 4">
            <a:extLst>
              <a:ext uri="{FF2B5EF4-FFF2-40B4-BE49-F238E27FC236}">
                <a16:creationId xmlns:a16="http://schemas.microsoft.com/office/drawing/2014/main" id="{F2EB45BD-9F06-48DA-A240-6AD2BAA0E1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6963" y="1700213"/>
            <a:ext cx="4202112" cy="416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2EFA2877-BB88-4119-99E4-AC8C6EA5B077}"/>
              </a:ext>
            </a:extLst>
          </p:cNvPr>
          <p:cNvSpPr>
            <a:spLocks noGrp="1" noChangeArrowheads="1"/>
          </p:cNvSpPr>
          <p:nvPr>
            <p:ph type="title"/>
          </p:nvPr>
        </p:nvSpPr>
        <p:spPr/>
        <p:txBody>
          <a:bodyPr/>
          <a:lstStyle/>
          <a:p>
            <a:r>
              <a:rPr lang="en-US" altLang="en-US" b="1" u="sng">
                <a:solidFill>
                  <a:srgbClr val="FF9900"/>
                </a:solidFill>
              </a:rPr>
              <a:t>Gender Determination Bases</a:t>
            </a:r>
          </a:p>
        </p:txBody>
      </p:sp>
      <p:sp>
        <p:nvSpPr>
          <p:cNvPr id="23555" name="Rectangle 3">
            <a:extLst>
              <a:ext uri="{FF2B5EF4-FFF2-40B4-BE49-F238E27FC236}">
                <a16:creationId xmlns:a16="http://schemas.microsoft.com/office/drawing/2014/main" id="{25F078C9-0127-41D4-8DE0-9799FA482BB2}"/>
              </a:ext>
            </a:extLst>
          </p:cNvPr>
          <p:cNvSpPr>
            <a:spLocks noGrp="1" noChangeArrowheads="1"/>
          </p:cNvSpPr>
          <p:nvPr>
            <p:ph type="body" idx="1"/>
          </p:nvPr>
        </p:nvSpPr>
        <p:spPr/>
        <p:txBody>
          <a:bodyPr/>
          <a:lstStyle/>
          <a:p>
            <a:r>
              <a:rPr lang="en-US" altLang="en-US">
                <a:solidFill>
                  <a:schemeClr val="bg1"/>
                </a:solidFill>
              </a:rPr>
              <a:t>Size (overall)</a:t>
            </a:r>
          </a:p>
          <a:p>
            <a:r>
              <a:rPr lang="en-US" altLang="en-US">
                <a:solidFill>
                  <a:schemeClr val="bg1"/>
                </a:solidFill>
              </a:rPr>
              <a:t>Morphology </a:t>
            </a:r>
          </a:p>
          <a:p>
            <a:r>
              <a:rPr lang="en-US" altLang="en-US">
                <a:solidFill>
                  <a:schemeClr val="bg1"/>
                </a:solidFill>
              </a:rPr>
              <a:t>Sexually dimorphic traits such as epiphyseal ends of long bones </a:t>
            </a:r>
          </a:p>
          <a:p>
            <a:r>
              <a:rPr lang="en-US" altLang="en-US">
                <a:solidFill>
                  <a:schemeClr val="bg1"/>
                </a:solidFill>
              </a:rPr>
              <a:t>Observations of morphological features</a:t>
            </a:r>
          </a:p>
          <a:p>
            <a:pPr lvl="1"/>
            <a:r>
              <a:rPr lang="en-US" altLang="en-US">
                <a:solidFill>
                  <a:schemeClr val="bg1"/>
                </a:solidFill>
              </a:rPr>
              <a:t>Skull, hips, tail bone, and scaring</a:t>
            </a:r>
          </a:p>
          <a:p>
            <a:endParaRPr lang="en-US" altLang="en-US">
              <a:solidFill>
                <a:schemeClr val="bg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2EFA2877-BB88-4119-99E4-AC8C6EA5B077}"/>
              </a:ext>
            </a:extLst>
          </p:cNvPr>
          <p:cNvSpPr>
            <a:spLocks noGrp="1" noChangeArrowheads="1"/>
          </p:cNvSpPr>
          <p:nvPr>
            <p:ph type="title"/>
          </p:nvPr>
        </p:nvSpPr>
        <p:spPr/>
        <p:txBody>
          <a:bodyPr/>
          <a:lstStyle/>
          <a:p>
            <a:r>
              <a:rPr lang="en-US" altLang="en-US" b="1" u="sng">
                <a:solidFill>
                  <a:srgbClr val="FF9900"/>
                </a:solidFill>
              </a:rPr>
              <a:t>Gender Determination Bases</a:t>
            </a:r>
          </a:p>
        </p:txBody>
      </p:sp>
      <p:graphicFrame>
        <p:nvGraphicFramePr>
          <p:cNvPr id="2" name="Table 1"/>
          <p:cNvGraphicFramePr>
            <a:graphicFrameLocks noGrp="1"/>
          </p:cNvGraphicFramePr>
          <p:nvPr>
            <p:extLst>
              <p:ext uri="{D42A27DB-BD31-4B8C-83A1-F6EECF244321}">
                <p14:modId xmlns:p14="http://schemas.microsoft.com/office/powerpoint/2010/main" val="2120298326"/>
              </p:ext>
            </p:extLst>
          </p:nvPr>
        </p:nvGraphicFramePr>
        <p:xfrm>
          <a:off x="755577" y="1397001"/>
          <a:ext cx="7632846" cy="4848316"/>
        </p:xfrm>
        <a:graphic>
          <a:graphicData uri="http://schemas.openxmlformats.org/drawingml/2006/table">
            <a:tbl>
              <a:tblPr firstRow="1" bandRow="1">
                <a:tableStyleId>{00A15C55-8517-42AA-B614-E9B94910E393}</a:tableStyleId>
              </a:tblPr>
              <a:tblGrid>
                <a:gridCol w="2544282">
                  <a:extLst>
                    <a:ext uri="{9D8B030D-6E8A-4147-A177-3AD203B41FA5}">
                      <a16:colId xmlns:a16="http://schemas.microsoft.com/office/drawing/2014/main" val="3251739943"/>
                    </a:ext>
                  </a:extLst>
                </a:gridCol>
                <a:gridCol w="2544282">
                  <a:extLst>
                    <a:ext uri="{9D8B030D-6E8A-4147-A177-3AD203B41FA5}">
                      <a16:colId xmlns:a16="http://schemas.microsoft.com/office/drawing/2014/main" val="322466667"/>
                    </a:ext>
                  </a:extLst>
                </a:gridCol>
                <a:gridCol w="2544282">
                  <a:extLst>
                    <a:ext uri="{9D8B030D-6E8A-4147-A177-3AD203B41FA5}">
                      <a16:colId xmlns:a16="http://schemas.microsoft.com/office/drawing/2014/main" val="1399310884"/>
                    </a:ext>
                  </a:extLst>
                </a:gridCol>
              </a:tblGrid>
              <a:tr h="680391">
                <a:tc>
                  <a:txBody>
                    <a:bodyPr/>
                    <a:lstStyle/>
                    <a:p>
                      <a:r>
                        <a:rPr lang="en-US" dirty="0"/>
                        <a:t>TRAIT</a:t>
                      </a:r>
                    </a:p>
                  </a:txBody>
                  <a:tcPr/>
                </a:tc>
                <a:tc>
                  <a:txBody>
                    <a:bodyPr/>
                    <a:lstStyle/>
                    <a:p>
                      <a:r>
                        <a:rPr lang="en-US" dirty="0"/>
                        <a:t>MALE</a:t>
                      </a:r>
                    </a:p>
                  </a:txBody>
                  <a:tcPr/>
                </a:tc>
                <a:tc>
                  <a:txBody>
                    <a:bodyPr/>
                    <a:lstStyle/>
                    <a:p>
                      <a:r>
                        <a:rPr lang="en-US" dirty="0"/>
                        <a:t>FEMALE</a:t>
                      </a:r>
                    </a:p>
                  </a:txBody>
                  <a:tcPr/>
                </a:tc>
                <a:extLst>
                  <a:ext uri="{0D108BD9-81ED-4DB2-BD59-A6C34878D82A}">
                    <a16:rowId xmlns:a16="http://schemas.microsoft.com/office/drawing/2014/main" val="2119581302"/>
                  </a:ext>
                </a:extLst>
              </a:tr>
              <a:tr h="1455035">
                <a:tc>
                  <a:txBody>
                    <a:bodyPr/>
                    <a:lstStyle/>
                    <a:p>
                      <a:r>
                        <a:rPr lang="en-US" dirty="0"/>
                        <a:t>PELVIC CAVITY SHAPE</a:t>
                      </a:r>
                    </a:p>
                    <a:p>
                      <a:endParaRPr lang="en-US" dirty="0"/>
                    </a:p>
                  </a:txBody>
                  <a:tcPr/>
                </a:tc>
                <a:tc>
                  <a:txBody>
                    <a:bodyPr/>
                    <a:lstStyle/>
                    <a:p>
                      <a:r>
                        <a:rPr lang="en-US" dirty="0"/>
                        <a:t>Taller, narrower, more compact,</a:t>
                      </a:r>
                      <a:r>
                        <a:rPr lang="en-US" baseline="0" dirty="0"/>
                        <a:t> “Narrow heart shape” or “Mickey Mouse head shape”</a:t>
                      </a:r>
                      <a:endParaRPr lang="en-US" dirty="0"/>
                    </a:p>
                  </a:txBody>
                  <a:tcPr/>
                </a:tc>
                <a:tc>
                  <a:txBody>
                    <a:bodyPr/>
                    <a:lstStyle/>
                    <a:p>
                      <a:r>
                        <a:rPr lang="en-US" dirty="0"/>
                        <a:t>Larger,</a:t>
                      </a:r>
                      <a:r>
                        <a:rPr lang="en-US" baseline="0" dirty="0"/>
                        <a:t> broader, more “oval” in shape, or “wide heart shape”</a:t>
                      </a:r>
                      <a:endParaRPr lang="en-US" dirty="0"/>
                    </a:p>
                  </a:txBody>
                  <a:tcPr/>
                </a:tc>
                <a:extLst>
                  <a:ext uri="{0D108BD9-81ED-4DB2-BD59-A6C34878D82A}">
                    <a16:rowId xmlns:a16="http://schemas.microsoft.com/office/drawing/2014/main" val="712004589"/>
                  </a:ext>
                </a:extLst>
              </a:tr>
              <a:tr h="589381">
                <a:tc>
                  <a:txBody>
                    <a:bodyPr/>
                    <a:lstStyle/>
                    <a:p>
                      <a:r>
                        <a:rPr lang="en-US" dirty="0"/>
                        <a:t>VENTRAL ARCH</a:t>
                      </a:r>
                    </a:p>
                  </a:txBody>
                  <a:tcPr/>
                </a:tc>
                <a:tc>
                  <a:txBody>
                    <a:bodyPr/>
                    <a:lstStyle/>
                    <a:p>
                      <a:r>
                        <a:rPr lang="en-US" dirty="0"/>
                        <a:t>Not Present</a:t>
                      </a:r>
                    </a:p>
                  </a:txBody>
                  <a:tcPr/>
                </a:tc>
                <a:tc>
                  <a:txBody>
                    <a:bodyPr/>
                    <a:lstStyle/>
                    <a:p>
                      <a:r>
                        <a:rPr lang="en-US" dirty="0"/>
                        <a:t>Present</a:t>
                      </a:r>
                    </a:p>
                  </a:txBody>
                  <a:tcPr/>
                </a:tc>
                <a:extLst>
                  <a:ext uri="{0D108BD9-81ED-4DB2-BD59-A6C34878D82A}">
                    <a16:rowId xmlns:a16="http://schemas.microsoft.com/office/drawing/2014/main" val="3061451000"/>
                  </a:ext>
                </a:extLst>
              </a:tr>
              <a:tr h="785772">
                <a:tc>
                  <a:txBody>
                    <a:bodyPr/>
                    <a:lstStyle/>
                    <a:p>
                      <a:r>
                        <a:rPr lang="en-US" dirty="0"/>
                        <a:t>PUBIC ARCH</a:t>
                      </a:r>
                    </a:p>
                  </a:txBody>
                  <a:tcPr/>
                </a:tc>
                <a:tc>
                  <a:txBody>
                    <a:bodyPr/>
                    <a:lstStyle/>
                    <a:p>
                      <a:r>
                        <a:rPr lang="en-US" dirty="0"/>
                        <a:t>Less</a:t>
                      </a:r>
                      <a:r>
                        <a:rPr lang="en-US" baseline="0" dirty="0"/>
                        <a:t> than 90º</a:t>
                      </a:r>
                      <a:endParaRPr lang="en-US" dirty="0"/>
                    </a:p>
                  </a:txBody>
                  <a:tcPr/>
                </a:tc>
                <a:tc>
                  <a:txBody>
                    <a:bodyPr/>
                    <a:lstStyle/>
                    <a:p>
                      <a:r>
                        <a:rPr lang="en-US" dirty="0"/>
                        <a:t>Greater than 90</a:t>
                      </a:r>
                      <a:r>
                        <a:rPr lang="en-US" baseline="0" dirty="0"/>
                        <a:t>º</a:t>
                      </a:r>
                      <a:endParaRPr lang="en-US" dirty="0"/>
                    </a:p>
                  </a:txBody>
                  <a:tcPr/>
                </a:tc>
                <a:extLst>
                  <a:ext uri="{0D108BD9-81ED-4DB2-BD59-A6C34878D82A}">
                    <a16:rowId xmlns:a16="http://schemas.microsoft.com/office/drawing/2014/main" val="1512340837"/>
                  </a:ext>
                </a:extLst>
              </a:tr>
              <a:tr h="1329732">
                <a:tc>
                  <a:txBody>
                    <a:bodyPr/>
                    <a:lstStyle/>
                    <a:p>
                      <a:r>
                        <a:rPr lang="en-US" dirty="0"/>
                        <a:t>GREATER</a:t>
                      </a:r>
                      <a:r>
                        <a:rPr lang="en-US" baseline="0" dirty="0"/>
                        <a:t> SCIATIC NOTCH</a:t>
                      </a:r>
                    </a:p>
                  </a:txBody>
                  <a:tcPr/>
                </a:tc>
                <a:tc>
                  <a:txBody>
                    <a:bodyPr/>
                    <a:lstStyle/>
                    <a:p>
                      <a:r>
                        <a:rPr lang="en-US" dirty="0"/>
                        <a:t>Narrow – “candy cane shape”</a:t>
                      </a:r>
                    </a:p>
                  </a:txBody>
                  <a:tcPr/>
                </a:tc>
                <a:tc>
                  <a:txBody>
                    <a:bodyPr/>
                    <a:lstStyle/>
                    <a:p>
                      <a:r>
                        <a:rPr lang="en-US" dirty="0"/>
                        <a:t>Broad</a:t>
                      </a:r>
                    </a:p>
                  </a:txBody>
                  <a:tcPr/>
                </a:tc>
                <a:extLst>
                  <a:ext uri="{0D108BD9-81ED-4DB2-BD59-A6C34878D82A}">
                    <a16:rowId xmlns:a16="http://schemas.microsoft.com/office/drawing/2014/main" val="3630308870"/>
                  </a:ext>
                </a:extLst>
              </a:tr>
            </a:tbl>
          </a:graphicData>
        </a:graphic>
      </p:graphicFrame>
    </p:spTree>
    <p:extLst>
      <p:ext uri="{BB962C8B-B14F-4D97-AF65-F5344CB8AC3E}">
        <p14:creationId xmlns:p14="http://schemas.microsoft.com/office/powerpoint/2010/main" val="3093359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73058" name="Rectangle 2">
            <a:extLst>
              <a:ext uri="{FF2B5EF4-FFF2-40B4-BE49-F238E27FC236}">
                <a16:creationId xmlns:a16="http://schemas.microsoft.com/office/drawing/2014/main" id="{76522923-BBD0-415C-85DE-7003344B0467}"/>
              </a:ext>
            </a:extLst>
          </p:cNvPr>
          <p:cNvSpPr>
            <a:spLocks noGrp="1" noChangeArrowheads="1"/>
          </p:cNvSpPr>
          <p:nvPr>
            <p:ph type="title"/>
          </p:nvPr>
        </p:nvSpPr>
        <p:spPr/>
        <p:txBody>
          <a:bodyPr/>
          <a:lstStyle/>
          <a:p>
            <a:r>
              <a:rPr lang="en-US" altLang="en-US" b="1" u="sng">
                <a:solidFill>
                  <a:srgbClr val="FFFF00"/>
                </a:solidFill>
              </a:rPr>
              <a:t>Minimum Number of Bodies?</a:t>
            </a:r>
          </a:p>
        </p:txBody>
      </p:sp>
      <p:sp>
        <p:nvSpPr>
          <p:cNvPr id="173059" name="Rectangle 3">
            <a:extLst>
              <a:ext uri="{FF2B5EF4-FFF2-40B4-BE49-F238E27FC236}">
                <a16:creationId xmlns:a16="http://schemas.microsoft.com/office/drawing/2014/main" id="{B803A16E-A2C2-49E5-B994-164256EFCD93}"/>
              </a:ext>
            </a:extLst>
          </p:cNvPr>
          <p:cNvSpPr>
            <a:spLocks noGrp="1" noChangeArrowheads="1"/>
          </p:cNvSpPr>
          <p:nvPr>
            <p:ph type="body" idx="1"/>
          </p:nvPr>
        </p:nvSpPr>
        <p:spPr>
          <a:xfrm>
            <a:off x="457200" y="1600200"/>
            <a:ext cx="4906963" cy="4525963"/>
          </a:xfrm>
        </p:spPr>
        <p:txBody>
          <a:bodyPr/>
          <a:lstStyle/>
          <a:p>
            <a:r>
              <a:rPr lang="en-US" altLang="en-US" dirty="0">
                <a:solidFill>
                  <a:schemeClr val="bg1"/>
                </a:solidFill>
              </a:rPr>
              <a:t>Determine a minimum number based on complete excavation:</a:t>
            </a:r>
          </a:p>
          <a:p>
            <a:pPr lvl="1"/>
            <a:r>
              <a:rPr lang="en-US" altLang="en-US" b="1" i="1" dirty="0">
                <a:solidFill>
                  <a:srgbClr val="FF6600"/>
                </a:solidFill>
              </a:rPr>
              <a:t>Skulls </a:t>
            </a:r>
            <a:r>
              <a:rPr lang="en-US" altLang="en-US" sz="2000" b="1" i="1" dirty="0">
                <a:solidFill>
                  <a:schemeClr val="bg1"/>
                </a:solidFill>
              </a:rPr>
              <a:t>(not always present)</a:t>
            </a:r>
          </a:p>
          <a:p>
            <a:pPr lvl="1"/>
            <a:r>
              <a:rPr lang="en-US" altLang="en-US" b="1" i="1" dirty="0">
                <a:solidFill>
                  <a:srgbClr val="FF6600"/>
                </a:solidFill>
              </a:rPr>
              <a:t>Pelvis</a:t>
            </a:r>
          </a:p>
          <a:p>
            <a:pPr lvl="1"/>
            <a:r>
              <a:rPr lang="en-US" altLang="en-US" b="1" i="1" dirty="0">
                <a:solidFill>
                  <a:srgbClr val="FF6600"/>
                </a:solidFill>
              </a:rPr>
              <a:t>Long bones</a:t>
            </a:r>
          </a:p>
          <a:p>
            <a:pPr lvl="1"/>
            <a:r>
              <a:rPr lang="en-US" altLang="en-US" b="1" i="1" dirty="0">
                <a:solidFill>
                  <a:srgbClr val="FF6600"/>
                </a:solidFill>
              </a:rPr>
              <a:t>Vertebrata</a:t>
            </a:r>
          </a:p>
          <a:p>
            <a:pPr lvl="1"/>
            <a:r>
              <a:rPr lang="en-US" altLang="en-US" b="1" i="1" dirty="0">
                <a:solidFill>
                  <a:srgbClr val="FF6600"/>
                </a:solidFill>
              </a:rPr>
              <a:t>Small bones</a:t>
            </a:r>
          </a:p>
        </p:txBody>
      </p:sp>
      <p:pic>
        <p:nvPicPr>
          <p:cNvPr id="173061" name="Picture 5" descr="Grave">
            <a:extLst>
              <a:ext uri="{FF2B5EF4-FFF2-40B4-BE49-F238E27FC236}">
                <a16:creationId xmlns:a16="http://schemas.microsoft.com/office/drawing/2014/main" id="{8EB968F9-E67C-4F58-B355-F6DDC40E6D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7038" y="1557338"/>
            <a:ext cx="3360737" cy="5040312"/>
          </a:xfrm>
          <a:prstGeom prst="rect">
            <a:avLst/>
          </a:prstGeom>
          <a:noFill/>
          <a:extLst>
            <a:ext uri="{909E8E84-426E-40DD-AFC4-6F175D3DCCD1}">
              <a14:hiddenFill xmlns:a14="http://schemas.microsoft.com/office/drawing/2010/main">
                <a:solidFill>
                  <a:srgbClr val="FFFFFF"/>
                </a:solidFill>
              </a14:hiddenFill>
            </a:ext>
          </a:extLst>
        </p:spPr>
      </p:pic>
      <p:sp>
        <p:nvSpPr>
          <p:cNvPr id="173062" name="Text Box 6">
            <a:extLst>
              <a:ext uri="{FF2B5EF4-FFF2-40B4-BE49-F238E27FC236}">
                <a16:creationId xmlns:a16="http://schemas.microsoft.com/office/drawing/2014/main" id="{39CDDEC5-4FAB-423C-A314-D380821A63B2}"/>
              </a:ext>
            </a:extLst>
          </p:cNvPr>
          <p:cNvSpPr txBox="1">
            <a:spLocks noChangeArrowheads="1"/>
          </p:cNvSpPr>
          <p:nvPr/>
        </p:nvSpPr>
        <p:spPr bwMode="auto">
          <a:xfrm rot="5400000">
            <a:off x="-1472406" y="5082382"/>
            <a:ext cx="4248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i="1">
                <a:solidFill>
                  <a:srgbClr val="FFFF00"/>
                </a:solidFill>
              </a:rPr>
              <a:t>Order of importance </a:t>
            </a:r>
            <a:r>
              <a:rPr lang="en-US" altLang="en-US" b="1" i="1">
                <a:solidFill>
                  <a:srgbClr val="FFFF00"/>
                </a:solidFill>
                <a:sym typeface="Wingdings" panose="05000000000000000000" pitchFamily="2" charset="2"/>
              </a:rPr>
              <a:t></a:t>
            </a:r>
            <a:endParaRPr lang="en-US" altLang="en-US" b="1" i="1">
              <a:solidFill>
                <a:srgbClr val="FFFF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24578" name="Object 2">
            <a:extLst>
              <a:ext uri="{FF2B5EF4-FFF2-40B4-BE49-F238E27FC236}">
                <a16:creationId xmlns:a16="http://schemas.microsoft.com/office/drawing/2014/main" id="{1B6821D6-6010-4D0E-9E25-F9C310F78F61}"/>
              </a:ext>
            </a:extLst>
          </p:cNvPr>
          <p:cNvGraphicFramePr>
            <a:graphicFrameLocks noChangeAspect="1"/>
          </p:cNvGraphicFramePr>
          <p:nvPr/>
        </p:nvGraphicFramePr>
        <p:xfrm>
          <a:off x="34925" y="2598738"/>
          <a:ext cx="4392613" cy="3206750"/>
        </p:xfrm>
        <a:graphic>
          <a:graphicData uri="http://schemas.openxmlformats.org/presentationml/2006/ole">
            <mc:AlternateContent xmlns:mc="http://schemas.openxmlformats.org/markup-compatibility/2006">
              <mc:Choice xmlns:v="urn:schemas-microsoft-com:vml" Requires="v">
                <p:oleObj spid="_x0000_s24615" name="Image" r:id="rId3" imgW="4561931" imgH="3330581" progId="Photoshop.Image.5">
                  <p:embed/>
                </p:oleObj>
              </mc:Choice>
              <mc:Fallback>
                <p:oleObj name="Image" r:id="rId3" imgW="4561931" imgH="3330581" progId="Photoshop.Image.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 y="2598738"/>
                        <a:ext cx="4392613" cy="320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9" name="Object 3">
            <a:extLst>
              <a:ext uri="{FF2B5EF4-FFF2-40B4-BE49-F238E27FC236}">
                <a16:creationId xmlns:a16="http://schemas.microsoft.com/office/drawing/2014/main" id="{7D0AE14A-09CD-4FA4-B83A-19ED883ECDE8}"/>
              </a:ext>
            </a:extLst>
          </p:cNvPr>
          <p:cNvGraphicFramePr>
            <a:graphicFrameLocks noChangeAspect="1"/>
          </p:cNvGraphicFramePr>
          <p:nvPr/>
        </p:nvGraphicFramePr>
        <p:xfrm>
          <a:off x="4392613" y="2636838"/>
          <a:ext cx="4751387" cy="3168650"/>
        </p:xfrm>
        <a:graphic>
          <a:graphicData uri="http://schemas.openxmlformats.org/presentationml/2006/ole">
            <mc:AlternateContent xmlns:mc="http://schemas.openxmlformats.org/markup-compatibility/2006">
              <mc:Choice xmlns:v="urn:schemas-microsoft-com:vml" Requires="v">
                <p:oleObj spid="_x0000_s24616" name="Image" r:id="rId5" imgW="5129790" imgH="3216259" progId="Photoshop.Image.5">
                  <p:embed/>
                </p:oleObj>
              </mc:Choice>
              <mc:Fallback>
                <p:oleObj name="Image" r:id="rId5" imgW="5129790" imgH="3216259" progId="Photoshop.Image.5">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2613" y="2636838"/>
                        <a:ext cx="4751387"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580" name="Rectangle 4">
            <a:extLst>
              <a:ext uri="{FF2B5EF4-FFF2-40B4-BE49-F238E27FC236}">
                <a16:creationId xmlns:a16="http://schemas.microsoft.com/office/drawing/2014/main" id="{11E037BE-B207-4B09-95FB-9F60C7361C1D}"/>
              </a:ext>
            </a:extLst>
          </p:cNvPr>
          <p:cNvSpPr>
            <a:spLocks noChangeArrowheads="1"/>
          </p:cNvSpPr>
          <p:nvPr/>
        </p:nvSpPr>
        <p:spPr bwMode="auto">
          <a:xfrm>
            <a:off x="457200" y="6302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r>
              <a:rPr lang="en-US" altLang="en-US" b="1" u="sng">
                <a:solidFill>
                  <a:srgbClr val="FF9900"/>
                </a:solidFill>
              </a:rPr>
              <a:t>Pelvic Morphological Observations?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4389" name="Picture 5" descr="ANd9GcR6sKBNrbGB0pvwAUXy5qemzKDSsaP_J_w-dEr6KZu9EdqsQMPlHw">
            <a:extLst>
              <a:ext uri="{FF2B5EF4-FFF2-40B4-BE49-F238E27FC236}">
                <a16:creationId xmlns:a16="http://schemas.microsoft.com/office/drawing/2014/main" id="{438A9908-FD29-4A03-AF82-E3CA3E4695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2619375"/>
            <a:ext cx="2665412" cy="2033588"/>
          </a:xfrm>
          <a:prstGeom prst="rect">
            <a:avLst/>
          </a:prstGeom>
          <a:noFill/>
          <a:extLst>
            <a:ext uri="{909E8E84-426E-40DD-AFC4-6F175D3DCCD1}">
              <a14:hiddenFill xmlns:a14="http://schemas.microsoft.com/office/drawing/2010/main">
                <a:solidFill>
                  <a:srgbClr val="FFFFFF"/>
                </a:solidFill>
              </a14:hiddenFill>
            </a:ext>
          </a:extLst>
        </p:spPr>
      </p:pic>
      <p:pic>
        <p:nvPicPr>
          <p:cNvPr id="144391" name="Picture 7" descr="pelvis3">
            <a:extLst>
              <a:ext uri="{FF2B5EF4-FFF2-40B4-BE49-F238E27FC236}">
                <a16:creationId xmlns:a16="http://schemas.microsoft.com/office/drawing/2014/main" id="{B35B9D48-DF57-46A3-BBA6-CF1D0EABA6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4058" t="12331" b="13957"/>
          <a:stretch>
            <a:fillRect/>
          </a:stretch>
        </p:blipFill>
        <p:spPr bwMode="auto">
          <a:xfrm>
            <a:off x="3635375" y="2852738"/>
            <a:ext cx="2376488" cy="1727200"/>
          </a:xfrm>
          <a:prstGeom prst="rect">
            <a:avLst/>
          </a:prstGeom>
          <a:noFill/>
          <a:extLst>
            <a:ext uri="{909E8E84-426E-40DD-AFC4-6F175D3DCCD1}">
              <a14:hiddenFill xmlns:a14="http://schemas.microsoft.com/office/drawing/2010/main">
                <a:solidFill>
                  <a:srgbClr val="FFFFFF"/>
                </a:solidFill>
              </a14:hiddenFill>
            </a:ext>
          </a:extLst>
        </p:spPr>
      </p:pic>
      <p:pic>
        <p:nvPicPr>
          <p:cNvPr id="144392" name="Picture 8" descr="pelvis3">
            <a:extLst>
              <a:ext uri="{FF2B5EF4-FFF2-40B4-BE49-F238E27FC236}">
                <a16:creationId xmlns:a16="http://schemas.microsoft.com/office/drawing/2014/main" id="{F1608018-4C7A-4B2D-B986-A498920F2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4594" r="55942" b="13957"/>
          <a:stretch>
            <a:fillRect/>
          </a:stretch>
        </p:blipFill>
        <p:spPr bwMode="auto">
          <a:xfrm>
            <a:off x="6084888" y="2852738"/>
            <a:ext cx="2232025" cy="1717675"/>
          </a:xfrm>
          <a:prstGeom prst="rect">
            <a:avLst/>
          </a:prstGeom>
          <a:noFill/>
          <a:extLst>
            <a:ext uri="{909E8E84-426E-40DD-AFC4-6F175D3DCCD1}">
              <a14:hiddenFill xmlns:a14="http://schemas.microsoft.com/office/drawing/2010/main">
                <a:solidFill>
                  <a:srgbClr val="FFFFFF"/>
                </a:solidFill>
              </a14:hiddenFill>
            </a:ext>
          </a:extLst>
        </p:spPr>
      </p:pic>
      <p:sp>
        <p:nvSpPr>
          <p:cNvPr id="144393" name="Rectangle 9">
            <a:extLst>
              <a:ext uri="{FF2B5EF4-FFF2-40B4-BE49-F238E27FC236}">
                <a16:creationId xmlns:a16="http://schemas.microsoft.com/office/drawing/2014/main" id="{E0506057-3E40-46C3-ACEF-F593AEA0DCCE}"/>
              </a:ext>
            </a:extLst>
          </p:cNvPr>
          <p:cNvSpPr>
            <a:spLocks noGrp="1" noChangeArrowheads="1"/>
          </p:cNvSpPr>
          <p:nvPr>
            <p:ph type="body" sz="half" idx="1"/>
          </p:nvPr>
        </p:nvSpPr>
        <p:spPr>
          <a:xfrm>
            <a:off x="2554288" y="1600200"/>
            <a:ext cx="4033837" cy="749300"/>
          </a:xfrm>
          <a:noFill/>
          <a:ln/>
        </p:spPr>
        <p:txBody>
          <a:bodyPr/>
          <a:lstStyle/>
          <a:p>
            <a:pPr algn="ctr">
              <a:buFontTx/>
              <a:buNone/>
            </a:pPr>
            <a:r>
              <a:rPr lang="en-US" altLang="en-US" sz="2800" b="1">
                <a:solidFill>
                  <a:srgbClr val="99FF99"/>
                </a:solidFill>
                <a:effectLst>
                  <a:outerShdw blurRad="38100" dist="38100" dir="2700000" algn="tl">
                    <a:srgbClr val="FFFFFF"/>
                  </a:outerShdw>
                </a:effectLst>
              </a:rPr>
              <a:t>Male</a:t>
            </a:r>
            <a:r>
              <a:rPr lang="en-US" altLang="en-US" sz="2800" b="1">
                <a:solidFill>
                  <a:schemeClr val="bg1"/>
                </a:solidFill>
                <a:effectLst>
                  <a:outerShdw blurRad="38100" dist="38100" dir="2700000" algn="tl">
                    <a:srgbClr val="808080"/>
                  </a:outerShdw>
                </a:effectLst>
              </a:rPr>
              <a:t> </a:t>
            </a:r>
            <a:r>
              <a:rPr lang="en-US" altLang="en-US" sz="2800" i="1">
                <a:solidFill>
                  <a:schemeClr val="bg1"/>
                </a:solidFill>
              </a:rPr>
              <a:t>or</a:t>
            </a:r>
            <a:r>
              <a:rPr lang="en-US" altLang="en-US" sz="2800" b="1">
                <a:solidFill>
                  <a:schemeClr val="bg1"/>
                </a:solidFill>
              </a:rPr>
              <a:t> </a:t>
            </a:r>
            <a:r>
              <a:rPr lang="en-US" altLang="en-US" sz="2800" b="1">
                <a:solidFill>
                  <a:srgbClr val="CC99FF"/>
                </a:solidFill>
                <a:effectLst>
                  <a:outerShdw blurRad="38100" dist="38100" dir="2700000" algn="tl">
                    <a:srgbClr val="FFFFFF"/>
                  </a:outerShdw>
                </a:effectLst>
              </a:rPr>
              <a:t>Female</a:t>
            </a:r>
            <a:r>
              <a:rPr lang="en-US" altLang="en-US" sz="2800" b="1">
                <a:solidFill>
                  <a:schemeClr val="bg1"/>
                </a:solidFill>
                <a:effectLst>
                  <a:outerShdw blurRad="38100" dist="38100" dir="2700000" algn="tl">
                    <a:srgbClr val="808080"/>
                  </a:outerShdw>
                </a:effectLst>
              </a:rPr>
              <a:t>?</a:t>
            </a:r>
          </a:p>
        </p:txBody>
      </p:sp>
      <p:sp>
        <p:nvSpPr>
          <p:cNvPr id="144394" name="Rectangle 10">
            <a:extLst>
              <a:ext uri="{FF2B5EF4-FFF2-40B4-BE49-F238E27FC236}">
                <a16:creationId xmlns:a16="http://schemas.microsoft.com/office/drawing/2014/main" id="{288ACAEE-257C-4881-9CC6-5075FE6B5974}"/>
              </a:ext>
            </a:extLst>
          </p:cNvPr>
          <p:cNvSpPr>
            <a:spLocks noGrp="1" noChangeArrowheads="1"/>
          </p:cNvSpPr>
          <p:nvPr>
            <p:ph type="title"/>
          </p:nvPr>
        </p:nvSpPr>
        <p:spPr>
          <a:noFill/>
          <a:ln/>
        </p:spPr>
        <p:txBody>
          <a:bodyPr/>
          <a:lstStyle/>
          <a:p>
            <a:r>
              <a:rPr lang="en-US" altLang="en-US" sz="4000" b="1" u="sng">
                <a:solidFill>
                  <a:srgbClr val="FF9900"/>
                </a:solidFill>
              </a:rPr>
              <a:t>Pelvic Morphological Observations?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1F32FAE6-4D7C-4F49-AF0D-A721E01D5A10}"/>
              </a:ext>
            </a:extLst>
          </p:cNvPr>
          <p:cNvSpPr>
            <a:spLocks noGrp="1" noChangeArrowheads="1"/>
          </p:cNvSpPr>
          <p:nvPr>
            <p:ph type="title"/>
          </p:nvPr>
        </p:nvSpPr>
        <p:spPr/>
        <p:txBody>
          <a:bodyPr/>
          <a:lstStyle/>
          <a:p>
            <a:r>
              <a:rPr lang="en-US" altLang="en-US" b="1" u="sng">
                <a:solidFill>
                  <a:srgbClr val="FF9900"/>
                </a:solidFill>
              </a:rPr>
              <a:t>Ventral Arc</a:t>
            </a:r>
          </a:p>
        </p:txBody>
      </p:sp>
      <p:sp>
        <p:nvSpPr>
          <p:cNvPr id="25603" name="Rectangle 3">
            <a:extLst>
              <a:ext uri="{FF2B5EF4-FFF2-40B4-BE49-F238E27FC236}">
                <a16:creationId xmlns:a16="http://schemas.microsoft.com/office/drawing/2014/main" id="{E7B9E3E7-8728-4CA4-B69F-ADC415E69F0A}"/>
              </a:ext>
            </a:extLst>
          </p:cNvPr>
          <p:cNvSpPr>
            <a:spLocks noGrp="1" noChangeArrowheads="1"/>
          </p:cNvSpPr>
          <p:nvPr>
            <p:ph type="body" sz="half" idx="1"/>
          </p:nvPr>
        </p:nvSpPr>
        <p:spPr>
          <a:xfrm>
            <a:off x="457200" y="1600200"/>
            <a:ext cx="7826375" cy="669925"/>
          </a:xfrm>
        </p:spPr>
        <p:txBody>
          <a:bodyPr/>
          <a:lstStyle/>
          <a:p>
            <a:r>
              <a:rPr lang="en-US" altLang="en-US" sz="2800" u="sng">
                <a:solidFill>
                  <a:schemeClr val="bg1"/>
                </a:solidFill>
              </a:rPr>
              <a:t>Ventral Arc</a:t>
            </a:r>
            <a:r>
              <a:rPr lang="en-US" altLang="en-US" sz="2800">
                <a:solidFill>
                  <a:schemeClr val="bg1"/>
                </a:solidFill>
              </a:rPr>
              <a:t> is present in female only</a:t>
            </a:r>
          </a:p>
        </p:txBody>
      </p:sp>
      <p:graphicFrame>
        <p:nvGraphicFramePr>
          <p:cNvPr id="25604" name="Object 4">
            <a:extLst>
              <a:ext uri="{FF2B5EF4-FFF2-40B4-BE49-F238E27FC236}">
                <a16:creationId xmlns:a16="http://schemas.microsoft.com/office/drawing/2014/main" id="{ED8A96D6-8F00-4591-ADA1-676066DCDEF6}"/>
              </a:ext>
            </a:extLst>
          </p:cNvPr>
          <p:cNvGraphicFramePr>
            <a:graphicFrameLocks noGrp="1" noChangeAspect="1"/>
          </p:cNvGraphicFramePr>
          <p:nvPr>
            <p:ph sz="half" idx="2"/>
          </p:nvPr>
        </p:nvGraphicFramePr>
        <p:xfrm>
          <a:off x="609600" y="2819400"/>
          <a:ext cx="7924800" cy="3586163"/>
        </p:xfrm>
        <a:graphic>
          <a:graphicData uri="http://schemas.openxmlformats.org/presentationml/2006/ole">
            <mc:AlternateContent xmlns:mc="http://schemas.openxmlformats.org/markup-compatibility/2006">
              <mc:Choice xmlns:v="urn:schemas-microsoft-com:vml" Requires="v">
                <p:oleObj spid="_x0000_s25621" name="Image" r:id="rId3" imgW="3079073" imgH="1394581" progId="Photoshop.Image.5">
                  <p:embed/>
                </p:oleObj>
              </mc:Choice>
              <mc:Fallback>
                <p:oleObj name="Image" r:id="rId3" imgW="3079073" imgH="1394581" progId="Photoshop.Image.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819400"/>
                        <a:ext cx="7924800" cy="358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1250" name="Rectangle 2">
            <a:extLst>
              <a:ext uri="{FF2B5EF4-FFF2-40B4-BE49-F238E27FC236}">
                <a16:creationId xmlns:a16="http://schemas.microsoft.com/office/drawing/2014/main" id="{4A38AFA5-2E5C-41F2-A073-D8826DC954C3}"/>
              </a:ext>
            </a:extLst>
          </p:cNvPr>
          <p:cNvSpPr>
            <a:spLocks noGrp="1" noChangeArrowheads="1"/>
          </p:cNvSpPr>
          <p:nvPr>
            <p:ph type="title"/>
          </p:nvPr>
        </p:nvSpPr>
        <p:spPr/>
        <p:txBody>
          <a:bodyPr/>
          <a:lstStyle/>
          <a:p>
            <a:r>
              <a:rPr lang="en-US" altLang="en-US" b="1" u="sng">
                <a:solidFill>
                  <a:srgbClr val="FF6600"/>
                </a:solidFill>
              </a:rPr>
              <a:t>Ventral Arc</a:t>
            </a:r>
          </a:p>
        </p:txBody>
      </p:sp>
      <p:pic>
        <p:nvPicPr>
          <p:cNvPr id="181257" name="Picture 9" descr="Pubis">
            <a:extLst>
              <a:ext uri="{FF2B5EF4-FFF2-40B4-BE49-F238E27FC236}">
                <a16:creationId xmlns:a16="http://schemas.microsoft.com/office/drawing/2014/main" id="{5EF327FE-4DB1-45BE-937F-96E50F5C71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75211"/>
          <a:stretch>
            <a:fillRect/>
          </a:stretch>
        </p:blipFill>
        <p:spPr bwMode="auto">
          <a:xfrm>
            <a:off x="5219700" y="2349500"/>
            <a:ext cx="3190875" cy="935038"/>
          </a:xfrm>
          <a:prstGeom prst="rect">
            <a:avLst/>
          </a:prstGeom>
          <a:noFill/>
          <a:extLst>
            <a:ext uri="{909E8E84-426E-40DD-AFC4-6F175D3DCCD1}">
              <a14:hiddenFill xmlns:a14="http://schemas.microsoft.com/office/drawing/2010/main">
                <a:solidFill>
                  <a:srgbClr val="FFFFFF"/>
                </a:solidFill>
              </a14:hiddenFill>
            </a:ext>
          </a:extLst>
        </p:spPr>
      </p:pic>
      <p:pic>
        <p:nvPicPr>
          <p:cNvPr id="181258" name="Picture 10" descr="Pubis">
            <a:extLst>
              <a:ext uri="{FF2B5EF4-FFF2-40B4-BE49-F238E27FC236}">
                <a16:creationId xmlns:a16="http://schemas.microsoft.com/office/drawing/2014/main" id="{38E1A48D-D3C1-4B4C-B1FE-A15B57E6E8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8173" b="35101"/>
          <a:stretch>
            <a:fillRect/>
          </a:stretch>
        </p:blipFill>
        <p:spPr bwMode="auto">
          <a:xfrm>
            <a:off x="611188" y="5589588"/>
            <a:ext cx="3190875" cy="1008062"/>
          </a:xfrm>
          <a:prstGeom prst="rect">
            <a:avLst/>
          </a:prstGeom>
          <a:noFill/>
          <a:extLst>
            <a:ext uri="{909E8E84-426E-40DD-AFC4-6F175D3DCCD1}">
              <a14:hiddenFill xmlns:a14="http://schemas.microsoft.com/office/drawing/2010/main">
                <a:solidFill>
                  <a:srgbClr val="FFFFFF"/>
                </a:solidFill>
              </a14:hiddenFill>
            </a:ext>
          </a:extLst>
        </p:spPr>
      </p:pic>
      <p:pic>
        <p:nvPicPr>
          <p:cNvPr id="181260" name="Picture 12" descr="phenice1">
            <a:extLst>
              <a:ext uri="{FF2B5EF4-FFF2-40B4-BE49-F238E27FC236}">
                <a16:creationId xmlns:a16="http://schemas.microsoft.com/office/drawing/2014/main" id="{B18CAA56-DC26-4757-878C-9DC1145DFF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53812" b="21759"/>
          <a:stretch>
            <a:fillRect/>
          </a:stretch>
        </p:blipFill>
        <p:spPr bwMode="auto">
          <a:xfrm>
            <a:off x="468313" y="2276475"/>
            <a:ext cx="3097212" cy="2951163"/>
          </a:xfrm>
          <a:prstGeom prst="rect">
            <a:avLst/>
          </a:prstGeom>
          <a:noFill/>
          <a:extLst>
            <a:ext uri="{909E8E84-426E-40DD-AFC4-6F175D3DCCD1}">
              <a14:hiddenFill xmlns:a14="http://schemas.microsoft.com/office/drawing/2010/main">
                <a:solidFill>
                  <a:srgbClr val="FFFFFF"/>
                </a:solidFill>
              </a14:hiddenFill>
            </a:ext>
          </a:extLst>
        </p:spPr>
      </p:pic>
      <p:pic>
        <p:nvPicPr>
          <p:cNvPr id="181262" name="Picture 14" descr="phenice1">
            <a:extLst>
              <a:ext uri="{FF2B5EF4-FFF2-40B4-BE49-F238E27FC236}">
                <a16:creationId xmlns:a16="http://schemas.microsoft.com/office/drawing/2014/main" id="{2E692941-9010-49C8-BA51-849DE528D1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3693" b="21759"/>
          <a:stretch>
            <a:fillRect/>
          </a:stretch>
        </p:blipFill>
        <p:spPr bwMode="auto">
          <a:xfrm>
            <a:off x="5219700" y="3644900"/>
            <a:ext cx="3105150" cy="2951163"/>
          </a:xfrm>
          <a:prstGeom prst="rect">
            <a:avLst/>
          </a:prstGeom>
          <a:noFill/>
          <a:extLst>
            <a:ext uri="{909E8E84-426E-40DD-AFC4-6F175D3DCCD1}">
              <a14:hiddenFill xmlns:a14="http://schemas.microsoft.com/office/drawing/2010/main">
                <a:solidFill>
                  <a:srgbClr val="FFFFFF"/>
                </a:solidFill>
              </a14:hiddenFill>
            </a:ext>
          </a:extLst>
        </p:spPr>
      </p:pic>
      <p:sp>
        <p:nvSpPr>
          <p:cNvPr id="181263" name="Rectangle 15">
            <a:extLst>
              <a:ext uri="{FF2B5EF4-FFF2-40B4-BE49-F238E27FC236}">
                <a16:creationId xmlns:a16="http://schemas.microsoft.com/office/drawing/2014/main" id="{FFFAB1DD-94AE-4BB0-B1C5-313ED7249A16}"/>
              </a:ext>
            </a:extLst>
          </p:cNvPr>
          <p:cNvSpPr>
            <a:spLocks noGrp="1" noChangeArrowheads="1"/>
          </p:cNvSpPr>
          <p:nvPr>
            <p:ph type="body" sz="half" idx="1"/>
          </p:nvPr>
        </p:nvSpPr>
        <p:spPr>
          <a:xfrm>
            <a:off x="2554288" y="1600200"/>
            <a:ext cx="4033837" cy="749300"/>
          </a:xfrm>
          <a:noFill/>
          <a:ln/>
        </p:spPr>
        <p:txBody>
          <a:bodyPr/>
          <a:lstStyle/>
          <a:p>
            <a:pPr algn="ctr">
              <a:buFontTx/>
              <a:buNone/>
            </a:pPr>
            <a:r>
              <a:rPr lang="en-US" altLang="en-US" sz="2800" b="1">
                <a:solidFill>
                  <a:schemeClr val="bg1"/>
                </a:solidFill>
                <a:effectLst>
                  <a:outerShdw blurRad="38100" dist="38100" dir="2700000" algn="tl">
                    <a:srgbClr val="808080"/>
                  </a:outerShdw>
                </a:effectLst>
              </a:rPr>
              <a:t>Male </a:t>
            </a:r>
            <a:r>
              <a:rPr lang="en-US" altLang="en-US" sz="2800" i="1">
                <a:solidFill>
                  <a:schemeClr val="bg1"/>
                </a:solidFill>
              </a:rPr>
              <a:t>or</a:t>
            </a:r>
            <a:r>
              <a:rPr lang="en-US" altLang="en-US" sz="2800" b="1">
                <a:solidFill>
                  <a:schemeClr val="bg1"/>
                </a:solidFill>
              </a:rPr>
              <a:t> </a:t>
            </a:r>
            <a:r>
              <a:rPr lang="en-US" altLang="en-US" sz="2800" b="1">
                <a:solidFill>
                  <a:schemeClr val="bg1"/>
                </a:solidFill>
                <a:effectLst>
                  <a:outerShdw blurRad="38100" dist="38100" dir="2700000" algn="tl">
                    <a:srgbClr val="808080"/>
                  </a:outerShdw>
                </a:effectLst>
              </a:rPr>
              <a:t>Female?</a:t>
            </a:r>
          </a:p>
        </p:txBody>
      </p:sp>
      <p:sp>
        <p:nvSpPr>
          <p:cNvPr id="181264" name="Text Box 16">
            <a:extLst>
              <a:ext uri="{FF2B5EF4-FFF2-40B4-BE49-F238E27FC236}">
                <a16:creationId xmlns:a16="http://schemas.microsoft.com/office/drawing/2014/main" id="{B04D295A-0D07-4BAD-B3B3-D909C00D955F}"/>
              </a:ext>
            </a:extLst>
          </p:cNvPr>
          <p:cNvSpPr txBox="1">
            <a:spLocks noChangeArrowheads="1"/>
          </p:cNvSpPr>
          <p:nvPr/>
        </p:nvSpPr>
        <p:spPr bwMode="auto">
          <a:xfrm>
            <a:off x="2555875" y="4292600"/>
            <a:ext cx="1079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Female</a:t>
            </a:r>
          </a:p>
        </p:txBody>
      </p:sp>
      <p:sp>
        <p:nvSpPr>
          <p:cNvPr id="181265" name="Text Box 17">
            <a:extLst>
              <a:ext uri="{FF2B5EF4-FFF2-40B4-BE49-F238E27FC236}">
                <a16:creationId xmlns:a16="http://schemas.microsoft.com/office/drawing/2014/main" id="{33B51F2B-CC7F-4455-872C-0D7EA167DFEF}"/>
              </a:ext>
            </a:extLst>
          </p:cNvPr>
          <p:cNvSpPr txBox="1">
            <a:spLocks noChangeArrowheads="1"/>
          </p:cNvSpPr>
          <p:nvPr/>
        </p:nvSpPr>
        <p:spPr bwMode="auto">
          <a:xfrm>
            <a:off x="2700338" y="6237288"/>
            <a:ext cx="10795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Male</a:t>
            </a:r>
          </a:p>
        </p:txBody>
      </p:sp>
      <p:sp>
        <p:nvSpPr>
          <p:cNvPr id="181266" name="Text Box 18">
            <a:extLst>
              <a:ext uri="{FF2B5EF4-FFF2-40B4-BE49-F238E27FC236}">
                <a16:creationId xmlns:a16="http://schemas.microsoft.com/office/drawing/2014/main" id="{EFABEFDD-0BB1-4F8A-876B-7C98F648B054}"/>
              </a:ext>
            </a:extLst>
          </p:cNvPr>
          <p:cNvSpPr txBox="1">
            <a:spLocks noChangeArrowheads="1"/>
          </p:cNvSpPr>
          <p:nvPr/>
        </p:nvSpPr>
        <p:spPr bwMode="auto">
          <a:xfrm>
            <a:off x="7308850" y="2924175"/>
            <a:ext cx="1079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Female</a:t>
            </a:r>
          </a:p>
        </p:txBody>
      </p:sp>
      <p:sp>
        <p:nvSpPr>
          <p:cNvPr id="181267" name="Text Box 19">
            <a:extLst>
              <a:ext uri="{FF2B5EF4-FFF2-40B4-BE49-F238E27FC236}">
                <a16:creationId xmlns:a16="http://schemas.microsoft.com/office/drawing/2014/main" id="{CD4B9F0A-D72D-49E8-9C41-618D393C4E7E}"/>
              </a:ext>
            </a:extLst>
          </p:cNvPr>
          <p:cNvSpPr txBox="1">
            <a:spLocks noChangeArrowheads="1"/>
          </p:cNvSpPr>
          <p:nvPr/>
        </p:nvSpPr>
        <p:spPr bwMode="auto">
          <a:xfrm>
            <a:off x="7235825" y="5949950"/>
            <a:ext cx="1079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Male</a:t>
            </a:r>
          </a:p>
        </p:txBody>
      </p:sp>
      <p:pic>
        <p:nvPicPr>
          <p:cNvPr id="181269" name="Picture 21" descr="Picture">
            <a:extLst>
              <a:ext uri="{FF2B5EF4-FFF2-40B4-BE49-F238E27FC236}">
                <a16:creationId xmlns:a16="http://schemas.microsoft.com/office/drawing/2014/main" id="{223E93F6-C920-43B3-B9CD-C88F6E21EA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1398" t="2893" b="22955"/>
          <a:stretch>
            <a:fillRect/>
          </a:stretch>
        </p:blipFill>
        <p:spPr bwMode="auto">
          <a:xfrm>
            <a:off x="3563938" y="1989138"/>
            <a:ext cx="2041525" cy="1871662"/>
          </a:xfrm>
          <a:prstGeom prst="rect">
            <a:avLst/>
          </a:prstGeom>
          <a:noFill/>
          <a:extLst>
            <a:ext uri="{909E8E84-426E-40DD-AFC4-6F175D3DCCD1}">
              <a14:hiddenFill xmlns:a14="http://schemas.microsoft.com/office/drawing/2010/main">
                <a:solidFill>
                  <a:srgbClr val="FFFFFF"/>
                </a:solidFill>
              </a14:hiddenFill>
            </a:ext>
          </a:extLst>
        </p:spPr>
      </p:pic>
      <p:pic>
        <p:nvPicPr>
          <p:cNvPr id="181271" name="Picture 23" descr="Picture">
            <a:extLst>
              <a:ext uri="{FF2B5EF4-FFF2-40B4-BE49-F238E27FC236}">
                <a16:creationId xmlns:a16="http://schemas.microsoft.com/office/drawing/2014/main" id="{FCD76B35-8739-4B16-A009-8865321B07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0746" t="5266" b="23843"/>
          <a:stretch>
            <a:fillRect/>
          </a:stretch>
        </p:blipFill>
        <p:spPr bwMode="auto">
          <a:xfrm>
            <a:off x="3563938" y="3644900"/>
            <a:ext cx="2097087" cy="1944688"/>
          </a:xfrm>
          <a:prstGeom prst="rect">
            <a:avLst/>
          </a:prstGeom>
          <a:noFill/>
          <a:extLst>
            <a:ext uri="{909E8E84-426E-40DD-AFC4-6F175D3DCCD1}">
              <a14:hiddenFill xmlns:a14="http://schemas.microsoft.com/office/drawing/2010/main">
                <a:solidFill>
                  <a:srgbClr val="FFFFFF"/>
                </a:solidFill>
              </a14:hiddenFill>
            </a:ext>
          </a:extLst>
        </p:spPr>
      </p:pic>
      <p:pic>
        <p:nvPicPr>
          <p:cNvPr id="181273" name="Picture 25" descr="Picture">
            <a:extLst>
              <a:ext uri="{FF2B5EF4-FFF2-40B4-BE49-F238E27FC236}">
                <a16:creationId xmlns:a16="http://schemas.microsoft.com/office/drawing/2014/main" id="{AB4D8C7A-7E72-4519-92A0-1620C6B8F07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52777" t="5995" b="31291"/>
          <a:stretch>
            <a:fillRect/>
          </a:stretch>
        </p:blipFill>
        <p:spPr bwMode="auto">
          <a:xfrm>
            <a:off x="3708400" y="5446713"/>
            <a:ext cx="1997075" cy="1511300"/>
          </a:xfrm>
          <a:prstGeom prst="rect">
            <a:avLst/>
          </a:prstGeom>
          <a:noFill/>
          <a:extLst>
            <a:ext uri="{909E8E84-426E-40DD-AFC4-6F175D3DCCD1}">
              <a14:hiddenFill xmlns:a14="http://schemas.microsoft.com/office/drawing/2010/main">
                <a:solidFill>
                  <a:srgbClr val="FFFFFF"/>
                </a:solidFill>
              </a14:hiddenFill>
            </a:ext>
          </a:extLst>
        </p:spPr>
      </p:pic>
      <p:sp>
        <p:nvSpPr>
          <p:cNvPr id="181274" name="Text Box 26">
            <a:extLst>
              <a:ext uri="{FF2B5EF4-FFF2-40B4-BE49-F238E27FC236}">
                <a16:creationId xmlns:a16="http://schemas.microsoft.com/office/drawing/2014/main" id="{3422A447-5C66-49FF-A828-71E895F2E965}"/>
              </a:ext>
            </a:extLst>
          </p:cNvPr>
          <p:cNvSpPr txBox="1">
            <a:spLocks noChangeArrowheads="1"/>
          </p:cNvSpPr>
          <p:nvPr/>
        </p:nvSpPr>
        <p:spPr bwMode="auto">
          <a:xfrm>
            <a:off x="4716463" y="2924175"/>
            <a:ext cx="1079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Female</a:t>
            </a:r>
          </a:p>
        </p:txBody>
      </p:sp>
      <p:sp>
        <p:nvSpPr>
          <p:cNvPr id="181275" name="Text Box 27">
            <a:extLst>
              <a:ext uri="{FF2B5EF4-FFF2-40B4-BE49-F238E27FC236}">
                <a16:creationId xmlns:a16="http://schemas.microsoft.com/office/drawing/2014/main" id="{CB8A2DC2-73A1-49BB-9FF7-87F697FAE8FC}"/>
              </a:ext>
            </a:extLst>
          </p:cNvPr>
          <p:cNvSpPr txBox="1">
            <a:spLocks noChangeArrowheads="1"/>
          </p:cNvSpPr>
          <p:nvPr/>
        </p:nvSpPr>
        <p:spPr bwMode="auto">
          <a:xfrm>
            <a:off x="4716463" y="4791075"/>
            <a:ext cx="1079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Male</a:t>
            </a:r>
          </a:p>
        </p:txBody>
      </p:sp>
      <p:sp>
        <p:nvSpPr>
          <p:cNvPr id="181276" name="Text Box 28">
            <a:extLst>
              <a:ext uri="{FF2B5EF4-FFF2-40B4-BE49-F238E27FC236}">
                <a16:creationId xmlns:a16="http://schemas.microsoft.com/office/drawing/2014/main" id="{EFFC02BF-2C53-4493-BC5B-565C1B8F603C}"/>
              </a:ext>
            </a:extLst>
          </p:cNvPr>
          <p:cNvSpPr txBox="1">
            <a:spLocks noChangeArrowheads="1"/>
          </p:cNvSpPr>
          <p:nvPr/>
        </p:nvSpPr>
        <p:spPr bwMode="auto">
          <a:xfrm>
            <a:off x="4859338" y="6446838"/>
            <a:ext cx="10795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Male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1260"/>
                                        </p:tgtEl>
                                        <p:attrNameLst>
                                          <p:attrName>style.visibility</p:attrName>
                                        </p:attrNameLst>
                                      </p:cBhvr>
                                      <p:to>
                                        <p:strVal val="visible"/>
                                      </p:to>
                                    </p:set>
                                    <p:animEffect transition="in" filter="blinds(horizontal)">
                                      <p:cBhvr>
                                        <p:cTn id="7" dur="500"/>
                                        <p:tgtEl>
                                          <p:spTgt spid="1812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1264"/>
                                        </p:tgtEl>
                                        <p:attrNameLst>
                                          <p:attrName>style.visibility</p:attrName>
                                        </p:attrNameLst>
                                      </p:cBhvr>
                                      <p:to>
                                        <p:strVal val="visible"/>
                                      </p:to>
                                    </p:set>
                                    <p:animEffect transition="in" filter="blinds(horizontal)">
                                      <p:cBhvr>
                                        <p:cTn id="12" dur="500"/>
                                        <p:tgtEl>
                                          <p:spTgt spid="1812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81258"/>
                                        </p:tgtEl>
                                        <p:attrNameLst>
                                          <p:attrName>style.visibility</p:attrName>
                                        </p:attrNameLst>
                                      </p:cBhvr>
                                      <p:to>
                                        <p:strVal val="visible"/>
                                      </p:to>
                                    </p:set>
                                    <p:animEffect transition="in" filter="blinds(horizontal)">
                                      <p:cBhvr>
                                        <p:cTn id="17" dur="500"/>
                                        <p:tgtEl>
                                          <p:spTgt spid="1812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1265"/>
                                        </p:tgtEl>
                                        <p:attrNameLst>
                                          <p:attrName>style.visibility</p:attrName>
                                        </p:attrNameLst>
                                      </p:cBhvr>
                                      <p:to>
                                        <p:strVal val="visible"/>
                                      </p:to>
                                    </p:set>
                                    <p:animEffect transition="in" filter="blinds(horizontal)">
                                      <p:cBhvr>
                                        <p:cTn id="22" dur="500"/>
                                        <p:tgtEl>
                                          <p:spTgt spid="1812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81257"/>
                                        </p:tgtEl>
                                        <p:attrNameLst>
                                          <p:attrName>style.visibility</p:attrName>
                                        </p:attrNameLst>
                                      </p:cBhvr>
                                      <p:to>
                                        <p:strVal val="visible"/>
                                      </p:to>
                                    </p:set>
                                    <p:animEffect transition="in" filter="blinds(horizontal)">
                                      <p:cBhvr>
                                        <p:cTn id="27" dur="500"/>
                                        <p:tgtEl>
                                          <p:spTgt spid="18125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1266"/>
                                        </p:tgtEl>
                                        <p:attrNameLst>
                                          <p:attrName>style.visibility</p:attrName>
                                        </p:attrNameLst>
                                      </p:cBhvr>
                                      <p:to>
                                        <p:strVal val="visible"/>
                                      </p:to>
                                    </p:set>
                                    <p:animEffect transition="in" filter="blinds(horizontal)">
                                      <p:cBhvr>
                                        <p:cTn id="32" dur="500"/>
                                        <p:tgtEl>
                                          <p:spTgt spid="18126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81262"/>
                                        </p:tgtEl>
                                        <p:attrNameLst>
                                          <p:attrName>style.visibility</p:attrName>
                                        </p:attrNameLst>
                                      </p:cBhvr>
                                      <p:to>
                                        <p:strVal val="visible"/>
                                      </p:to>
                                    </p:set>
                                    <p:animEffect transition="in" filter="blinds(horizontal)">
                                      <p:cBhvr>
                                        <p:cTn id="37" dur="500"/>
                                        <p:tgtEl>
                                          <p:spTgt spid="18126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1267"/>
                                        </p:tgtEl>
                                        <p:attrNameLst>
                                          <p:attrName>style.visibility</p:attrName>
                                        </p:attrNameLst>
                                      </p:cBhvr>
                                      <p:to>
                                        <p:strVal val="visible"/>
                                      </p:to>
                                    </p:set>
                                    <p:animEffect transition="in" filter="blinds(horizontal)">
                                      <p:cBhvr>
                                        <p:cTn id="42" dur="500"/>
                                        <p:tgtEl>
                                          <p:spTgt spid="18126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81269"/>
                                        </p:tgtEl>
                                        <p:attrNameLst>
                                          <p:attrName>style.visibility</p:attrName>
                                        </p:attrNameLst>
                                      </p:cBhvr>
                                      <p:to>
                                        <p:strVal val="visible"/>
                                      </p:to>
                                    </p:set>
                                    <p:animEffect transition="in" filter="blinds(horizontal)">
                                      <p:cBhvr>
                                        <p:cTn id="47" dur="500"/>
                                        <p:tgtEl>
                                          <p:spTgt spid="18126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1274"/>
                                        </p:tgtEl>
                                        <p:attrNameLst>
                                          <p:attrName>style.visibility</p:attrName>
                                        </p:attrNameLst>
                                      </p:cBhvr>
                                      <p:to>
                                        <p:strVal val="visible"/>
                                      </p:to>
                                    </p:set>
                                    <p:animEffect transition="in" filter="blinds(horizontal)">
                                      <p:cBhvr>
                                        <p:cTn id="52" dur="500"/>
                                        <p:tgtEl>
                                          <p:spTgt spid="18127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81271"/>
                                        </p:tgtEl>
                                        <p:attrNameLst>
                                          <p:attrName>style.visibility</p:attrName>
                                        </p:attrNameLst>
                                      </p:cBhvr>
                                      <p:to>
                                        <p:strVal val="visible"/>
                                      </p:to>
                                    </p:set>
                                    <p:animEffect transition="in" filter="blinds(horizontal)">
                                      <p:cBhvr>
                                        <p:cTn id="57" dur="500"/>
                                        <p:tgtEl>
                                          <p:spTgt spid="18127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1275"/>
                                        </p:tgtEl>
                                        <p:attrNameLst>
                                          <p:attrName>style.visibility</p:attrName>
                                        </p:attrNameLst>
                                      </p:cBhvr>
                                      <p:to>
                                        <p:strVal val="visible"/>
                                      </p:to>
                                    </p:set>
                                    <p:animEffect transition="in" filter="blinds(horizontal)">
                                      <p:cBhvr>
                                        <p:cTn id="62" dur="500"/>
                                        <p:tgtEl>
                                          <p:spTgt spid="18127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181273"/>
                                        </p:tgtEl>
                                        <p:attrNameLst>
                                          <p:attrName>style.visibility</p:attrName>
                                        </p:attrNameLst>
                                      </p:cBhvr>
                                      <p:to>
                                        <p:strVal val="visible"/>
                                      </p:to>
                                    </p:set>
                                    <p:animEffect transition="in" filter="blinds(horizontal)">
                                      <p:cBhvr>
                                        <p:cTn id="67" dur="500"/>
                                        <p:tgtEl>
                                          <p:spTgt spid="18127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1276"/>
                                        </p:tgtEl>
                                        <p:attrNameLst>
                                          <p:attrName>style.visibility</p:attrName>
                                        </p:attrNameLst>
                                      </p:cBhvr>
                                      <p:to>
                                        <p:strVal val="visible"/>
                                      </p:to>
                                    </p:set>
                                    <p:animEffect transition="in" filter="blinds(horizontal)">
                                      <p:cBhvr>
                                        <p:cTn id="72" dur="500"/>
                                        <p:tgtEl>
                                          <p:spTgt spid="181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64" grpId="0"/>
      <p:bldP spid="181265" grpId="0"/>
      <p:bldP spid="181266" grpId="0"/>
      <p:bldP spid="181267" grpId="0"/>
      <p:bldP spid="181274" grpId="0"/>
      <p:bldP spid="181275" grpId="0"/>
      <p:bldP spid="181276"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26626" name="Object 2">
            <a:extLst>
              <a:ext uri="{FF2B5EF4-FFF2-40B4-BE49-F238E27FC236}">
                <a16:creationId xmlns:a16="http://schemas.microsoft.com/office/drawing/2014/main" id="{552A819F-4114-4DE0-9F5F-BBA9ABF4F3B0}"/>
              </a:ext>
            </a:extLst>
          </p:cNvPr>
          <p:cNvGraphicFramePr>
            <a:graphicFrameLocks noChangeAspect="1"/>
          </p:cNvGraphicFramePr>
          <p:nvPr/>
        </p:nvGraphicFramePr>
        <p:xfrm>
          <a:off x="533400" y="2184400"/>
          <a:ext cx="6702425" cy="4179888"/>
        </p:xfrm>
        <a:graphic>
          <a:graphicData uri="http://schemas.openxmlformats.org/presentationml/2006/ole">
            <mc:AlternateContent xmlns:mc="http://schemas.openxmlformats.org/markup-compatibility/2006">
              <mc:Choice xmlns:v="urn:schemas-microsoft-com:vml" Requires="v">
                <p:oleObj spid="_x0000_s26649" name="Image" r:id="rId3" imgW="4946856" imgH="3082883" progId="Photoshop.Image.5">
                  <p:embed/>
                </p:oleObj>
              </mc:Choice>
              <mc:Fallback>
                <p:oleObj name="Image" r:id="rId3" imgW="4946856" imgH="3082883" progId="Photoshop.Image.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184400"/>
                        <a:ext cx="6702425" cy="417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27" name="Rectangle 3">
            <a:extLst>
              <a:ext uri="{FF2B5EF4-FFF2-40B4-BE49-F238E27FC236}">
                <a16:creationId xmlns:a16="http://schemas.microsoft.com/office/drawing/2014/main" id="{406F905C-BCF8-46B0-9746-3E32978B5883}"/>
              </a:ext>
            </a:extLst>
          </p:cNvPr>
          <p:cNvSpPr>
            <a:spLocks noChangeArrowheads="1"/>
          </p:cNvSpPr>
          <p:nvPr/>
        </p:nvSpPr>
        <p:spPr bwMode="auto">
          <a:xfrm>
            <a:off x="609600" y="198438"/>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r>
              <a:rPr lang="en-US" altLang="en-US" b="1" u="sng">
                <a:solidFill>
                  <a:srgbClr val="FF9900"/>
                </a:solidFill>
              </a:rPr>
              <a:t>Pubic Arch</a:t>
            </a:r>
          </a:p>
        </p:txBody>
      </p:sp>
      <p:pic>
        <p:nvPicPr>
          <p:cNvPr id="26630" name="Picture 6" descr="pelvisfemaleXX">
            <a:extLst>
              <a:ext uri="{FF2B5EF4-FFF2-40B4-BE49-F238E27FC236}">
                <a16:creationId xmlns:a16="http://schemas.microsoft.com/office/drawing/2014/main" id="{B1564748-47FF-41FE-B23D-FA23C56F1B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992"/>
          <a:stretch>
            <a:fillRect/>
          </a:stretch>
        </p:blipFill>
        <p:spPr bwMode="auto">
          <a:xfrm>
            <a:off x="6708775" y="1196975"/>
            <a:ext cx="2400300" cy="2376488"/>
          </a:xfrm>
          <a:prstGeom prst="rect">
            <a:avLst/>
          </a:prstGeom>
          <a:noFill/>
          <a:extLst>
            <a:ext uri="{909E8E84-426E-40DD-AFC4-6F175D3DCCD1}">
              <a14:hiddenFill xmlns:a14="http://schemas.microsoft.com/office/drawing/2010/main">
                <a:solidFill>
                  <a:srgbClr val="FFFFFF"/>
                </a:solidFill>
              </a14:hiddenFill>
            </a:ext>
          </a:extLst>
        </p:spPr>
      </p:pic>
      <p:sp>
        <p:nvSpPr>
          <p:cNvPr id="26631" name="Text Box 7">
            <a:extLst>
              <a:ext uri="{FF2B5EF4-FFF2-40B4-BE49-F238E27FC236}">
                <a16:creationId xmlns:a16="http://schemas.microsoft.com/office/drawing/2014/main" id="{7E80FB95-7CB2-4F8D-8E80-843E5A724502}"/>
              </a:ext>
            </a:extLst>
          </p:cNvPr>
          <p:cNvSpPr txBox="1">
            <a:spLocks noChangeArrowheads="1"/>
          </p:cNvSpPr>
          <p:nvPr/>
        </p:nvSpPr>
        <p:spPr bwMode="auto">
          <a:xfrm>
            <a:off x="6372225" y="4652963"/>
            <a:ext cx="25923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pic>
        <p:nvPicPr>
          <p:cNvPr id="26632" name="Picture 8">
            <a:extLst>
              <a:ext uri="{FF2B5EF4-FFF2-40B4-BE49-F238E27FC236}">
                <a16:creationId xmlns:a16="http://schemas.microsoft.com/office/drawing/2014/main" id="{667179DB-7B53-4005-BA3D-52EA9ED1C4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4025" y="3573463"/>
            <a:ext cx="2143125" cy="280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0466" name="Rectangle 2">
            <a:extLst>
              <a:ext uri="{FF2B5EF4-FFF2-40B4-BE49-F238E27FC236}">
                <a16:creationId xmlns:a16="http://schemas.microsoft.com/office/drawing/2014/main" id="{53F5D0B5-E767-4D7E-A5C2-5C159A14B059}"/>
              </a:ext>
            </a:extLst>
          </p:cNvPr>
          <p:cNvSpPr>
            <a:spLocks noGrp="1" noChangeArrowheads="1"/>
          </p:cNvSpPr>
          <p:nvPr>
            <p:ph type="title"/>
          </p:nvPr>
        </p:nvSpPr>
        <p:spPr/>
        <p:txBody>
          <a:bodyPr/>
          <a:lstStyle/>
          <a:p>
            <a:r>
              <a:rPr lang="en-US" altLang="en-US" b="1" u="sng">
                <a:solidFill>
                  <a:srgbClr val="FF6600"/>
                </a:solidFill>
              </a:rPr>
              <a:t>Subpubic Angle (Math)</a:t>
            </a:r>
          </a:p>
        </p:txBody>
      </p:sp>
      <p:sp>
        <p:nvSpPr>
          <p:cNvPr id="190467" name="Rectangle 3">
            <a:extLst>
              <a:ext uri="{FF2B5EF4-FFF2-40B4-BE49-F238E27FC236}">
                <a16:creationId xmlns:a16="http://schemas.microsoft.com/office/drawing/2014/main" id="{48082771-3A98-4589-ADDC-49C1E29E4921}"/>
              </a:ext>
            </a:extLst>
          </p:cNvPr>
          <p:cNvSpPr>
            <a:spLocks noGrp="1" noChangeArrowheads="1"/>
          </p:cNvSpPr>
          <p:nvPr>
            <p:ph type="body" idx="1"/>
          </p:nvPr>
        </p:nvSpPr>
        <p:spPr>
          <a:xfrm>
            <a:off x="468313" y="1628775"/>
            <a:ext cx="8229600" cy="4525963"/>
          </a:xfrm>
        </p:spPr>
        <p:txBody>
          <a:bodyPr/>
          <a:lstStyle/>
          <a:p>
            <a:r>
              <a:rPr lang="en-US" altLang="en-US">
                <a:solidFill>
                  <a:schemeClr val="bg1"/>
                </a:solidFill>
              </a:rPr>
              <a:t>Triangles have 180</a:t>
            </a:r>
            <a:r>
              <a:rPr lang="en-US" altLang="en-US">
                <a:solidFill>
                  <a:schemeClr val="bg1"/>
                </a:solidFill>
                <a:cs typeface="Arial" panose="020B0604020202020204" pitchFamily="34" charset="0"/>
              </a:rPr>
              <a:t>º, so…</a:t>
            </a:r>
          </a:p>
        </p:txBody>
      </p:sp>
      <p:pic>
        <p:nvPicPr>
          <p:cNvPr id="190469" name="Picture 5" descr="3d8c516c498796078baa2ab2d9859235">
            <a:extLst>
              <a:ext uri="{FF2B5EF4-FFF2-40B4-BE49-F238E27FC236}">
                <a16:creationId xmlns:a16="http://schemas.microsoft.com/office/drawing/2014/main" id="{92FE1D91-97DC-43D4-9F0F-96C8D14A03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172" t="13545" r="1953" b="2092"/>
          <a:stretch>
            <a:fillRect/>
          </a:stretch>
        </p:blipFill>
        <p:spPr bwMode="auto">
          <a:xfrm>
            <a:off x="-36513" y="2276475"/>
            <a:ext cx="4826001" cy="3600450"/>
          </a:xfrm>
          <a:prstGeom prst="rect">
            <a:avLst/>
          </a:prstGeom>
          <a:noFill/>
          <a:extLst>
            <a:ext uri="{909E8E84-426E-40DD-AFC4-6F175D3DCCD1}">
              <a14:hiddenFill xmlns:a14="http://schemas.microsoft.com/office/drawing/2010/main">
                <a:solidFill>
                  <a:srgbClr val="FFFFFF"/>
                </a:solidFill>
              </a14:hiddenFill>
            </a:ext>
          </a:extLst>
        </p:spPr>
      </p:pic>
      <p:sp>
        <p:nvSpPr>
          <p:cNvPr id="190470" name="Text Box 6">
            <a:extLst>
              <a:ext uri="{FF2B5EF4-FFF2-40B4-BE49-F238E27FC236}">
                <a16:creationId xmlns:a16="http://schemas.microsoft.com/office/drawing/2014/main" id="{A08BFB25-9F1D-4ACE-A1AA-69E76657854E}"/>
              </a:ext>
            </a:extLst>
          </p:cNvPr>
          <p:cNvSpPr txBox="1">
            <a:spLocks noChangeArrowheads="1"/>
          </p:cNvSpPr>
          <p:nvPr/>
        </p:nvSpPr>
        <p:spPr bwMode="auto">
          <a:xfrm>
            <a:off x="2916238" y="5510213"/>
            <a:ext cx="576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31</a:t>
            </a:r>
            <a:r>
              <a:rPr lang="en-US" altLang="en-US" b="1">
                <a:cs typeface="Arial" panose="020B0604020202020204" pitchFamily="34" charset="0"/>
              </a:rPr>
              <a:t>º</a:t>
            </a:r>
          </a:p>
        </p:txBody>
      </p:sp>
      <p:sp>
        <p:nvSpPr>
          <p:cNvPr id="190471" name="Text Box 7">
            <a:extLst>
              <a:ext uri="{FF2B5EF4-FFF2-40B4-BE49-F238E27FC236}">
                <a16:creationId xmlns:a16="http://schemas.microsoft.com/office/drawing/2014/main" id="{4732CE45-0AE7-4909-B27C-2F16A9CBCD59}"/>
              </a:ext>
            </a:extLst>
          </p:cNvPr>
          <p:cNvSpPr txBox="1">
            <a:spLocks noChangeArrowheads="1"/>
          </p:cNvSpPr>
          <p:nvPr/>
        </p:nvSpPr>
        <p:spPr bwMode="auto">
          <a:xfrm>
            <a:off x="1331913" y="5589588"/>
            <a:ext cx="576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25</a:t>
            </a:r>
            <a:r>
              <a:rPr lang="en-US" altLang="en-US" b="1">
                <a:cs typeface="Arial" panose="020B0604020202020204" pitchFamily="34" charset="0"/>
              </a:rPr>
              <a:t>º</a:t>
            </a:r>
          </a:p>
        </p:txBody>
      </p:sp>
      <p:sp>
        <p:nvSpPr>
          <p:cNvPr id="190472" name="Text Box 8">
            <a:extLst>
              <a:ext uri="{FF2B5EF4-FFF2-40B4-BE49-F238E27FC236}">
                <a16:creationId xmlns:a16="http://schemas.microsoft.com/office/drawing/2014/main" id="{19B6337C-ABAE-4542-A63D-1A470385514B}"/>
              </a:ext>
            </a:extLst>
          </p:cNvPr>
          <p:cNvSpPr txBox="1">
            <a:spLocks noChangeArrowheads="1"/>
          </p:cNvSpPr>
          <p:nvPr/>
        </p:nvSpPr>
        <p:spPr bwMode="auto">
          <a:xfrm>
            <a:off x="2195513" y="5367338"/>
            <a:ext cx="576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a:t>
            </a:r>
            <a:endParaRPr lang="en-US" altLang="en-US" b="1">
              <a:cs typeface="Arial" panose="020B0604020202020204" pitchFamily="34" charset="0"/>
            </a:endParaRPr>
          </a:p>
        </p:txBody>
      </p:sp>
      <p:sp>
        <p:nvSpPr>
          <p:cNvPr id="190473" name="Line 9">
            <a:extLst>
              <a:ext uri="{FF2B5EF4-FFF2-40B4-BE49-F238E27FC236}">
                <a16:creationId xmlns:a16="http://schemas.microsoft.com/office/drawing/2014/main" id="{BE10F46E-A27B-44E8-B11F-1D5CA3BAAD4B}"/>
              </a:ext>
            </a:extLst>
          </p:cNvPr>
          <p:cNvSpPr>
            <a:spLocks noChangeShapeType="1"/>
          </p:cNvSpPr>
          <p:nvPr/>
        </p:nvSpPr>
        <p:spPr bwMode="auto">
          <a:xfrm flipV="1">
            <a:off x="1692275" y="5445125"/>
            <a:ext cx="504825" cy="36036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0474" name="Line 10">
            <a:extLst>
              <a:ext uri="{FF2B5EF4-FFF2-40B4-BE49-F238E27FC236}">
                <a16:creationId xmlns:a16="http://schemas.microsoft.com/office/drawing/2014/main" id="{E6143219-DC55-42FE-B208-481B85959C71}"/>
              </a:ext>
            </a:extLst>
          </p:cNvPr>
          <p:cNvSpPr>
            <a:spLocks noChangeShapeType="1"/>
          </p:cNvSpPr>
          <p:nvPr/>
        </p:nvSpPr>
        <p:spPr bwMode="auto">
          <a:xfrm flipV="1">
            <a:off x="1692275" y="5805488"/>
            <a:ext cx="129698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0475" name="Line 11">
            <a:extLst>
              <a:ext uri="{FF2B5EF4-FFF2-40B4-BE49-F238E27FC236}">
                <a16:creationId xmlns:a16="http://schemas.microsoft.com/office/drawing/2014/main" id="{FBC908E7-E3D8-4250-A8AA-9BC7C9D485F1}"/>
              </a:ext>
            </a:extLst>
          </p:cNvPr>
          <p:cNvSpPr>
            <a:spLocks noChangeShapeType="1"/>
          </p:cNvSpPr>
          <p:nvPr/>
        </p:nvSpPr>
        <p:spPr bwMode="auto">
          <a:xfrm flipH="1" flipV="1">
            <a:off x="2484438" y="5445125"/>
            <a:ext cx="504825" cy="36036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0477" name="Text Box 13">
            <a:extLst>
              <a:ext uri="{FF2B5EF4-FFF2-40B4-BE49-F238E27FC236}">
                <a16:creationId xmlns:a16="http://schemas.microsoft.com/office/drawing/2014/main" id="{F0A0E429-807A-497E-8FA7-617FDF30D7F0}"/>
              </a:ext>
            </a:extLst>
          </p:cNvPr>
          <p:cNvSpPr txBox="1">
            <a:spLocks noChangeArrowheads="1"/>
          </p:cNvSpPr>
          <p:nvPr/>
        </p:nvSpPr>
        <p:spPr bwMode="auto">
          <a:xfrm>
            <a:off x="1547813" y="6165850"/>
            <a:ext cx="23034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a:t>
            </a:r>
          </a:p>
        </p:txBody>
      </p:sp>
      <p:sp>
        <p:nvSpPr>
          <p:cNvPr id="190478" name="Text Box 14">
            <a:extLst>
              <a:ext uri="{FF2B5EF4-FFF2-40B4-BE49-F238E27FC236}">
                <a16:creationId xmlns:a16="http://schemas.microsoft.com/office/drawing/2014/main" id="{10A8693F-7E0D-401F-81F2-9DF792E3F640}"/>
              </a:ext>
            </a:extLst>
          </p:cNvPr>
          <p:cNvSpPr txBox="1">
            <a:spLocks noChangeArrowheads="1"/>
          </p:cNvSpPr>
          <p:nvPr/>
        </p:nvSpPr>
        <p:spPr bwMode="auto">
          <a:xfrm>
            <a:off x="1042988" y="6165850"/>
            <a:ext cx="295275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a:t>?=</a:t>
            </a:r>
          </a:p>
        </p:txBody>
      </p:sp>
      <p:sp>
        <p:nvSpPr>
          <p:cNvPr id="190479" name="Text Box 15">
            <a:extLst>
              <a:ext uri="{FF2B5EF4-FFF2-40B4-BE49-F238E27FC236}">
                <a16:creationId xmlns:a16="http://schemas.microsoft.com/office/drawing/2014/main" id="{14B25D6C-9FF2-499B-9940-E8FC7C32EF75}"/>
              </a:ext>
            </a:extLst>
          </p:cNvPr>
          <p:cNvSpPr txBox="1">
            <a:spLocks noChangeArrowheads="1"/>
          </p:cNvSpPr>
          <p:nvPr/>
        </p:nvSpPr>
        <p:spPr bwMode="auto">
          <a:xfrm>
            <a:off x="1619250" y="6165850"/>
            <a:ext cx="2160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a:solidFill>
                  <a:srgbClr val="FF3300"/>
                </a:solidFill>
              </a:rPr>
              <a:t>124</a:t>
            </a:r>
            <a:r>
              <a:rPr lang="en-US" altLang="en-US" sz="2400" b="1">
                <a:solidFill>
                  <a:srgbClr val="FF3300"/>
                </a:solidFill>
                <a:cs typeface="Arial" panose="020B0604020202020204" pitchFamily="34" charset="0"/>
              </a:rPr>
              <a:t>º, female</a:t>
            </a:r>
          </a:p>
        </p:txBody>
      </p:sp>
      <p:pic>
        <p:nvPicPr>
          <p:cNvPr id="190481" name="Picture 17" descr="250px-Gray241">
            <a:extLst>
              <a:ext uri="{FF2B5EF4-FFF2-40B4-BE49-F238E27FC236}">
                <a16:creationId xmlns:a16="http://schemas.microsoft.com/office/drawing/2014/main" id="{95EA0852-7AFA-4DE2-B476-23CF0AD5AF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2276475"/>
            <a:ext cx="4464050" cy="3606800"/>
          </a:xfrm>
          <a:prstGeom prst="rect">
            <a:avLst/>
          </a:prstGeom>
          <a:noFill/>
          <a:extLst>
            <a:ext uri="{909E8E84-426E-40DD-AFC4-6F175D3DCCD1}">
              <a14:hiddenFill xmlns:a14="http://schemas.microsoft.com/office/drawing/2010/main">
                <a:solidFill>
                  <a:srgbClr val="FFFFFF"/>
                </a:solidFill>
              </a14:hiddenFill>
            </a:ext>
          </a:extLst>
        </p:spPr>
      </p:pic>
      <p:sp>
        <p:nvSpPr>
          <p:cNvPr id="190482" name="Text Box 18">
            <a:extLst>
              <a:ext uri="{FF2B5EF4-FFF2-40B4-BE49-F238E27FC236}">
                <a16:creationId xmlns:a16="http://schemas.microsoft.com/office/drawing/2014/main" id="{15FB65B0-0C0A-4427-9015-69516F84F7AD}"/>
              </a:ext>
            </a:extLst>
          </p:cNvPr>
          <p:cNvSpPr txBox="1">
            <a:spLocks noChangeArrowheads="1"/>
          </p:cNvSpPr>
          <p:nvPr/>
        </p:nvSpPr>
        <p:spPr bwMode="auto">
          <a:xfrm>
            <a:off x="7669213" y="5516563"/>
            <a:ext cx="576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39</a:t>
            </a:r>
            <a:r>
              <a:rPr lang="en-US" altLang="en-US" b="1">
                <a:cs typeface="Arial" panose="020B0604020202020204" pitchFamily="34" charset="0"/>
              </a:rPr>
              <a:t>º</a:t>
            </a:r>
          </a:p>
        </p:txBody>
      </p:sp>
      <p:sp>
        <p:nvSpPr>
          <p:cNvPr id="190483" name="Text Box 19">
            <a:extLst>
              <a:ext uri="{FF2B5EF4-FFF2-40B4-BE49-F238E27FC236}">
                <a16:creationId xmlns:a16="http://schemas.microsoft.com/office/drawing/2014/main" id="{2ED461EC-7774-408E-B512-07E317658603}"/>
              </a:ext>
            </a:extLst>
          </p:cNvPr>
          <p:cNvSpPr txBox="1">
            <a:spLocks noChangeArrowheads="1"/>
          </p:cNvSpPr>
          <p:nvPr/>
        </p:nvSpPr>
        <p:spPr bwMode="auto">
          <a:xfrm>
            <a:off x="6084888" y="5595938"/>
            <a:ext cx="576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58</a:t>
            </a:r>
            <a:r>
              <a:rPr lang="en-US" altLang="en-US" b="1">
                <a:cs typeface="Arial" panose="020B0604020202020204" pitchFamily="34" charset="0"/>
              </a:rPr>
              <a:t>º</a:t>
            </a:r>
          </a:p>
        </p:txBody>
      </p:sp>
      <p:sp>
        <p:nvSpPr>
          <p:cNvPr id="190484" name="Text Box 20">
            <a:extLst>
              <a:ext uri="{FF2B5EF4-FFF2-40B4-BE49-F238E27FC236}">
                <a16:creationId xmlns:a16="http://schemas.microsoft.com/office/drawing/2014/main" id="{8874F4C3-48AE-425E-9B72-E17BC7FB3187}"/>
              </a:ext>
            </a:extLst>
          </p:cNvPr>
          <p:cNvSpPr txBox="1">
            <a:spLocks noChangeArrowheads="1"/>
          </p:cNvSpPr>
          <p:nvPr/>
        </p:nvSpPr>
        <p:spPr bwMode="auto">
          <a:xfrm>
            <a:off x="6877050" y="5300663"/>
            <a:ext cx="5762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a:t>
            </a:r>
            <a:endParaRPr lang="en-US" altLang="en-US" b="1">
              <a:cs typeface="Arial" panose="020B0604020202020204" pitchFamily="34" charset="0"/>
            </a:endParaRPr>
          </a:p>
        </p:txBody>
      </p:sp>
      <p:sp>
        <p:nvSpPr>
          <p:cNvPr id="190485" name="Line 21">
            <a:extLst>
              <a:ext uri="{FF2B5EF4-FFF2-40B4-BE49-F238E27FC236}">
                <a16:creationId xmlns:a16="http://schemas.microsoft.com/office/drawing/2014/main" id="{7D657E70-128B-47F6-A98A-B8EE3A6CA8A4}"/>
              </a:ext>
            </a:extLst>
          </p:cNvPr>
          <p:cNvSpPr>
            <a:spLocks noChangeShapeType="1"/>
          </p:cNvSpPr>
          <p:nvPr/>
        </p:nvSpPr>
        <p:spPr bwMode="auto">
          <a:xfrm flipV="1">
            <a:off x="6588125" y="5300663"/>
            <a:ext cx="431800" cy="5048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0486" name="Line 22">
            <a:extLst>
              <a:ext uri="{FF2B5EF4-FFF2-40B4-BE49-F238E27FC236}">
                <a16:creationId xmlns:a16="http://schemas.microsoft.com/office/drawing/2014/main" id="{1E91765A-475A-40FC-A973-3E30D9DEB517}"/>
              </a:ext>
            </a:extLst>
          </p:cNvPr>
          <p:cNvSpPr>
            <a:spLocks noChangeShapeType="1"/>
          </p:cNvSpPr>
          <p:nvPr/>
        </p:nvSpPr>
        <p:spPr bwMode="auto">
          <a:xfrm flipV="1">
            <a:off x="6588125" y="5805488"/>
            <a:ext cx="100806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0487" name="Line 23">
            <a:extLst>
              <a:ext uri="{FF2B5EF4-FFF2-40B4-BE49-F238E27FC236}">
                <a16:creationId xmlns:a16="http://schemas.microsoft.com/office/drawing/2014/main" id="{320614D3-A24D-4C75-9ACF-5B50B914B408}"/>
              </a:ext>
            </a:extLst>
          </p:cNvPr>
          <p:cNvSpPr>
            <a:spLocks noChangeShapeType="1"/>
          </p:cNvSpPr>
          <p:nvPr/>
        </p:nvSpPr>
        <p:spPr bwMode="auto">
          <a:xfrm flipH="1" flipV="1">
            <a:off x="7019925" y="5300663"/>
            <a:ext cx="576263" cy="5048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0488" name="Text Box 24">
            <a:extLst>
              <a:ext uri="{FF2B5EF4-FFF2-40B4-BE49-F238E27FC236}">
                <a16:creationId xmlns:a16="http://schemas.microsoft.com/office/drawing/2014/main" id="{01CDDB4D-B03F-457C-BFE3-82C68B8CE86F}"/>
              </a:ext>
            </a:extLst>
          </p:cNvPr>
          <p:cNvSpPr txBox="1">
            <a:spLocks noChangeArrowheads="1"/>
          </p:cNvSpPr>
          <p:nvPr/>
        </p:nvSpPr>
        <p:spPr bwMode="auto">
          <a:xfrm>
            <a:off x="6300788" y="6172200"/>
            <a:ext cx="23034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a:t>
            </a:r>
          </a:p>
        </p:txBody>
      </p:sp>
      <p:sp>
        <p:nvSpPr>
          <p:cNvPr id="190489" name="Text Box 25">
            <a:extLst>
              <a:ext uri="{FF2B5EF4-FFF2-40B4-BE49-F238E27FC236}">
                <a16:creationId xmlns:a16="http://schemas.microsoft.com/office/drawing/2014/main" id="{4AA4F753-FA06-411C-8C59-57C9E222056B}"/>
              </a:ext>
            </a:extLst>
          </p:cNvPr>
          <p:cNvSpPr txBox="1">
            <a:spLocks noChangeArrowheads="1"/>
          </p:cNvSpPr>
          <p:nvPr/>
        </p:nvSpPr>
        <p:spPr bwMode="auto">
          <a:xfrm>
            <a:off x="5795963" y="6172200"/>
            <a:ext cx="295275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a:t>?=</a:t>
            </a:r>
          </a:p>
        </p:txBody>
      </p:sp>
      <p:sp>
        <p:nvSpPr>
          <p:cNvPr id="190490" name="Text Box 26">
            <a:extLst>
              <a:ext uri="{FF2B5EF4-FFF2-40B4-BE49-F238E27FC236}">
                <a16:creationId xmlns:a16="http://schemas.microsoft.com/office/drawing/2014/main" id="{CE8FC2EE-FA3A-4985-A85A-483DACE73C61}"/>
              </a:ext>
            </a:extLst>
          </p:cNvPr>
          <p:cNvSpPr txBox="1">
            <a:spLocks noChangeArrowheads="1"/>
          </p:cNvSpPr>
          <p:nvPr/>
        </p:nvSpPr>
        <p:spPr bwMode="auto">
          <a:xfrm>
            <a:off x="6372225" y="6172200"/>
            <a:ext cx="2160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a:solidFill>
                  <a:srgbClr val="FF3300"/>
                </a:solidFill>
                <a:cs typeface="Arial" panose="020B0604020202020204" pitchFamily="34" charset="0"/>
              </a:rPr>
              <a:t>79º, male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0479"/>
                                        </p:tgtEl>
                                        <p:attrNameLst>
                                          <p:attrName>style.visibility</p:attrName>
                                        </p:attrNameLst>
                                      </p:cBhvr>
                                      <p:to>
                                        <p:strVal val="visible"/>
                                      </p:to>
                                    </p:set>
                                    <p:animEffect transition="in" filter="blinds(horizontal)">
                                      <p:cBhvr>
                                        <p:cTn id="7" dur="500"/>
                                        <p:tgtEl>
                                          <p:spTgt spid="1904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0490"/>
                                        </p:tgtEl>
                                        <p:attrNameLst>
                                          <p:attrName>style.visibility</p:attrName>
                                        </p:attrNameLst>
                                      </p:cBhvr>
                                      <p:to>
                                        <p:strVal val="visible"/>
                                      </p:to>
                                    </p:set>
                                    <p:animEffect transition="in" filter="blinds(horizontal)">
                                      <p:cBhvr>
                                        <p:cTn id="12" dur="500"/>
                                        <p:tgtEl>
                                          <p:spTgt spid="190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79" grpId="0"/>
      <p:bldP spid="190490"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4490F145-4174-40DA-BFCB-AF6610CFF355}"/>
              </a:ext>
            </a:extLst>
          </p:cNvPr>
          <p:cNvSpPr>
            <a:spLocks noGrp="1" noChangeArrowheads="1"/>
          </p:cNvSpPr>
          <p:nvPr>
            <p:ph type="title"/>
          </p:nvPr>
        </p:nvSpPr>
        <p:spPr/>
        <p:txBody>
          <a:bodyPr/>
          <a:lstStyle/>
          <a:p>
            <a:r>
              <a:rPr lang="en-GB" altLang="en-US" b="1" u="sng">
                <a:solidFill>
                  <a:srgbClr val="FF9900"/>
                </a:solidFill>
              </a:rPr>
              <a:t>What Gender?</a:t>
            </a:r>
          </a:p>
        </p:txBody>
      </p:sp>
      <p:pic>
        <p:nvPicPr>
          <p:cNvPr id="75781" name="Picture 5" descr="xray_pelvis_compressed">
            <a:extLst>
              <a:ext uri="{FF2B5EF4-FFF2-40B4-BE49-F238E27FC236}">
                <a16:creationId xmlns:a16="http://schemas.microsoft.com/office/drawing/2014/main" id="{1FD2AA65-7AD1-4756-9D06-1A7E306773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341438"/>
            <a:ext cx="3200400" cy="2400300"/>
          </a:xfrm>
          <a:prstGeom prst="rect">
            <a:avLst/>
          </a:prstGeom>
          <a:noFill/>
          <a:extLst>
            <a:ext uri="{909E8E84-426E-40DD-AFC4-6F175D3DCCD1}">
              <a14:hiddenFill xmlns:a14="http://schemas.microsoft.com/office/drawing/2010/main">
                <a:solidFill>
                  <a:srgbClr val="FFFFFF"/>
                </a:solidFill>
              </a14:hiddenFill>
            </a:ext>
          </a:extLst>
        </p:spPr>
      </p:pic>
      <p:pic>
        <p:nvPicPr>
          <p:cNvPr id="75783" name="Picture 7" descr="xray_pelvis">
            <a:extLst>
              <a:ext uri="{FF2B5EF4-FFF2-40B4-BE49-F238E27FC236}">
                <a16:creationId xmlns:a16="http://schemas.microsoft.com/office/drawing/2014/main" id="{AFA588A5-A35A-4262-A36E-8583CEDF28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1341438"/>
            <a:ext cx="2881313" cy="2384425"/>
          </a:xfrm>
          <a:prstGeom prst="rect">
            <a:avLst/>
          </a:prstGeom>
          <a:noFill/>
          <a:extLst>
            <a:ext uri="{909E8E84-426E-40DD-AFC4-6F175D3DCCD1}">
              <a14:hiddenFill xmlns:a14="http://schemas.microsoft.com/office/drawing/2010/main">
                <a:solidFill>
                  <a:srgbClr val="FFFFFF"/>
                </a:solidFill>
              </a14:hiddenFill>
            </a:ext>
          </a:extLst>
        </p:spPr>
      </p:pic>
      <p:pic>
        <p:nvPicPr>
          <p:cNvPr id="75785" name="Picture 9" descr="23111098">
            <a:extLst>
              <a:ext uri="{FF2B5EF4-FFF2-40B4-BE49-F238E27FC236}">
                <a16:creationId xmlns:a16="http://schemas.microsoft.com/office/drawing/2014/main" id="{E3046A08-7C90-4A5B-A003-8C3AFF68E2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9267"/>
          <a:stretch>
            <a:fillRect/>
          </a:stretch>
        </p:blipFill>
        <p:spPr bwMode="auto">
          <a:xfrm>
            <a:off x="179388" y="3789363"/>
            <a:ext cx="2736850" cy="2360612"/>
          </a:xfrm>
          <a:prstGeom prst="rect">
            <a:avLst/>
          </a:prstGeom>
          <a:noFill/>
          <a:extLst>
            <a:ext uri="{909E8E84-426E-40DD-AFC4-6F175D3DCCD1}">
              <a14:hiddenFill xmlns:a14="http://schemas.microsoft.com/office/drawing/2010/main">
                <a:solidFill>
                  <a:srgbClr val="FFFFFF"/>
                </a:solidFill>
              </a14:hiddenFill>
            </a:ext>
          </a:extLst>
        </p:spPr>
      </p:pic>
      <p:pic>
        <p:nvPicPr>
          <p:cNvPr id="75787" name="Picture 11" descr="23111708">
            <a:extLst>
              <a:ext uri="{FF2B5EF4-FFF2-40B4-BE49-F238E27FC236}">
                <a16:creationId xmlns:a16="http://schemas.microsoft.com/office/drawing/2014/main" id="{17993589-EBC1-45F8-8B81-567040F6EC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225" y="1341438"/>
            <a:ext cx="2771775" cy="2393950"/>
          </a:xfrm>
          <a:prstGeom prst="rect">
            <a:avLst/>
          </a:prstGeom>
          <a:noFill/>
          <a:extLst>
            <a:ext uri="{909E8E84-426E-40DD-AFC4-6F175D3DCCD1}">
              <a14:hiddenFill xmlns:a14="http://schemas.microsoft.com/office/drawing/2010/main">
                <a:solidFill>
                  <a:srgbClr val="FFFFFF"/>
                </a:solidFill>
              </a14:hiddenFill>
            </a:ext>
          </a:extLst>
        </p:spPr>
      </p:pic>
      <p:pic>
        <p:nvPicPr>
          <p:cNvPr id="75789" name="Picture 13" descr="3a">
            <a:extLst>
              <a:ext uri="{FF2B5EF4-FFF2-40B4-BE49-F238E27FC236}">
                <a16:creationId xmlns:a16="http://schemas.microsoft.com/office/drawing/2014/main" id="{62288B80-19D1-4B9A-A544-A4732DB422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12088" b="15442"/>
          <a:stretch>
            <a:fillRect/>
          </a:stretch>
        </p:blipFill>
        <p:spPr bwMode="auto">
          <a:xfrm>
            <a:off x="3419475" y="3933825"/>
            <a:ext cx="2778125" cy="2306638"/>
          </a:xfrm>
          <a:prstGeom prst="rect">
            <a:avLst/>
          </a:prstGeom>
          <a:noFill/>
          <a:extLst>
            <a:ext uri="{909E8E84-426E-40DD-AFC4-6F175D3DCCD1}">
              <a14:hiddenFill xmlns:a14="http://schemas.microsoft.com/office/drawing/2010/main">
                <a:solidFill>
                  <a:srgbClr val="FFFFFF"/>
                </a:solidFill>
              </a14:hiddenFill>
            </a:ext>
          </a:extLst>
        </p:spPr>
      </p:pic>
      <p:pic>
        <p:nvPicPr>
          <p:cNvPr id="75791" name="Picture 15" descr="hip_replacement_Xray">
            <a:extLst>
              <a:ext uri="{FF2B5EF4-FFF2-40B4-BE49-F238E27FC236}">
                <a16:creationId xmlns:a16="http://schemas.microsoft.com/office/drawing/2014/main" id="{A47DC131-3EA9-4EF3-88A6-14D55506AD5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88125" y="3860800"/>
            <a:ext cx="2447925" cy="2322513"/>
          </a:xfrm>
          <a:prstGeom prst="rect">
            <a:avLst/>
          </a:prstGeom>
          <a:noFill/>
          <a:extLst>
            <a:ext uri="{909E8E84-426E-40DD-AFC4-6F175D3DCCD1}">
              <a14:hiddenFill xmlns:a14="http://schemas.microsoft.com/office/drawing/2010/main">
                <a:solidFill>
                  <a:srgbClr val="FFFFFF"/>
                </a:solidFill>
              </a14:hiddenFill>
            </a:ext>
          </a:extLst>
        </p:spPr>
      </p:pic>
      <p:sp>
        <p:nvSpPr>
          <p:cNvPr id="75792" name="Text Box 16">
            <a:extLst>
              <a:ext uri="{FF2B5EF4-FFF2-40B4-BE49-F238E27FC236}">
                <a16:creationId xmlns:a16="http://schemas.microsoft.com/office/drawing/2014/main" id="{0D903D66-8EC3-40C6-AEF9-C73B07A1C0FE}"/>
              </a:ext>
            </a:extLst>
          </p:cNvPr>
          <p:cNvSpPr txBox="1">
            <a:spLocks noChangeArrowheads="1"/>
          </p:cNvSpPr>
          <p:nvPr/>
        </p:nvSpPr>
        <p:spPr bwMode="auto">
          <a:xfrm>
            <a:off x="1403350" y="1989138"/>
            <a:ext cx="360363" cy="3667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F</a:t>
            </a:r>
          </a:p>
        </p:txBody>
      </p:sp>
      <p:sp>
        <p:nvSpPr>
          <p:cNvPr id="75793" name="Text Box 17">
            <a:extLst>
              <a:ext uri="{FF2B5EF4-FFF2-40B4-BE49-F238E27FC236}">
                <a16:creationId xmlns:a16="http://schemas.microsoft.com/office/drawing/2014/main" id="{7FE29569-C90B-4C09-84B0-162DC7D66844}"/>
              </a:ext>
            </a:extLst>
          </p:cNvPr>
          <p:cNvSpPr txBox="1">
            <a:spLocks noChangeArrowheads="1"/>
          </p:cNvSpPr>
          <p:nvPr/>
        </p:nvSpPr>
        <p:spPr bwMode="auto">
          <a:xfrm>
            <a:off x="7740650" y="4286250"/>
            <a:ext cx="360363"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M</a:t>
            </a:r>
          </a:p>
        </p:txBody>
      </p:sp>
      <p:sp>
        <p:nvSpPr>
          <p:cNvPr id="75794" name="Text Box 18">
            <a:extLst>
              <a:ext uri="{FF2B5EF4-FFF2-40B4-BE49-F238E27FC236}">
                <a16:creationId xmlns:a16="http://schemas.microsoft.com/office/drawing/2014/main" id="{06D89417-C913-48D6-95C6-D5B07683EC45}"/>
              </a:ext>
            </a:extLst>
          </p:cNvPr>
          <p:cNvSpPr txBox="1">
            <a:spLocks noChangeArrowheads="1"/>
          </p:cNvSpPr>
          <p:nvPr/>
        </p:nvSpPr>
        <p:spPr bwMode="auto">
          <a:xfrm>
            <a:off x="4787900" y="4286250"/>
            <a:ext cx="360363"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F</a:t>
            </a:r>
          </a:p>
        </p:txBody>
      </p:sp>
      <p:sp>
        <p:nvSpPr>
          <p:cNvPr id="75795" name="Text Box 19">
            <a:extLst>
              <a:ext uri="{FF2B5EF4-FFF2-40B4-BE49-F238E27FC236}">
                <a16:creationId xmlns:a16="http://schemas.microsoft.com/office/drawing/2014/main" id="{294C0E9B-BBB8-41E8-8AE3-9B05893AC45D}"/>
              </a:ext>
            </a:extLst>
          </p:cNvPr>
          <p:cNvSpPr txBox="1">
            <a:spLocks noChangeArrowheads="1"/>
          </p:cNvSpPr>
          <p:nvPr/>
        </p:nvSpPr>
        <p:spPr bwMode="auto">
          <a:xfrm>
            <a:off x="1403350" y="4286250"/>
            <a:ext cx="360363"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M</a:t>
            </a:r>
          </a:p>
        </p:txBody>
      </p:sp>
      <p:sp>
        <p:nvSpPr>
          <p:cNvPr id="75796" name="Text Box 20">
            <a:extLst>
              <a:ext uri="{FF2B5EF4-FFF2-40B4-BE49-F238E27FC236}">
                <a16:creationId xmlns:a16="http://schemas.microsoft.com/office/drawing/2014/main" id="{2F929A8A-F037-4F5A-AC0D-45A5158DA2E2}"/>
              </a:ext>
            </a:extLst>
          </p:cNvPr>
          <p:cNvSpPr txBox="1">
            <a:spLocks noChangeArrowheads="1"/>
          </p:cNvSpPr>
          <p:nvPr/>
        </p:nvSpPr>
        <p:spPr bwMode="auto">
          <a:xfrm>
            <a:off x="7812088" y="1989138"/>
            <a:ext cx="360362" cy="3667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F</a:t>
            </a:r>
          </a:p>
        </p:txBody>
      </p:sp>
      <p:sp>
        <p:nvSpPr>
          <p:cNvPr id="75797" name="Text Box 21">
            <a:extLst>
              <a:ext uri="{FF2B5EF4-FFF2-40B4-BE49-F238E27FC236}">
                <a16:creationId xmlns:a16="http://schemas.microsoft.com/office/drawing/2014/main" id="{5B83FECE-38A8-4C6D-A8D0-3968C01B997F}"/>
              </a:ext>
            </a:extLst>
          </p:cNvPr>
          <p:cNvSpPr txBox="1">
            <a:spLocks noChangeArrowheads="1"/>
          </p:cNvSpPr>
          <p:nvPr/>
        </p:nvSpPr>
        <p:spPr bwMode="auto">
          <a:xfrm>
            <a:off x="4716463" y="1982788"/>
            <a:ext cx="360362" cy="3667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5792"/>
                                        </p:tgtEl>
                                        <p:attrNameLst>
                                          <p:attrName>style.visibility</p:attrName>
                                        </p:attrNameLst>
                                      </p:cBhvr>
                                      <p:to>
                                        <p:strVal val="visible"/>
                                      </p:to>
                                    </p:set>
                                    <p:animEffect transition="in" filter="box(in)">
                                      <p:cBhvr>
                                        <p:cTn id="7" dur="500"/>
                                        <p:tgtEl>
                                          <p:spTgt spid="757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5797"/>
                                        </p:tgtEl>
                                        <p:attrNameLst>
                                          <p:attrName>style.visibility</p:attrName>
                                        </p:attrNameLst>
                                      </p:cBhvr>
                                      <p:to>
                                        <p:strVal val="visible"/>
                                      </p:to>
                                    </p:set>
                                    <p:animEffect transition="in" filter="box(in)">
                                      <p:cBhvr>
                                        <p:cTn id="12" dur="500"/>
                                        <p:tgtEl>
                                          <p:spTgt spid="757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5796"/>
                                        </p:tgtEl>
                                        <p:attrNameLst>
                                          <p:attrName>style.visibility</p:attrName>
                                        </p:attrNameLst>
                                      </p:cBhvr>
                                      <p:to>
                                        <p:strVal val="visible"/>
                                      </p:to>
                                    </p:set>
                                    <p:animEffect transition="in" filter="box(in)">
                                      <p:cBhvr>
                                        <p:cTn id="17" dur="500"/>
                                        <p:tgtEl>
                                          <p:spTgt spid="757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5795"/>
                                        </p:tgtEl>
                                        <p:attrNameLst>
                                          <p:attrName>style.visibility</p:attrName>
                                        </p:attrNameLst>
                                      </p:cBhvr>
                                      <p:to>
                                        <p:strVal val="visible"/>
                                      </p:to>
                                    </p:set>
                                    <p:animEffect transition="in" filter="box(in)">
                                      <p:cBhvr>
                                        <p:cTn id="22" dur="500"/>
                                        <p:tgtEl>
                                          <p:spTgt spid="7579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5794"/>
                                        </p:tgtEl>
                                        <p:attrNameLst>
                                          <p:attrName>style.visibility</p:attrName>
                                        </p:attrNameLst>
                                      </p:cBhvr>
                                      <p:to>
                                        <p:strVal val="visible"/>
                                      </p:to>
                                    </p:set>
                                    <p:animEffect transition="in" filter="box(in)">
                                      <p:cBhvr>
                                        <p:cTn id="27" dur="500"/>
                                        <p:tgtEl>
                                          <p:spTgt spid="7579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5793"/>
                                        </p:tgtEl>
                                        <p:attrNameLst>
                                          <p:attrName>style.visibility</p:attrName>
                                        </p:attrNameLst>
                                      </p:cBhvr>
                                      <p:to>
                                        <p:strVal val="visible"/>
                                      </p:to>
                                    </p:set>
                                    <p:animEffect transition="in" filter="box(in)">
                                      <p:cBhvr>
                                        <p:cTn id="32" dur="500"/>
                                        <p:tgtEl>
                                          <p:spTgt spid="75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92" grpId="0" animBg="1"/>
      <p:bldP spid="75793" grpId="0" animBg="1"/>
      <p:bldP spid="75794" grpId="0" animBg="1"/>
      <p:bldP spid="75795" grpId="0" animBg="1"/>
      <p:bldP spid="75796" grpId="0" animBg="1"/>
      <p:bldP spid="7579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2361" name="Picture 25">
            <a:extLst>
              <a:ext uri="{FF2B5EF4-FFF2-40B4-BE49-F238E27FC236}">
                <a16:creationId xmlns:a16="http://schemas.microsoft.com/office/drawing/2014/main" id="{33D75C51-BFFA-472E-AD4B-29FA995B02CF}"/>
              </a:ext>
            </a:extLst>
          </p:cNvPr>
          <p:cNvPicPr>
            <a:picLocks noChangeAspect="1" noChangeArrowheads="1"/>
          </p:cNvPicPr>
          <p:nvPr/>
        </p:nvPicPr>
        <p:blipFill>
          <a:blip r:embed="rId2" cstate="print">
            <a:lum bright="-6000" contrast="-18000"/>
            <a:extLst>
              <a:ext uri="{28A0092B-C50C-407E-A947-70E740481C1C}">
                <a14:useLocalDpi xmlns:a14="http://schemas.microsoft.com/office/drawing/2010/main" val="0"/>
              </a:ext>
            </a:extLst>
          </a:blip>
          <a:srcRect t="3542"/>
          <a:stretch>
            <a:fillRect/>
          </a:stretch>
        </p:blipFill>
        <p:spPr bwMode="auto">
          <a:xfrm>
            <a:off x="6434138" y="4076700"/>
            <a:ext cx="2709862" cy="2300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2358" name="Picture 22" descr="ANd9GcQ4Qo4E5V_n3fQG9SUOrNcQMrWgRmm9vzfm_WLHlabSRPjAVC-39g">
            <a:extLst>
              <a:ext uri="{FF2B5EF4-FFF2-40B4-BE49-F238E27FC236}">
                <a16:creationId xmlns:a16="http://schemas.microsoft.com/office/drawing/2014/main" id="{EFF2738C-7295-42C2-B656-38BE7492AB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4149725"/>
            <a:ext cx="2951163" cy="2154238"/>
          </a:xfrm>
          <a:prstGeom prst="rect">
            <a:avLst/>
          </a:prstGeom>
          <a:noFill/>
          <a:extLst>
            <a:ext uri="{909E8E84-426E-40DD-AFC4-6F175D3DCCD1}">
              <a14:hiddenFill xmlns:a14="http://schemas.microsoft.com/office/drawing/2010/main">
                <a:solidFill>
                  <a:srgbClr val="FFFFFF"/>
                </a:solidFill>
              </a14:hiddenFill>
            </a:ext>
          </a:extLst>
        </p:spPr>
      </p:pic>
      <p:pic>
        <p:nvPicPr>
          <p:cNvPr id="142356" name="Picture 20" descr="ANd9GcSZU_HD3gdea3_tOQNvYKL-fleZmhHtnsa0cuzwNb41KJ7ZlV3ksA">
            <a:extLst>
              <a:ext uri="{FF2B5EF4-FFF2-40B4-BE49-F238E27FC236}">
                <a16:creationId xmlns:a16="http://schemas.microsoft.com/office/drawing/2014/main" id="{00704C9A-A77E-4B91-A2F5-907E58BA56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4149725"/>
            <a:ext cx="2519363" cy="2165350"/>
          </a:xfrm>
          <a:prstGeom prst="rect">
            <a:avLst/>
          </a:prstGeom>
          <a:noFill/>
          <a:extLst>
            <a:ext uri="{909E8E84-426E-40DD-AFC4-6F175D3DCCD1}">
              <a14:hiddenFill xmlns:a14="http://schemas.microsoft.com/office/drawing/2010/main">
                <a:solidFill>
                  <a:srgbClr val="FFFFFF"/>
                </a:solidFill>
              </a14:hiddenFill>
            </a:ext>
          </a:extLst>
        </p:spPr>
      </p:pic>
      <p:pic>
        <p:nvPicPr>
          <p:cNvPr id="142354" name="Picture 18" descr="ANd9GcQrslQWDNVcgjfYlSYlgj9EN_OtiGKXbTdiYsdMv018FCLjg_Rxuw">
            <a:extLst>
              <a:ext uri="{FF2B5EF4-FFF2-40B4-BE49-F238E27FC236}">
                <a16:creationId xmlns:a16="http://schemas.microsoft.com/office/drawing/2014/main" id="{CFD897C7-B089-4016-BF4A-771F63DEA8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3575" y="1268413"/>
            <a:ext cx="2881313" cy="2103437"/>
          </a:xfrm>
          <a:prstGeom prst="rect">
            <a:avLst/>
          </a:prstGeom>
          <a:noFill/>
          <a:extLst>
            <a:ext uri="{909E8E84-426E-40DD-AFC4-6F175D3DCCD1}">
              <a14:hiddenFill xmlns:a14="http://schemas.microsoft.com/office/drawing/2010/main">
                <a:solidFill>
                  <a:srgbClr val="FFFFFF"/>
                </a:solidFill>
              </a14:hiddenFill>
            </a:ext>
          </a:extLst>
        </p:spPr>
      </p:pic>
      <p:pic>
        <p:nvPicPr>
          <p:cNvPr id="142352" name="Picture 16" descr="ANd9GcSvUG5dmvgt3HXwgBo0iuvag8Dj-5nNI_cz6xN7QbjoWm0tWIH1xA">
            <a:extLst>
              <a:ext uri="{FF2B5EF4-FFF2-40B4-BE49-F238E27FC236}">
                <a16:creationId xmlns:a16="http://schemas.microsoft.com/office/drawing/2014/main" id="{A6B8E3B5-847D-41CD-928A-AF832A881E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288" y="1268413"/>
            <a:ext cx="2373312" cy="2447925"/>
          </a:xfrm>
          <a:prstGeom prst="rect">
            <a:avLst/>
          </a:prstGeom>
          <a:noFill/>
          <a:extLst>
            <a:ext uri="{909E8E84-426E-40DD-AFC4-6F175D3DCCD1}">
              <a14:hiddenFill xmlns:a14="http://schemas.microsoft.com/office/drawing/2010/main">
                <a:solidFill>
                  <a:srgbClr val="FFFFFF"/>
                </a:solidFill>
              </a14:hiddenFill>
            </a:ext>
          </a:extLst>
        </p:spPr>
      </p:pic>
      <p:sp>
        <p:nvSpPr>
          <p:cNvPr id="142338" name="Rectangle 2">
            <a:extLst>
              <a:ext uri="{FF2B5EF4-FFF2-40B4-BE49-F238E27FC236}">
                <a16:creationId xmlns:a16="http://schemas.microsoft.com/office/drawing/2014/main" id="{5AEA2C05-2E95-46FB-813B-2BF823CB77EF}"/>
              </a:ext>
            </a:extLst>
          </p:cNvPr>
          <p:cNvSpPr>
            <a:spLocks noGrp="1" noChangeArrowheads="1"/>
          </p:cNvSpPr>
          <p:nvPr>
            <p:ph type="title"/>
          </p:nvPr>
        </p:nvSpPr>
        <p:spPr/>
        <p:txBody>
          <a:bodyPr/>
          <a:lstStyle/>
          <a:p>
            <a:r>
              <a:rPr lang="en-GB" altLang="en-US" b="1" u="sng">
                <a:solidFill>
                  <a:srgbClr val="FF9900"/>
                </a:solidFill>
              </a:rPr>
              <a:t>What Gender?</a:t>
            </a:r>
          </a:p>
        </p:txBody>
      </p:sp>
      <p:pic>
        <p:nvPicPr>
          <p:cNvPr id="142342" name="Picture 6" descr="23111708">
            <a:extLst>
              <a:ext uri="{FF2B5EF4-FFF2-40B4-BE49-F238E27FC236}">
                <a16:creationId xmlns:a16="http://schemas.microsoft.com/office/drawing/2014/main" id="{F80E08D5-7902-4D3A-A6B6-52A55F23AF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72225" y="1341438"/>
            <a:ext cx="2771775" cy="2393950"/>
          </a:xfrm>
          <a:prstGeom prst="rect">
            <a:avLst/>
          </a:prstGeom>
          <a:noFill/>
          <a:extLst>
            <a:ext uri="{909E8E84-426E-40DD-AFC4-6F175D3DCCD1}">
              <a14:hiddenFill xmlns:a14="http://schemas.microsoft.com/office/drawing/2010/main">
                <a:solidFill>
                  <a:srgbClr val="FFFFFF"/>
                </a:solidFill>
              </a14:hiddenFill>
            </a:ext>
          </a:extLst>
        </p:spPr>
      </p:pic>
      <p:sp>
        <p:nvSpPr>
          <p:cNvPr id="142345" name="Text Box 9">
            <a:extLst>
              <a:ext uri="{FF2B5EF4-FFF2-40B4-BE49-F238E27FC236}">
                <a16:creationId xmlns:a16="http://schemas.microsoft.com/office/drawing/2014/main" id="{E64BE3FA-BCD6-477E-8E85-A1A446956983}"/>
              </a:ext>
            </a:extLst>
          </p:cNvPr>
          <p:cNvSpPr txBox="1">
            <a:spLocks noChangeArrowheads="1"/>
          </p:cNvSpPr>
          <p:nvPr/>
        </p:nvSpPr>
        <p:spPr bwMode="auto">
          <a:xfrm>
            <a:off x="1403350" y="1989138"/>
            <a:ext cx="360363" cy="3667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F</a:t>
            </a:r>
          </a:p>
        </p:txBody>
      </p:sp>
      <p:sp>
        <p:nvSpPr>
          <p:cNvPr id="142346" name="Text Box 10">
            <a:extLst>
              <a:ext uri="{FF2B5EF4-FFF2-40B4-BE49-F238E27FC236}">
                <a16:creationId xmlns:a16="http://schemas.microsoft.com/office/drawing/2014/main" id="{B2D3CDCD-E4DA-4B82-82CA-13804B5E7EF8}"/>
              </a:ext>
            </a:extLst>
          </p:cNvPr>
          <p:cNvSpPr txBox="1">
            <a:spLocks noChangeArrowheads="1"/>
          </p:cNvSpPr>
          <p:nvPr/>
        </p:nvSpPr>
        <p:spPr bwMode="auto">
          <a:xfrm>
            <a:off x="7740650" y="4149725"/>
            <a:ext cx="360363"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F</a:t>
            </a:r>
          </a:p>
        </p:txBody>
      </p:sp>
      <p:sp>
        <p:nvSpPr>
          <p:cNvPr id="142347" name="Text Box 11">
            <a:extLst>
              <a:ext uri="{FF2B5EF4-FFF2-40B4-BE49-F238E27FC236}">
                <a16:creationId xmlns:a16="http://schemas.microsoft.com/office/drawing/2014/main" id="{58A360EC-DC1B-460E-8792-C144476B5EDA}"/>
              </a:ext>
            </a:extLst>
          </p:cNvPr>
          <p:cNvSpPr txBox="1">
            <a:spLocks noChangeArrowheads="1"/>
          </p:cNvSpPr>
          <p:nvPr/>
        </p:nvSpPr>
        <p:spPr bwMode="auto">
          <a:xfrm>
            <a:off x="4787900" y="4286250"/>
            <a:ext cx="360363"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F</a:t>
            </a:r>
          </a:p>
        </p:txBody>
      </p:sp>
      <p:sp>
        <p:nvSpPr>
          <p:cNvPr id="142348" name="Text Box 12">
            <a:extLst>
              <a:ext uri="{FF2B5EF4-FFF2-40B4-BE49-F238E27FC236}">
                <a16:creationId xmlns:a16="http://schemas.microsoft.com/office/drawing/2014/main" id="{FC47B5EB-6F8B-4D1C-8BCE-1C4D6A5570DA}"/>
              </a:ext>
            </a:extLst>
          </p:cNvPr>
          <p:cNvSpPr txBox="1">
            <a:spLocks noChangeArrowheads="1"/>
          </p:cNvSpPr>
          <p:nvPr/>
        </p:nvSpPr>
        <p:spPr bwMode="auto">
          <a:xfrm>
            <a:off x="1403350" y="4286250"/>
            <a:ext cx="360363"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M</a:t>
            </a:r>
          </a:p>
        </p:txBody>
      </p:sp>
      <p:sp>
        <p:nvSpPr>
          <p:cNvPr id="142349" name="Text Box 13">
            <a:extLst>
              <a:ext uri="{FF2B5EF4-FFF2-40B4-BE49-F238E27FC236}">
                <a16:creationId xmlns:a16="http://schemas.microsoft.com/office/drawing/2014/main" id="{47F6ED90-5CB4-44F8-986F-9E61B7FCF606}"/>
              </a:ext>
            </a:extLst>
          </p:cNvPr>
          <p:cNvSpPr txBox="1">
            <a:spLocks noChangeArrowheads="1"/>
          </p:cNvSpPr>
          <p:nvPr/>
        </p:nvSpPr>
        <p:spPr bwMode="auto">
          <a:xfrm>
            <a:off x="7812088" y="1989138"/>
            <a:ext cx="360362" cy="3667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F</a:t>
            </a:r>
          </a:p>
        </p:txBody>
      </p:sp>
      <p:sp>
        <p:nvSpPr>
          <p:cNvPr id="142350" name="Text Box 14">
            <a:extLst>
              <a:ext uri="{FF2B5EF4-FFF2-40B4-BE49-F238E27FC236}">
                <a16:creationId xmlns:a16="http://schemas.microsoft.com/office/drawing/2014/main" id="{B8D4E1CE-3587-4C09-88B9-CE67520A657A}"/>
              </a:ext>
            </a:extLst>
          </p:cNvPr>
          <p:cNvSpPr txBox="1">
            <a:spLocks noChangeArrowheads="1"/>
          </p:cNvSpPr>
          <p:nvPr/>
        </p:nvSpPr>
        <p:spPr bwMode="auto">
          <a:xfrm>
            <a:off x="4716463" y="1982788"/>
            <a:ext cx="360362" cy="3667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M</a:t>
            </a:r>
          </a:p>
        </p:txBody>
      </p:sp>
      <p:sp>
        <p:nvSpPr>
          <p:cNvPr id="142362" name="Text Box 26">
            <a:extLst>
              <a:ext uri="{FF2B5EF4-FFF2-40B4-BE49-F238E27FC236}">
                <a16:creationId xmlns:a16="http://schemas.microsoft.com/office/drawing/2014/main" id="{BCDF3421-4DC9-4B09-A21B-6248F2197BEE}"/>
              </a:ext>
            </a:extLst>
          </p:cNvPr>
          <p:cNvSpPr txBox="1">
            <a:spLocks noChangeArrowheads="1"/>
          </p:cNvSpPr>
          <p:nvPr/>
        </p:nvSpPr>
        <p:spPr bwMode="auto">
          <a:xfrm>
            <a:off x="6516688" y="6381750"/>
            <a:ext cx="26273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400" i="1">
                <a:solidFill>
                  <a:schemeClr val="bg1"/>
                </a:solidFill>
              </a:rPr>
              <a:t>Former Student’s Pelvis!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2345"/>
                                        </p:tgtEl>
                                        <p:attrNameLst>
                                          <p:attrName>style.visibility</p:attrName>
                                        </p:attrNameLst>
                                      </p:cBhvr>
                                      <p:to>
                                        <p:strVal val="visible"/>
                                      </p:to>
                                    </p:set>
                                    <p:animEffect transition="in" filter="box(in)">
                                      <p:cBhvr>
                                        <p:cTn id="7" dur="500"/>
                                        <p:tgtEl>
                                          <p:spTgt spid="1423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2350"/>
                                        </p:tgtEl>
                                        <p:attrNameLst>
                                          <p:attrName>style.visibility</p:attrName>
                                        </p:attrNameLst>
                                      </p:cBhvr>
                                      <p:to>
                                        <p:strVal val="visible"/>
                                      </p:to>
                                    </p:set>
                                    <p:animEffect transition="in" filter="box(in)">
                                      <p:cBhvr>
                                        <p:cTn id="12" dur="500"/>
                                        <p:tgtEl>
                                          <p:spTgt spid="1423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2349"/>
                                        </p:tgtEl>
                                        <p:attrNameLst>
                                          <p:attrName>style.visibility</p:attrName>
                                        </p:attrNameLst>
                                      </p:cBhvr>
                                      <p:to>
                                        <p:strVal val="visible"/>
                                      </p:to>
                                    </p:set>
                                    <p:animEffect transition="in" filter="box(in)">
                                      <p:cBhvr>
                                        <p:cTn id="17" dur="500"/>
                                        <p:tgtEl>
                                          <p:spTgt spid="1423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2348"/>
                                        </p:tgtEl>
                                        <p:attrNameLst>
                                          <p:attrName>style.visibility</p:attrName>
                                        </p:attrNameLst>
                                      </p:cBhvr>
                                      <p:to>
                                        <p:strVal val="visible"/>
                                      </p:to>
                                    </p:set>
                                    <p:animEffect transition="in" filter="box(in)">
                                      <p:cBhvr>
                                        <p:cTn id="22" dur="500"/>
                                        <p:tgtEl>
                                          <p:spTgt spid="14234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2347"/>
                                        </p:tgtEl>
                                        <p:attrNameLst>
                                          <p:attrName>style.visibility</p:attrName>
                                        </p:attrNameLst>
                                      </p:cBhvr>
                                      <p:to>
                                        <p:strVal val="visible"/>
                                      </p:to>
                                    </p:set>
                                    <p:animEffect transition="in" filter="box(in)">
                                      <p:cBhvr>
                                        <p:cTn id="27" dur="500"/>
                                        <p:tgtEl>
                                          <p:spTgt spid="14234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2346"/>
                                        </p:tgtEl>
                                        <p:attrNameLst>
                                          <p:attrName>style.visibility</p:attrName>
                                        </p:attrNameLst>
                                      </p:cBhvr>
                                      <p:to>
                                        <p:strVal val="visible"/>
                                      </p:to>
                                    </p:set>
                                    <p:animEffect transition="in" filter="box(in)">
                                      <p:cBhvr>
                                        <p:cTn id="32" dur="500"/>
                                        <p:tgtEl>
                                          <p:spTgt spid="142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5" grpId="0" animBg="1"/>
      <p:bldP spid="142346" grpId="0" animBg="1"/>
      <p:bldP spid="142347" grpId="0" animBg="1"/>
      <p:bldP spid="142348" grpId="0" animBg="1"/>
      <p:bldP spid="142349" grpId="0" animBg="1"/>
      <p:bldP spid="14235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4CFA93DD-E73B-4621-9015-E4C909B11113}"/>
              </a:ext>
            </a:extLst>
          </p:cNvPr>
          <p:cNvSpPr>
            <a:spLocks noGrp="1" noChangeArrowheads="1"/>
          </p:cNvSpPr>
          <p:nvPr>
            <p:ph type="title"/>
          </p:nvPr>
        </p:nvSpPr>
        <p:spPr/>
        <p:txBody>
          <a:bodyPr/>
          <a:lstStyle/>
          <a:p>
            <a:r>
              <a:rPr lang="en-US" altLang="en-US" b="1" u="sng">
                <a:solidFill>
                  <a:srgbClr val="FF9900"/>
                </a:solidFill>
              </a:rPr>
              <a:t>Greater Sciatic Notch</a:t>
            </a:r>
          </a:p>
        </p:txBody>
      </p:sp>
      <p:sp>
        <p:nvSpPr>
          <p:cNvPr id="27651" name="Rectangle 3">
            <a:extLst>
              <a:ext uri="{FF2B5EF4-FFF2-40B4-BE49-F238E27FC236}">
                <a16:creationId xmlns:a16="http://schemas.microsoft.com/office/drawing/2014/main" id="{117A2843-A20C-45B2-91C9-AB9E8090006E}"/>
              </a:ext>
            </a:extLst>
          </p:cNvPr>
          <p:cNvSpPr>
            <a:spLocks noGrp="1" noChangeArrowheads="1"/>
          </p:cNvSpPr>
          <p:nvPr>
            <p:ph type="body" sz="half" idx="1"/>
          </p:nvPr>
        </p:nvSpPr>
        <p:spPr>
          <a:xfrm>
            <a:off x="457200" y="1600200"/>
            <a:ext cx="4033838" cy="2189163"/>
          </a:xfrm>
        </p:spPr>
        <p:txBody>
          <a:bodyPr/>
          <a:lstStyle/>
          <a:p>
            <a:r>
              <a:rPr lang="en-US" altLang="en-US" sz="2800" b="1">
                <a:solidFill>
                  <a:srgbClr val="99FF33"/>
                </a:solidFill>
              </a:rPr>
              <a:t>Broad</a:t>
            </a:r>
            <a:r>
              <a:rPr lang="en-US" altLang="en-US" sz="2800">
                <a:solidFill>
                  <a:schemeClr val="bg1"/>
                </a:solidFill>
              </a:rPr>
              <a:t> in </a:t>
            </a:r>
            <a:r>
              <a:rPr lang="en-US" altLang="en-US" sz="2800">
                <a:solidFill>
                  <a:srgbClr val="99FF33"/>
                </a:solidFill>
              </a:rPr>
              <a:t>females</a:t>
            </a:r>
          </a:p>
          <a:p>
            <a:r>
              <a:rPr lang="en-US" altLang="en-US" sz="2800" b="1">
                <a:solidFill>
                  <a:schemeClr val="accent1"/>
                </a:solidFill>
              </a:rPr>
              <a:t>Narrow</a:t>
            </a:r>
            <a:r>
              <a:rPr lang="en-US" altLang="en-US" sz="2800" b="1">
                <a:solidFill>
                  <a:schemeClr val="bg1"/>
                </a:solidFill>
              </a:rPr>
              <a:t> </a:t>
            </a:r>
            <a:r>
              <a:rPr lang="en-US" altLang="en-US" sz="2800">
                <a:solidFill>
                  <a:schemeClr val="bg1"/>
                </a:solidFill>
              </a:rPr>
              <a:t>or</a:t>
            </a:r>
            <a:r>
              <a:rPr lang="en-US" altLang="en-US" sz="2800" b="1">
                <a:solidFill>
                  <a:schemeClr val="bg1"/>
                </a:solidFill>
              </a:rPr>
              <a:t> </a:t>
            </a:r>
            <a:r>
              <a:rPr lang="en-US" altLang="en-US" sz="2800" b="1">
                <a:solidFill>
                  <a:schemeClr val="accent1"/>
                </a:solidFill>
              </a:rPr>
              <a:t>candy cane</a:t>
            </a:r>
            <a:r>
              <a:rPr lang="en-US" altLang="en-US" sz="2800">
                <a:solidFill>
                  <a:schemeClr val="bg1"/>
                </a:solidFill>
              </a:rPr>
              <a:t> shaped in</a:t>
            </a:r>
            <a:r>
              <a:rPr lang="en-US" altLang="en-US" sz="2800">
                <a:solidFill>
                  <a:schemeClr val="accent1"/>
                </a:solidFill>
              </a:rPr>
              <a:t> males</a:t>
            </a:r>
          </a:p>
          <a:p>
            <a:pPr>
              <a:buFontTx/>
              <a:buNone/>
            </a:pPr>
            <a:endParaRPr lang="en-US" altLang="en-US" sz="2800"/>
          </a:p>
        </p:txBody>
      </p:sp>
      <p:pic>
        <p:nvPicPr>
          <p:cNvPr id="27655" name="Picture 7" descr="frnsarc3">
            <a:extLst>
              <a:ext uri="{FF2B5EF4-FFF2-40B4-BE49-F238E27FC236}">
                <a16:creationId xmlns:a16="http://schemas.microsoft.com/office/drawing/2014/main" id="{99C45D54-E017-495D-916E-F2ECEF8ED0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3663" y="3978275"/>
            <a:ext cx="1873250" cy="2619375"/>
          </a:xfrm>
          <a:prstGeom prst="rect">
            <a:avLst/>
          </a:prstGeom>
          <a:noFill/>
          <a:extLst>
            <a:ext uri="{909E8E84-426E-40DD-AFC4-6F175D3DCCD1}">
              <a14:hiddenFill xmlns:a14="http://schemas.microsoft.com/office/drawing/2010/main">
                <a:solidFill>
                  <a:srgbClr val="FFFFFF"/>
                </a:solidFill>
              </a14:hiddenFill>
            </a:ext>
          </a:extLst>
        </p:spPr>
      </p:pic>
      <p:pic>
        <p:nvPicPr>
          <p:cNvPr id="27657" name="Picture 9" descr="frnsarc2">
            <a:extLst>
              <a:ext uri="{FF2B5EF4-FFF2-40B4-BE49-F238E27FC236}">
                <a16:creationId xmlns:a16="http://schemas.microsoft.com/office/drawing/2014/main" id="{C62D9C2D-445F-46C5-A9BA-ACA0901AE3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3663" y="1314450"/>
            <a:ext cx="1857375" cy="2619375"/>
          </a:xfrm>
          <a:prstGeom prst="rect">
            <a:avLst/>
          </a:prstGeom>
          <a:noFill/>
          <a:extLst>
            <a:ext uri="{909E8E84-426E-40DD-AFC4-6F175D3DCCD1}">
              <a14:hiddenFill xmlns:a14="http://schemas.microsoft.com/office/drawing/2010/main">
                <a:solidFill>
                  <a:srgbClr val="FFFFFF"/>
                </a:solidFill>
              </a14:hiddenFill>
            </a:ext>
          </a:extLst>
        </p:spPr>
      </p:pic>
      <p:pic>
        <p:nvPicPr>
          <p:cNvPr id="27659" name="Picture 11" descr="pelvisposterior">
            <a:extLst>
              <a:ext uri="{FF2B5EF4-FFF2-40B4-BE49-F238E27FC236}">
                <a16:creationId xmlns:a16="http://schemas.microsoft.com/office/drawing/2014/main" id="{CCB23DCD-7B1B-4FE0-87B2-57B28DE624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3644900"/>
            <a:ext cx="4392613" cy="3067050"/>
          </a:xfrm>
          <a:prstGeom prst="rect">
            <a:avLst/>
          </a:prstGeom>
          <a:noFill/>
          <a:extLst>
            <a:ext uri="{909E8E84-426E-40DD-AFC4-6F175D3DCCD1}">
              <a14:hiddenFill xmlns:a14="http://schemas.microsoft.com/office/drawing/2010/main">
                <a:solidFill>
                  <a:srgbClr val="FFFFFF"/>
                </a:solidFill>
              </a14:hiddenFill>
            </a:ext>
          </a:extLst>
        </p:spPr>
      </p:pic>
      <p:sp>
        <p:nvSpPr>
          <p:cNvPr id="27660" name="Line 12">
            <a:extLst>
              <a:ext uri="{FF2B5EF4-FFF2-40B4-BE49-F238E27FC236}">
                <a16:creationId xmlns:a16="http://schemas.microsoft.com/office/drawing/2014/main" id="{5F44509B-EA7E-4935-8974-044D504AC0A0}"/>
              </a:ext>
            </a:extLst>
          </p:cNvPr>
          <p:cNvSpPr>
            <a:spLocks noChangeShapeType="1"/>
          </p:cNvSpPr>
          <p:nvPr/>
        </p:nvSpPr>
        <p:spPr bwMode="auto">
          <a:xfrm flipV="1">
            <a:off x="4067175" y="3141663"/>
            <a:ext cx="2809875" cy="1800225"/>
          </a:xfrm>
          <a:prstGeom prst="line">
            <a:avLst/>
          </a:prstGeom>
          <a:noFill/>
          <a:ln w="57150">
            <a:solidFill>
              <a:srgbClr val="FF6600"/>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661" name="Line 13">
            <a:extLst>
              <a:ext uri="{FF2B5EF4-FFF2-40B4-BE49-F238E27FC236}">
                <a16:creationId xmlns:a16="http://schemas.microsoft.com/office/drawing/2014/main" id="{437E1519-937C-451F-A932-A8A0AC2FDA5E}"/>
              </a:ext>
            </a:extLst>
          </p:cNvPr>
          <p:cNvSpPr>
            <a:spLocks noChangeShapeType="1"/>
          </p:cNvSpPr>
          <p:nvPr/>
        </p:nvSpPr>
        <p:spPr bwMode="auto">
          <a:xfrm>
            <a:off x="4140200" y="5084763"/>
            <a:ext cx="3095625" cy="360362"/>
          </a:xfrm>
          <a:prstGeom prst="line">
            <a:avLst/>
          </a:prstGeom>
          <a:noFill/>
          <a:ln w="57150">
            <a:solidFill>
              <a:srgbClr val="FF6600"/>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3365" name="Picture 5" descr="ANd9GcSoxujKep-l2Yf4ti_EqJdPWDZHjy4ZXZywN5gU8LfBWXRGg5cO">
            <a:extLst>
              <a:ext uri="{FF2B5EF4-FFF2-40B4-BE49-F238E27FC236}">
                <a16:creationId xmlns:a16="http://schemas.microsoft.com/office/drawing/2014/main" id="{CC3F75E1-8934-4E61-B53E-83859FC941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48758"/>
          <a:stretch>
            <a:fillRect/>
          </a:stretch>
        </p:blipFill>
        <p:spPr bwMode="auto">
          <a:xfrm>
            <a:off x="1403350" y="2565400"/>
            <a:ext cx="1800225" cy="2565400"/>
          </a:xfrm>
          <a:prstGeom prst="rect">
            <a:avLst/>
          </a:prstGeom>
          <a:noFill/>
          <a:extLst>
            <a:ext uri="{909E8E84-426E-40DD-AFC4-6F175D3DCCD1}">
              <a14:hiddenFill xmlns:a14="http://schemas.microsoft.com/office/drawing/2010/main">
                <a:solidFill>
                  <a:srgbClr val="FFFFFF"/>
                </a:solidFill>
              </a14:hiddenFill>
            </a:ext>
          </a:extLst>
        </p:spPr>
      </p:pic>
      <p:sp>
        <p:nvSpPr>
          <p:cNvPr id="143366" name="Rectangle 6">
            <a:extLst>
              <a:ext uri="{FF2B5EF4-FFF2-40B4-BE49-F238E27FC236}">
                <a16:creationId xmlns:a16="http://schemas.microsoft.com/office/drawing/2014/main" id="{883EEF10-53AF-4C71-BE40-6DEE8EAAC8A9}"/>
              </a:ext>
            </a:extLst>
          </p:cNvPr>
          <p:cNvSpPr>
            <a:spLocks noGrp="1" noChangeArrowheads="1"/>
          </p:cNvSpPr>
          <p:nvPr>
            <p:ph type="title"/>
          </p:nvPr>
        </p:nvSpPr>
        <p:spPr>
          <a:noFill/>
          <a:ln/>
        </p:spPr>
        <p:txBody>
          <a:bodyPr/>
          <a:lstStyle/>
          <a:p>
            <a:r>
              <a:rPr lang="en-US" altLang="en-US" b="1" u="sng">
                <a:solidFill>
                  <a:srgbClr val="FF6600"/>
                </a:solidFill>
              </a:rPr>
              <a:t>Greater Sciatic Notch</a:t>
            </a:r>
          </a:p>
        </p:txBody>
      </p:sp>
      <p:pic>
        <p:nvPicPr>
          <p:cNvPr id="143367" name="Picture 7" descr="ANd9GcSoxujKep-l2Yf4ti_EqJdPWDZHjy4ZXZywN5gU8LfBWXRGg5cO">
            <a:extLst>
              <a:ext uri="{FF2B5EF4-FFF2-40B4-BE49-F238E27FC236}">
                <a16:creationId xmlns:a16="http://schemas.microsoft.com/office/drawing/2014/main" id="{6C6617ED-C90D-4BF7-9BD4-D48FF67898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51242"/>
          <a:stretch>
            <a:fillRect/>
          </a:stretch>
        </p:blipFill>
        <p:spPr bwMode="auto">
          <a:xfrm>
            <a:off x="3924300" y="2565400"/>
            <a:ext cx="1657350" cy="2565400"/>
          </a:xfrm>
          <a:prstGeom prst="rect">
            <a:avLst/>
          </a:prstGeom>
          <a:noFill/>
          <a:extLst>
            <a:ext uri="{909E8E84-426E-40DD-AFC4-6F175D3DCCD1}">
              <a14:hiddenFill xmlns:a14="http://schemas.microsoft.com/office/drawing/2010/main">
                <a:solidFill>
                  <a:srgbClr val="FFFFFF"/>
                </a:solidFill>
              </a14:hiddenFill>
            </a:ext>
          </a:extLst>
        </p:spPr>
      </p:pic>
      <p:pic>
        <p:nvPicPr>
          <p:cNvPr id="143369" name="Picture 9" descr="image2">
            <a:extLst>
              <a:ext uri="{FF2B5EF4-FFF2-40B4-BE49-F238E27FC236}">
                <a16:creationId xmlns:a16="http://schemas.microsoft.com/office/drawing/2014/main" id="{7A247215-AB17-4E33-9ACC-A41BDA6C1B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5818" t="4674" r="3581" b="17389"/>
          <a:stretch>
            <a:fillRect/>
          </a:stretch>
        </p:blipFill>
        <p:spPr bwMode="auto">
          <a:xfrm>
            <a:off x="6372225" y="2563813"/>
            <a:ext cx="1620838" cy="2593975"/>
          </a:xfrm>
          <a:prstGeom prst="rect">
            <a:avLst/>
          </a:prstGeom>
          <a:noFill/>
          <a:extLst>
            <a:ext uri="{909E8E84-426E-40DD-AFC4-6F175D3DCCD1}">
              <a14:hiddenFill xmlns:a14="http://schemas.microsoft.com/office/drawing/2010/main">
                <a:solidFill>
                  <a:srgbClr val="FFFFFF"/>
                </a:solidFill>
              </a14:hiddenFill>
            </a:ext>
          </a:extLst>
        </p:spPr>
      </p:pic>
      <p:sp>
        <p:nvSpPr>
          <p:cNvPr id="143370" name="Rectangle 10">
            <a:extLst>
              <a:ext uri="{FF2B5EF4-FFF2-40B4-BE49-F238E27FC236}">
                <a16:creationId xmlns:a16="http://schemas.microsoft.com/office/drawing/2014/main" id="{2D7A1D0E-73B3-4481-AAE0-256C7D188FD8}"/>
              </a:ext>
            </a:extLst>
          </p:cNvPr>
          <p:cNvSpPr>
            <a:spLocks noGrp="1" noChangeArrowheads="1"/>
          </p:cNvSpPr>
          <p:nvPr>
            <p:ph type="body" sz="half" idx="1"/>
          </p:nvPr>
        </p:nvSpPr>
        <p:spPr>
          <a:xfrm>
            <a:off x="2554288" y="1600200"/>
            <a:ext cx="4033837" cy="749300"/>
          </a:xfrm>
          <a:noFill/>
          <a:ln/>
        </p:spPr>
        <p:txBody>
          <a:bodyPr/>
          <a:lstStyle/>
          <a:p>
            <a:pPr algn="ctr">
              <a:buFontTx/>
              <a:buNone/>
            </a:pPr>
            <a:r>
              <a:rPr lang="en-US" altLang="en-US" sz="2800" b="1">
                <a:solidFill>
                  <a:srgbClr val="99FF99"/>
                </a:solidFill>
                <a:effectLst>
                  <a:outerShdw blurRad="38100" dist="38100" dir="2700000" algn="tl">
                    <a:srgbClr val="FFFFFF"/>
                  </a:outerShdw>
                </a:effectLst>
              </a:rPr>
              <a:t>Male</a:t>
            </a:r>
            <a:r>
              <a:rPr lang="en-US" altLang="en-US" sz="2800" b="1">
                <a:solidFill>
                  <a:srgbClr val="66CCFF"/>
                </a:solidFill>
                <a:effectLst>
                  <a:outerShdw blurRad="38100" dist="38100" dir="2700000" algn="tl">
                    <a:srgbClr val="FFFFFF"/>
                  </a:outerShdw>
                </a:effectLst>
              </a:rPr>
              <a:t> </a:t>
            </a:r>
            <a:r>
              <a:rPr lang="en-US" altLang="en-US" sz="2800" i="1">
                <a:solidFill>
                  <a:schemeClr val="bg1"/>
                </a:solidFill>
              </a:rPr>
              <a:t>or</a:t>
            </a:r>
            <a:r>
              <a:rPr lang="en-US" altLang="en-US" sz="2800" b="1"/>
              <a:t> </a:t>
            </a:r>
            <a:r>
              <a:rPr lang="en-US" altLang="en-US" sz="2800" b="1">
                <a:solidFill>
                  <a:srgbClr val="CC99FF"/>
                </a:solidFill>
                <a:effectLst>
                  <a:outerShdw blurRad="38100" dist="38100" dir="2700000" algn="tl">
                    <a:srgbClr val="FFFFFF"/>
                  </a:outerShdw>
                </a:effectLst>
              </a:rPr>
              <a:t>Female?</a:t>
            </a:r>
          </a:p>
        </p:txBody>
      </p:sp>
      <p:sp>
        <p:nvSpPr>
          <p:cNvPr id="143371" name="Line 11">
            <a:extLst>
              <a:ext uri="{FF2B5EF4-FFF2-40B4-BE49-F238E27FC236}">
                <a16:creationId xmlns:a16="http://schemas.microsoft.com/office/drawing/2014/main" id="{A614EE2E-6308-47A7-BD83-DA1404CFE5D7}"/>
              </a:ext>
            </a:extLst>
          </p:cNvPr>
          <p:cNvSpPr>
            <a:spLocks noChangeShapeType="1"/>
          </p:cNvSpPr>
          <p:nvPr/>
        </p:nvSpPr>
        <p:spPr bwMode="auto">
          <a:xfrm>
            <a:off x="1979613" y="3716338"/>
            <a:ext cx="504825"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2" name="Line 12">
            <a:extLst>
              <a:ext uri="{FF2B5EF4-FFF2-40B4-BE49-F238E27FC236}">
                <a16:creationId xmlns:a16="http://schemas.microsoft.com/office/drawing/2014/main" id="{05DE9920-23D7-434F-AFE1-A8B21340A226}"/>
              </a:ext>
            </a:extLst>
          </p:cNvPr>
          <p:cNvSpPr>
            <a:spLocks noChangeShapeType="1"/>
          </p:cNvSpPr>
          <p:nvPr/>
        </p:nvSpPr>
        <p:spPr bwMode="auto">
          <a:xfrm>
            <a:off x="4498975" y="3716338"/>
            <a:ext cx="504825"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3" name="Line 13">
            <a:extLst>
              <a:ext uri="{FF2B5EF4-FFF2-40B4-BE49-F238E27FC236}">
                <a16:creationId xmlns:a16="http://schemas.microsoft.com/office/drawing/2014/main" id="{33FF1D69-5C2D-424E-B478-796C8849AC31}"/>
              </a:ext>
            </a:extLst>
          </p:cNvPr>
          <p:cNvSpPr>
            <a:spLocks noChangeShapeType="1"/>
          </p:cNvSpPr>
          <p:nvPr/>
        </p:nvSpPr>
        <p:spPr bwMode="auto">
          <a:xfrm>
            <a:off x="6804025" y="3860800"/>
            <a:ext cx="504825"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43374" name="Picture 14">
            <a:extLst>
              <a:ext uri="{FF2B5EF4-FFF2-40B4-BE49-F238E27FC236}">
                <a16:creationId xmlns:a16="http://schemas.microsoft.com/office/drawing/2014/main" id="{BBD783C1-C31B-4E5A-B02D-0E5658149C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3112" t="44417" r="42722" b="24979"/>
          <a:stretch>
            <a:fillRect/>
          </a:stretch>
        </p:blipFill>
        <p:spPr bwMode="auto">
          <a:xfrm>
            <a:off x="2843213" y="4525963"/>
            <a:ext cx="1727200" cy="233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75" name="Picture 15">
            <a:extLst>
              <a:ext uri="{FF2B5EF4-FFF2-40B4-BE49-F238E27FC236}">
                <a16:creationId xmlns:a16="http://schemas.microsoft.com/office/drawing/2014/main" id="{89284DFB-6426-431A-9986-9A6F931422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8464" t="44417" r="28047" b="24979"/>
          <a:stretch>
            <a:fillRect/>
          </a:stretch>
        </p:blipFill>
        <p:spPr bwMode="auto">
          <a:xfrm>
            <a:off x="5148263" y="4525963"/>
            <a:ext cx="1644650" cy="2332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76" name="Rectangle 16">
            <a:extLst>
              <a:ext uri="{FF2B5EF4-FFF2-40B4-BE49-F238E27FC236}">
                <a16:creationId xmlns:a16="http://schemas.microsoft.com/office/drawing/2014/main" id="{3E416054-E366-4062-B664-9FA2D4179AC2}"/>
              </a:ext>
            </a:extLst>
          </p:cNvPr>
          <p:cNvSpPr>
            <a:spLocks noChangeArrowheads="1"/>
          </p:cNvSpPr>
          <p:nvPr/>
        </p:nvSpPr>
        <p:spPr bwMode="auto">
          <a:xfrm>
            <a:off x="4356100" y="5734050"/>
            <a:ext cx="287338" cy="4318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77" name="Rectangle 17">
            <a:extLst>
              <a:ext uri="{FF2B5EF4-FFF2-40B4-BE49-F238E27FC236}">
                <a16:creationId xmlns:a16="http://schemas.microsoft.com/office/drawing/2014/main" id="{88A7C1CB-ED36-41A5-94EB-B4B78B5F00AB}"/>
              </a:ext>
            </a:extLst>
          </p:cNvPr>
          <p:cNvSpPr>
            <a:spLocks noChangeArrowheads="1"/>
          </p:cNvSpPr>
          <p:nvPr/>
        </p:nvSpPr>
        <p:spPr bwMode="auto">
          <a:xfrm>
            <a:off x="6445250" y="5734050"/>
            <a:ext cx="287338" cy="4318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78" name="Text Box 18">
            <a:extLst>
              <a:ext uri="{FF2B5EF4-FFF2-40B4-BE49-F238E27FC236}">
                <a16:creationId xmlns:a16="http://schemas.microsoft.com/office/drawing/2014/main" id="{6B99CEBC-B37E-452B-BAAB-5C0755B6A92A}"/>
              </a:ext>
            </a:extLst>
          </p:cNvPr>
          <p:cNvSpPr txBox="1">
            <a:spLocks noChangeArrowheads="1"/>
          </p:cNvSpPr>
          <p:nvPr/>
        </p:nvSpPr>
        <p:spPr bwMode="auto">
          <a:xfrm>
            <a:off x="2916238" y="3789363"/>
            <a:ext cx="431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M</a:t>
            </a:r>
          </a:p>
        </p:txBody>
      </p:sp>
      <p:sp>
        <p:nvSpPr>
          <p:cNvPr id="143379" name="Text Box 19">
            <a:extLst>
              <a:ext uri="{FF2B5EF4-FFF2-40B4-BE49-F238E27FC236}">
                <a16:creationId xmlns:a16="http://schemas.microsoft.com/office/drawing/2014/main" id="{11381B11-053E-4C81-9AD6-D035D05CA83F}"/>
              </a:ext>
            </a:extLst>
          </p:cNvPr>
          <p:cNvSpPr txBox="1">
            <a:spLocks noChangeArrowheads="1"/>
          </p:cNvSpPr>
          <p:nvPr/>
        </p:nvSpPr>
        <p:spPr bwMode="auto">
          <a:xfrm>
            <a:off x="5364163" y="3789363"/>
            <a:ext cx="431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F</a:t>
            </a:r>
          </a:p>
        </p:txBody>
      </p:sp>
      <p:sp>
        <p:nvSpPr>
          <p:cNvPr id="143380" name="Text Box 20">
            <a:extLst>
              <a:ext uri="{FF2B5EF4-FFF2-40B4-BE49-F238E27FC236}">
                <a16:creationId xmlns:a16="http://schemas.microsoft.com/office/drawing/2014/main" id="{4484D682-DFF3-4C12-9574-95591357E2A7}"/>
              </a:ext>
            </a:extLst>
          </p:cNvPr>
          <p:cNvSpPr txBox="1">
            <a:spLocks noChangeArrowheads="1"/>
          </p:cNvSpPr>
          <p:nvPr/>
        </p:nvSpPr>
        <p:spPr bwMode="auto">
          <a:xfrm>
            <a:off x="7812088" y="3789363"/>
            <a:ext cx="431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solidFill>
                  <a:schemeClr val="bg1"/>
                </a:solidFill>
              </a:rPr>
              <a:t>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78"/>
                                        </p:tgtEl>
                                        <p:attrNameLst>
                                          <p:attrName>style.visibility</p:attrName>
                                        </p:attrNameLst>
                                      </p:cBhvr>
                                      <p:to>
                                        <p:strVal val="visible"/>
                                      </p:to>
                                    </p:set>
                                    <p:animEffect transition="in" filter="blinds(horizontal)">
                                      <p:cBhvr>
                                        <p:cTn id="7" dur="500"/>
                                        <p:tgtEl>
                                          <p:spTgt spid="1433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79"/>
                                        </p:tgtEl>
                                        <p:attrNameLst>
                                          <p:attrName>style.visibility</p:attrName>
                                        </p:attrNameLst>
                                      </p:cBhvr>
                                      <p:to>
                                        <p:strVal val="visible"/>
                                      </p:to>
                                    </p:set>
                                    <p:animEffect transition="in" filter="blinds(horizontal)">
                                      <p:cBhvr>
                                        <p:cTn id="12" dur="500"/>
                                        <p:tgtEl>
                                          <p:spTgt spid="1433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0"/>
                                        </p:tgtEl>
                                        <p:attrNameLst>
                                          <p:attrName>style.visibility</p:attrName>
                                        </p:attrNameLst>
                                      </p:cBhvr>
                                      <p:to>
                                        <p:strVal val="visible"/>
                                      </p:to>
                                    </p:set>
                                    <p:animEffect transition="in" filter="blinds(horizontal)">
                                      <p:cBhvr>
                                        <p:cTn id="17" dur="500"/>
                                        <p:tgtEl>
                                          <p:spTgt spid="14338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xit" presetSubtype="10" fill="hold" nodeType="clickEffect">
                                  <p:stCondLst>
                                    <p:cond delay="0"/>
                                  </p:stCondLst>
                                  <p:childTnLst>
                                    <p:animEffect transition="out" filter="blinds(horizontal)">
                                      <p:cBhvr>
                                        <p:cTn id="21" dur="500"/>
                                        <p:tgtEl>
                                          <p:spTgt spid="143376"/>
                                        </p:tgtEl>
                                      </p:cBhvr>
                                    </p:animEffect>
                                    <p:set>
                                      <p:cBhvr>
                                        <p:cTn id="22" dur="1" fill="hold">
                                          <p:stCondLst>
                                            <p:cond delay="499"/>
                                          </p:stCondLst>
                                        </p:cTn>
                                        <p:tgtEl>
                                          <p:spTgt spid="143376"/>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xit" presetSubtype="10" fill="hold" nodeType="clickEffect">
                                  <p:stCondLst>
                                    <p:cond delay="0"/>
                                  </p:stCondLst>
                                  <p:childTnLst>
                                    <p:animEffect transition="out" filter="blinds(horizontal)">
                                      <p:cBhvr>
                                        <p:cTn id="26" dur="500"/>
                                        <p:tgtEl>
                                          <p:spTgt spid="143377"/>
                                        </p:tgtEl>
                                      </p:cBhvr>
                                    </p:animEffect>
                                    <p:set>
                                      <p:cBhvr>
                                        <p:cTn id="27" dur="1" fill="hold">
                                          <p:stCondLst>
                                            <p:cond delay="499"/>
                                          </p:stCondLst>
                                        </p:cTn>
                                        <p:tgtEl>
                                          <p:spTgt spid="14337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8" grpId="0"/>
      <p:bldP spid="143379" grpId="0"/>
      <p:bldP spid="14338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74082" name="Rectangle 2">
            <a:extLst>
              <a:ext uri="{FF2B5EF4-FFF2-40B4-BE49-F238E27FC236}">
                <a16:creationId xmlns:a16="http://schemas.microsoft.com/office/drawing/2014/main" id="{442E5668-D541-4769-9831-A85C53F77C2E}"/>
              </a:ext>
            </a:extLst>
          </p:cNvPr>
          <p:cNvSpPr>
            <a:spLocks noGrp="1" noChangeArrowheads="1"/>
          </p:cNvSpPr>
          <p:nvPr>
            <p:ph type="title"/>
          </p:nvPr>
        </p:nvSpPr>
        <p:spPr>
          <a:xfrm>
            <a:off x="0" y="274638"/>
            <a:ext cx="3995738" cy="1143000"/>
          </a:xfrm>
        </p:spPr>
        <p:txBody>
          <a:bodyPr/>
          <a:lstStyle/>
          <a:p>
            <a:r>
              <a:rPr lang="en-US" altLang="en-US" sz="6000" b="1">
                <a:solidFill>
                  <a:srgbClr val="FFFF00"/>
                </a:solidFill>
              </a:rPr>
              <a:t>MNI</a:t>
            </a:r>
            <a:br>
              <a:rPr lang="en-US" altLang="en-US" sz="6000" b="1">
                <a:solidFill>
                  <a:srgbClr val="FFFF00"/>
                </a:solidFill>
              </a:rPr>
            </a:br>
            <a:r>
              <a:rPr lang="en-US" altLang="en-US" sz="1800" b="1" i="1">
                <a:solidFill>
                  <a:schemeClr val="bg1"/>
                </a:solidFill>
              </a:rPr>
              <a:t>Minimum Number of Individuals</a:t>
            </a:r>
          </a:p>
        </p:txBody>
      </p:sp>
      <p:pic>
        <p:nvPicPr>
          <p:cNvPr id="174083" name="Picture 3" descr="11111">
            <a:extLst>
              <a:ext uri="{FF2B5EF4-FFF2-40B4-BE49-F238E27FC236}">
                <a16:creationId xmlns:a16="http://schemas.microsoft.com/office/drawing/2014/main" id="{49296994-7434-47B9-A93A-879DE5A6D0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175" y="0"/>
            <a:ext cx="5148263" cy="6858000"/>
          </a:xfrm>
          <a:prstGeom prst="rect">
            <a:avLst/>
          </a:prstGeom>
          <a:noFill/>
          <a:extLst>
            <a:ext uri="{909E8E84-426E-40DD-AFC4-6F175D3DCCD1}">
              <a14:hiddenFill xmlns:a14="http://schemas.microsoft.com/office/drawing/2010/main">
                <a:solidFill>
                  <a:srgbClr val="FFFFFF"/>
                </a:solidFill>
              </a14:hiddenFill>
            </a:ext>
          </a:extLst>
        </p:spPr>
      </p:pic>
      <p:sp>
        <p:nvSpPr>
          <p:cNvPr id="174084" name="Text Box 4">
            <a:extLst>
              <a:ext uri="{FF2B5EF4-FFF2-40B4-BE49-F238E27FC236}">
                <a16:creationId xmlns:a16="http://schemas.microsoft.com/office/drawing/2014/main" id="{AA3688E9-EF39-4D40-8D4C-57321AC2252B}"/>
              </a:ext>
            </a:extLst>
          </p:cNvPr>
          <p:cNvSpPr txBox="1">
            <a:spLocks noChangeArrowheads="1"/>
          </p:cNvSpPr>
          <p:nvPr/>
        </p:nvSpPr>
        <p:spPr bwMode="auto">
          <a:xfrm>
            <a:off x="4140200" y="6597650"/>
            <a:ext cx="5003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1000"/>
              <a:t>Source:  </a:t>
            </a:r>
            <a:r>
              <a:rPr lang="en-US" altLang="en-US" sz="1000">
                <a:hlinkClick r:id="rId3"/>
              </a:rPr>
              <a:t>thesebonesofmine.wordpress.com</a:t>
            </a:r>
            <a:r>
              <a:rPr lang="en-US" altLang="en-US" sz="1000"/>
              <a:t>   Retrieved on:  17 Aug 2014</a:t>
            </a:r>
          </a:p>
        </p:txBody>
      </p:sp>
      <p:sp>
        <p:nvSpPr>
          <p:cNvPr id="174085" name="Rectangle 5">
            <a:extLst>
              <a:ext uri="{FF2B5EF4-FFF2-40B4-BE49-F238E27FC236}">
                <a16:creationId xmlns:a16="http://schemas.microsoft.com/office/drawing/2014/main" id="{999DF4EA-9160-4459-9D06-ECC97AC973B9}"/>
              </a:ext>
            </a:extLst>
          </p:cNvPr>
          <p:cNvSpPr>
            <a:spLocks noGrp="1" noChangeArrowheads="1"/>
          </p:cNvSpPr>
          <p:nvPr>
            <p:ph type="body" idx="1"/>
          </p:nvPr>
        </p:nvSpPr>
        <p:spPr>
          <a:xfrm>
            <a:off x="457200" y="1600200"/>
            <a:ext cx="3609975" cy="4525963"/>
          </a:xfrm>
          <a:noFill/>
          <a:ln/>
        </p:spPr>
        <p:txBody>
          <a:bodyPr/>
          <a:lstStyle/>
          <a:p>
            <a:pPr>
              <a:lnSpc>
                <a:spcPct val="90000"/>
              </a:lnSpc>
            </a:pPr>
            <a:r>
              <a:rPr lang="en-US" altLang="en-US" b="1">
                <a:solidFill>
                  <a:schemeClr val="bg1"/>
                </a:solidFill>
              </a:rPr>
              <a:t>How many people are buried here?</a:t>
            </a:r>
          </a:p>
          <a:p>
            <a:pPr>
              <a:lnSpc>
                <a:spcPct val="90000"/>
              </a:lnSpc>
            </a:pPr>
            <a:r>
              <a:rPr lang="en-US" altLang="en-US" b="1">
                <a:solidFill>
                  <a:schemeClr val="bg1"/>
                </a:solidFill>
              </a:rPr>
              <a:t>What bone(s) helped you determine this?</a:t>
            </a:r>
          </a:p>
          <a:p>
            <a:pPr>
              <a:lnSpc>
                <a:spcPct val="90000"/>
              </a:lnSpc>
            </a:pPr>
            <a:r>
              <a:rPr lang="en-US" altLang="en-US" b="1">
                <a:solidFill>
                  <a:schemeClr val="bg1"/>
                </a:solidFill>
              </a:rPr>
              <a:t>Different angle</a:t>
            </a:r>
          </a:p>
          <a:p>
            <a:pPr>
              <a:lnSpc>
                <a:spcPct val="90000"/>
              </a:lnSpc>
            </a:pPr>
            <a:r>
              <a:rPr lang="en-US" altLang="en-US" b="1">
                <a:solidFill>
                  <a:schemeClr val="bg1"/>
                </a:solidFill>
              </a:rPr>
              <a:t>Actual Number:</a:t>
            </a:r>
          </a:p>
          <a:p>
            <a:pPr>
              <a:lnSpc>
                <a:spcPct val="90000"/>
              </a:lnSpc>
            </a:pPr>
            <a:r>
              <a:rPr lang="en-US" altLang="en-US" b="1">
                <a:solidFill>
                  <a:schemeClr val="bg1"/>
                </a:solidFill>
              </a:rPr>
              <a:t>5</a:t>
            </a:r>
          </a:p>
          <a:p>
            <a:pPr>
              <a:lnSpc>
                <a:spcPct val="90000"/>
              </a:lnSpc>
            </a:pPr>
            <a:endParaRPr lang="en-US" altLang="en-US"/>
          </a:p>
        </p:txBody>
      </p:sp>
      <p:pic>
        <p:nvPicPr>
          <p:cNvPr id="174086" name="Picture 6" descr="bones-brodsworth-07pic3-copy">
            <a:extLst>
              <a:ext uri="{FF2B5EF4-FFF2-40B4-BE49-F238E27FC236}">
                <a16:creationId xmlns:a16="http://schemas.microsoft.com/office/drawing/2014/main" id="{43681DEC-57F3-47D0-9366-FFD8BAF40C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1375"/>
          <a:stretch>
            <a:fillRect/>
          </a:stretch>
        </p:blipFill>
        <p:spPr bwMode="auto">
          <a:xfrm>
            <a:off x="4067175" y="0"/>
            <a:ext cx="5076825" cy="48434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085">
                                            <p:txEl>
                                              <p:pRg st="0" end="0"/>
                                            </p:txEl>
                                          </p:spTgt>
                                        </p:tgtEl>
                                        <p:attrNameLst>
                                          <p:attrName>style.visibility</p:attrName>
                                        </p:attrNameLst>
                                      </p:cBhvr>
                                      <p:to>
                                        <p:strVal val="visible"/>
                                      </p:to>
                                    </p:set>
                                    <p:anim calcmode="lin" valueType="num">
                                      <p:cBhvr additive="base">
                                        <p:cTn id="7" dur="500" fill="hold"/>
                                        <p:tgtEl>
                                          <p:spTgt spid="17408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0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085">
                                            <p:txEl>
                                              <p:pRg st="1" end="1"/>
                                            </p:txEl>
                                          </p:spTgt>
                                        </p:tgtEl>
                                        <p:attrNameLst>
                                          <p:attrName>style.visibility</p:attrName>
                                        </p:attrNameLst>
                                      </p:cBhvr>
                                      <p:to>
                                        <p:strVal val="visible"/>
                                      </p:to>
                                    </p:set>
                                    <p:anim calcmode="lin" valueType="num">
                                      <p:cBhvr additive="base">
                                        <p:cTn id="13" dur="500" fill="hold"/>
                                        <p:tgtEl>
                                          <p:spTgt spid="17408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0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085">
                                            <p:txEl>
                                              <p:pRg st="2" end="2"/>
                                            </p:txEl>
                                          </p:spTgt>
                                        </p:tgtEl>
                                        <p:attrNameLst>
                                          <p:attrName>style.visibility</p:attrName>
                                        </p:attrNameLst>
                                      </p:cBhvr>
                                      <p:to>
                                        <p:strVal val="visible"/>
                                      </p:to>
                                    </p:set>
                                    <p:anim calcmode="lin" valueType="num">
                                      <p:cBhvr additive="base">
                                        <p:cTn id="19" dur="500" fill="hold"/>
                                        <p:tgtEl>
                                          <p:spTgt spid="17408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08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74086"/>
                                        </p:tgtEl>
                                        <p:attrNameLst>
                                          <p:attrName>style.visibility</p:attrName>
                                        </p:attrNameLst>
                                      </p:cBhvr>
                                      <p:to>
                                        <p:strVal val="visible"/>
                                      </p:to>
                                    </p:set>
                                    <p:animEffect transition="in" filter="blinds(horizontal)">
                                      <p:cBhvr>
                                        <p:cTn id="25" dur="500"/>
                                        <p:tgtEl>
                                          <p:spTgt spid="17408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4085">
                                            <p:txEl>
                                              <p:pRg st="3" end="3"/>
                                            </p:txEl>
                                          </p:spTgt>
                                        </p:tgtEl>
                                        <p:attrNameLst>
                                          <p:attrName>style.visibility</p:attrName>
                                        </p:attrNameLst>
                                      </p:cBhvr>
                                      <p:to>
                                        <p:strVal val="visible"/>
                                      </p:to>
                                    </p:set>
                                    <p:anim calcmode="lin" valueType="num">
                                      <p:cBhvr additive="base">
                                        <p:cTn id="30" dur="500" fill="hold"/>
                                        <p:tgtEl>
                                          <p:spTgt spid="174085">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7408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74085">
                                            <p:txEl>
                                              <p:pRg st="4" end="4"/>
                                            </p:txEl>
                                          </p:spTgt>
                                        </p:tgtEl>
                                        <p:attrNameLst>
                                          <p:attrName>style.visibility</p:attrName>
                                        </p:attrNameLst>
                                      </p:cBhvr>
                                      <p:to>
                                        <p:strVal val="visible"/>
                                      </p:to>
                                    </p:set>
                                    <p:anim calcmode="lin" valueType="num">
                                      <p:cBhvr additive="base">
                                        <p:cTn id="36" dur="500" fill="hold"/>
                                        <p:tgtEl>
                                          <p:spTgt spid="174085">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7408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5"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79205" name="Picture 5">
            <a:extLst>
              <a:ext uri="{FF2B5EF4-FFF2-40B4-BE49-F238E27FC236}">
                <a16:creationId xmlns:a16="http://schemas.microsoft.com/office/drawing/2014/main" id="{1DC86F15-2B46-4179-9A73-9C9D846BFD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2365" t="35391" r="23816" b="18608"/>
          <a:stretch>
            <a:fillRect/>
          </a:stretch>
        </p:blipFill>
        <p:spPr bwMode="auto">
          <a:xfrm>
            <a:off x="0" y="1973263"/>
            <a:ext cx="9144000" cy="488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9206" name="Rectangle 6">
            <a:extLst>
              <a:ext uri="{FF2B5EF4-FFF2-40B4-BE49-F238E27FC236}">
                <a16:creationId xmlns:a16="http://schemas.microsoft.com/office/drawing/2014/main" id="{A46253BD-979B-4B45-B041-AEFF94CE1516}"/>
              </a:ext>
            </a:extLst>
          </p:cNvPr>
          <p:cNvSpPr>
            <a:spLocks noGrp="1" noChangeArrowheads="1"/>
          </p:cNvSpPr>
          <p:nvPr>
            <p:ph type="title"/>
          </p:nvPr>
        </p:nvSpPr>
        <p:spPr/>
        <p:txBody>
          <a:bodyPr/>
          <a:lstStyle/>
          <a:p>
            <a:r>
              <a:rPr lang="en-US" altLang="en-US" sz="4000" b="1" u="sng">
                <a:solidFill>
                  <a:srgbClr val="FF6600"/>
                </a:solidFill>
              </a:rPr>
              <a:t>Review:  Sex Differences of the Pelvic Girdle</a:t>
            </a:r>
          </a:p>
        </p:txBody>
      </p:sp>
      <p:sp>
        <p:nvSpPr>
          <p:cNvPr id="179207" name="Text Box 7">
            <a:extLst>
              <a:ext uri="{FF2B5EF4-FFF2-40B4-BE49-F238E27FC236}">
                <a16:creationId xmlns:a16="http://schemas.microsoft.com/office/drawing/2014/main" id="{A15B6B92-118C-4B72-9860-6AD9BBE50CA5}"/>
              </a:ext>
            </a:extLst>
          </p:cNvPr>
          <p:cNvSpPr txBox="1">
            <a:spLocks noChangeArrowheads="1"/>
          </p:cNvSpPr>
          <p:nvPr/>
        </p:nvSpPr>
        <p:spPr bwMode="auto">
          <a:xfrm>
            <a:off x="5795963" y="1268413"/>
            <a:ext cx="33480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a:hlinkClick r:id="rId3"/>
              </a:rPr>
              <a:t>Bone Fusion &amp; Gender Characteristics Video (3:17)</a:t>
            </a:r>
            <a:endParaRPr lang="en-US" altLang="en-US"/>
          </a:p>
        </p:txBody>
      </p:sp>
      <p:pic>
        <p:nvPicPr>
          <p:cNvPr id="179209" name="Picture 9" descr="Image result for sciatic arch">
            <a:extLst>
              <a:ext uri="{FF2B5EF4-FFF2-40B4-BE49-F238E27FC236}">
                <a16:creationId xmlns:a16="http://schemas.microsoft.com/office/drawing/2014/main" id="{23D86E96-1753-4D8F-B73B-8CE36DA2B7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8445" t="6061" b="29233"/>
          <a:stretch>
            <a:fillRect/>
          </a:stretch>
        </p:blipFill>
        <p:spPr bwMode="auto">
          <a:xfrm>
            <a:off x="6372225" y="4724400"/>
            <a:ext cx="1873250" cy="1944688"/>
          </a:xfrm>
          <a:prstGeom prst="rect">
            <a:avLst/>
          </a:prstGeom>
          <a:noFill/>
          <a:extLst>
            <a:ext uri="{909E8E84-426E-40DD-AFC4-6F175D3DCCD1}">
              <a14:hiddenFill xmlns:a14="http://schemas.microsoft.com/office/drawing/2010/main">
                <a:solidFill>
                  <a:srgbClr val="FFFFFF"/>
                </a:solidFill>
              </a14:hiddenFill>
            </a:ext>
          </a:extLst>
        </p:spPr>
      </p:pic>
      <p:pic>
        <p:nvPicPr>
          <p:cNvPr id="179211" name="Picture 11" descr="Image result for sciatic arch">
            <a:extLst>
              <a:ext uri="{FF2B5EF4-FFF2-40B4-BE49-F238E27FC236}">
                <a16:creationId xmlns:a16="http://schemas.microsoft.com/office/drawing/2014/main" id="{D5C4CC77-2B23-4FE2-B940-231F5612F45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56473" b="8215"/>
          <a:stretch>
            <a:fillRect/>
          </a:stretch>
        </p:blipFill>
        <p:spPr bwMode="auto">
          <a:xfrm>
            <a:off x="6494463" y="2565400"/>
            <a:ext cx="1462087" cy="1655763"/>
          </a:xfrm>
          <a:prstGeom prst="rect">
            <a:avLst/>
          </a:prstGeom>
          <a:noFill/>
          <a:extLst>
            <a:ext uri="{909E8E84-426E-40DD-AFC4-6F175D3DCCD1}">
              <a14:hiddenFill xmlns:a14="http://schemas.microsoft.com/office/drawing/2010/main">
                <a:solidFill>
                  <a:srgbClr val="FFFFFF"/>
                </a:solidFill>
              </a14:hiddenFill>
            </a:ext>
          </a:extLst>
        </p:spPr>
      </p:pic>
      <p:sp>
        <p:nvSpPr>
          <p:cNvPr id="179212" name="Rectangle 12">
            <a:extLst>
              <a:ext uri="{FF2B5EF4-FFF2-40B4-BE49-F238E27FC236}">
                <a16:creationId xmlns:a16="http://schemas.microsoft.com/office/drawing/2014/main" id="{67F3C4B2-6320-4608-B764-573A9252F662}"/>
              </a:ext>
            </a:extLst>
          </p:cNvPr>
          <p:cNvSpPr>
            <a:spLocks noChangeArrowheads="1"/>
          </p:cNvSpPr>
          <p:nvPr/>
        </p:nvSpPr>
        <p:spPr bwMode="auto">
          <a:xfrm>
            <a:off x="7956550" y="2565400"/>
            <a:ext cx="503238" cy="1655763"/>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9213" name="Rectangle 13">
            <a:extLst>
              <a:ext uri="{FF2B5EF4-FFF2-40B4-BE49-F238E27FC236}">
                <a16:creationId xmlns:a16="http://schemas.microsoft.com/office/drawing/2014/main" id="{A444A8D0-8D76-4787-A97D-F3FAA494FECF}"/>
              </a:ext>
            </a:extLst>
          </p:cNvPr>
          <p:cNvSpPr>
            <a:spLocks noChangeArrowheads="1"/>
          </p:cNvSpPr>
          <p:nvPr/>
        </p:nvSpPr>
        <p:spPr bwMode="auto">
          <a:xfrm>
            <a:off x="6013450" y="2565400"/>
            <a:ext cx="503238" cy="1655763"/>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9214" name="Text Box 14">
            <a:extLst>
              <a:ext uri="{FF2B5EF4-FFF2-40B4-BE49-F238E27FC236}">
                <a16:creationId xmlns:a16="http://schemas.microsoft.com/office/drawing/2014/main" id="{9B9E4141-FFF2-439D-B653-5651DE7A1969}"/>
              </a:ext>
            </a:extLst>
          </p:cNvPr>
          <p:cNvSpPr txBox="1">
            <a:spLocks noChangeArrowheads="1"/>
          </p:cNvSpPr>
          <p:nvPr/>
        </p:nvSpPr>
        <p:spPr bwMode="auto">
          <a:xfrm>
            <a:off x="6588125" y="4221163"/>
            <a:ext cx="1800225" cy="36671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Sciatic Open</a:t>
            </a:r>
          </a:p>
        </p:txBody>
      </p:sp>
      <p:sp>
        <p:nvSpPr>
          <p:cNvPr id="179215" name="Text Box 15">
            <a:extLst>
              <a:ext uri="{FF2B5EF4-FFF2-40B4-BE49-F238E27FC236}">
                <a16:creationId xmlns:a16="http://schemas.microsoft.com/office/drawing/2014/main" id="{10E95F06-6DD5-42F0-B53F-AF9B7BA17DD7}"/>
              </a:ext>
            </a:extLst>
          </p:cNvPr>
          <p:cNvSpPr txBox="1">
            <a:spLocks noChangeArrowheads="1"/>
          </p:cNvSpPr>
          <p:nvPr/>
        </p:nvSpPr>
        <p:spPr bwMode="auto">
          <a:xfrm>
            <a:off x="6443663" y="6524625"/>
            <a:ext cx="2700337" cy="36671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Sciatic Compressed</a:t>
            </a:r>
          </a:p>
        </p:txBody>
      </p:sp>
      <p:sp>
        <p:nvSpPr>
          <p:cNvPr id="179216" name="Text Box 16">
            <a:extLst>
              <a:ext uri="{FF2B5EF4-FFF2-40B4-BE49-F238E27FC236}">
                <a16:creationId xmlns:a16="http://schemas.microsoft.com/office/drawing/2014/main" id="{96CF20DC-5F1C-4C7D-9271-0402159136C3}"/>
              </a:ext>
            </a:extLst>
          </p:cNvPr>
          <p:cNvSpPr txBox="1">
            <a:spLocks noChangeArrowheads="1"/>
          </p:cNvSpPr>
          <p:nvPr/>
        </p:nvSpPr>
        <p:spPr bwMode="auto">
          <a:xfrm>
            <a:off x="6516688" y="1989138"/>
            <a:ext cx="1800225" cy="36671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SIDE VIEW</a:t>
            </a:r>
          </a:p>
        </p:txBody>
      </p:sp>
      <p:sp>
        <p:nvSpPr>
          <p:cNvPr id="179217" name="Line 17">
            <a:extLst>
              <a:ext uri="{FF2B5EF4-FFF2-40B4-BE49-F238E27FC236}">
                <a16:creationId xmlns:a16="http://schemas.microsoft.com/office/drawing/2014/main" id="{0E66DE9F-99C6-4A9D-9C5B-ABD6356AF654}"/>
              </a:ext>
            </a:extLst>
          </p:cNvPr>
          <p:cNvSpPr>
            <a:spLocks noChangeShapeType="1"/>
          </p:cNvSpPr>
          <p:nvPr/>
        </p:nvSpPr>
        <p:spPr bwMode="auto">
          <a:xfrm flipH="1" flipV="1">
            <a:off x="7524750" y="3429000"/>
            <a:ext cx="720725" cy="7143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9218" name="Line 18">
            <a:extLst>
              <a:ext uri="{FF2B5EF4-FFF2-40B4-BE49-F238E27FC236}">
                <a16:creationId xmlns:a16="http://schemas.microsoft.com/office/drawing/2014/main" id="{A5155C93-22AB-4093-8350-36FB434191CA}"/>
              </a:ext>
            </a:extLst>
          </p:cNvPr>
          <p:cNvSpPr>
            <a:spLocks noChangeShapeType="1"/>
          </p:cNvSpPr>
          <p:nvPr/>
        </p:nvSpPr>
        <p:spPr bwMode="auto">
          <a:xfrm flipH="1" flipV="1">
            <a:off x="7596188" y="5805488"/>
            <a:ext cx="720725" cy="7143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0212304E-BBEC-4D03-8FD0-E508FBA8F036}"/>
              </a:ext>
            </a:extLst>
          </p:cNvPr>
          <p:cNvSpPr>
            <a:spLocks noGrp="1" noChangeArrowheads="1"/>
          </p:cNvSpPr>
          <p:nvPr>
            <p:ph type="title"/>
          </p:nvPr>
        </p:nvSpPr>
        <p:spPr>
          <a:xfrm>
            <a:off x="468313" y="260350"/>
            <a:ext cx="8229600" cy="1143000"/>
          </a:xfrm>
        </p:spPr>
        <p:txBody>
          <a:bodyPr/>
          <a:lstStyle/>
          <a:p>
            <a:r>
              <a:rPr lang="en-US" altLang="en-US" b="1" u="sng">
                <a:solidFill>
                  <a:srgbClr val="FF9900"/>
                </a:solidFill>
              </a:rPr>
              <a:t>Index vs. Ring Finger</a:t>
            </a:r>
          </a:p>
        </p:txBody>
      </p:sp>
      <p:sp>
        <p:nvSpPr>
          <p:cNvPr id="108547" name="Rectangle 3">
            <a:extLst>
              <a:ext uri="{FF2B5EF4-FFF2-40B4-BE49-F238E27FC236}">
                <a16:creationId xmlns:a16="http://schemas.microsoft.com/office/drawing/2014/main" id="{28DAC732-865D-4B39-817A-7C4B90A3B651}"/>
              </a:ext>
            </a:extLst>
          </p:cNvPr>
          <p:cNvSpPr>
            <a:spLocks noGrp="1" noChangeArrowheads="1"/>
          </p:cNvSpPr>
          <p:nvPr>
            <p:ph type="body" idx="1"/>
          </p:nvPr>
        </p:nvSpPr>
        <p:spPr>
          <a:xfrm>
            <a:off x="4572000" y="1412875"/>
            <a:ext cx="3744913" cy="1152525"/>
          </a:xfrm>
        </p:spPr>
        <p:txBody>
          <a:bodyPr/>
          <a:lstStyle/>
          <a:p>
            <a:pPr>
              <a:lnSpc>
                <a:spcPct val="80000"/>
              </a:lnSpc>
            </a:pPr>
            <a:r>
              <a:rPr lang="en-US" altLang="en-US" sz="2800" b="1">
                <a:solidFill>
                  <a:schemeClr val="bg1"/>
                </a:solidFill>
              </a:rPr>
              <a:t>Women</a:t>
            </a:r>
          </a:p>
          <a:p>
            <a:pPr lvl="1">
              <a:lnSpc>
                <a:spcPct val="80000"/>
              </a:lnSpc>
            </a:pPr>
            <a:r>
              <a:rPr lang="en-US" altLang="en-US" sz="1800" b="1" i="1">
                <a:solidFill>
                  <a:srgbClr val="FF6600"/>
                </a:solidFill>
                <a:effectLst>
                  <a:outerShdw blurRad="38100" dist="38100" dir="2700000" algn="tl">
                    <a:srgbClr val="FFFFFF"/>
                  </a:outerShdw>
                </a:effectLst>
              </a:rPr>
              <a:t>Index finger is longer than ring finger </a:t>
            </a:r>
            <a:r>
              <a:rPr lang="en-US" altLang="en-US" sz="1800">
                <a:solidFill>
                  <a:srgbClr val="FF6600"/>
                </a:solidFill>
              </a:rPr>
              <a:t>(on ave.)</a:t>
            </a:r>
          </a:p>
        </p:txBody>
      </p:sp>
      <p:pic>
        <p:nvPicPr>
          <p:cNvPr id="108548" name="Picture 4">
            <a:extLst>
              <a:ext uri="{FF2B5EF4-FFF2-40B4-BE49-F238E27FC236}">
                <a16:creationId xmlns:a16="http://schemas.microsoft.com/office/drawing/2014/main" id="{F1D81597-C01D-4276-A9E9-9A8C961B77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2465388"/>
            <a:ext cx="5400675" cy="370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8549" name="Rectangle 5">
            <a:extLst>
              <a:ext uri="{FF2B5EF4-FFF2-40B4-BE49-F238E27FC236}">
                <a16:creationId xmlns:a16="http://schemas.microsoft.com/office/drawing/2014/main" id="{D63A47A4-ECBB-428D-BDCE-BA5BE7919223}"/>
              </a:ext>
            </a:extLst>
          </p:cNvPr>
          <p:cNvSpPr>
            <a:spLocks noChangeArrowheads="1"/>
          </p:cNvSpPr>
          <p:nvPr/>
        </p:nvSpPr>
        <p:spPr bwMode="auto">
          <a:xfrm>
            <a:off x="900113" y="1312863"/>
            <a:ext cx="3816350"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r>
              <a:rPr lang="en-US" altLang="en-US" sz="2800" b="1">
                <a:solidFill>
                  <a:schemeClr val="bg1"/>
                </a:solidFill>
              </a:rPr>
              <a:t>Men</a:t>
            </a:r>
          </a:p>
          <a:p>
            <a:pPr lvl="1"/>
            <a:r>
              <a:rPr lang="en-US" altLang="en-US" sz="1800" b="1" i="1">
                <a:solidFill>
                  <a:srgbClr val="FF6600"/>
                </a:solidFill>
                <a:effectLst>
                  <a:outerShdw blurRad="38100" dist="38100" dir="2700000" algn="tl">
                    <a:srgbClr val="FFFFFF"/>
                  </a:outerShdw>
                </a:effectLst>
              </a:rPr>
              <a:t>Ring finger is longer than the index finger</a:t>
            </a:r>
            <a:r>
              <a:rPr lang="en-US" altLang="en-US" sz="1800">
                <a:solidFill>
                  <a:srgbClr val="FF6600"/>
                </a:solidFill>
              </a:rPr>
              <a:t> (on ave.)</a:t>
            </a:r>
          </a:p>
        </p:txBody>
      </p:sp>
      <p:sp>
        <p:nvSpPr>
          <p:cNvPr id="108550" name="Text Box 6">
            <a:extLst>
              <a:ext uri="{FF2B5EF4-FFF2-40B4-BE49-F238E27FC236}">
                <a16:creationId xmlns:a16="http://schemas.microsoft.com/office/drawing/2014/main" id="{87C89428-7202-4BA5-B155-B8D2A127B455}"/>
              </a:ext>
            </a:extLst>
          </p:cNvPr>
          <p:cNvSpPr txBox="1">
            <a:spLocks noChangeArrowheads="1"/>
          </p:cNvSpPr>
          <p:nvPr/>
        </p:nvSpPr>
        <p:spPr bwMode="auto">
          <a:xfrm>
            <a:off x="323850" y="6165850"/>
            <a:ext cx="8496300"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200">
                <a:solidFill>
                  <a:schemeClr val="bg1"/>
                </a:solidFill>
              </a:rPr>
              <a:t>*Male and female digit proportions are determined by the balance of sex hormones during early embryonic development. Differences in how these hormones activate receptors in males and females affect the growth of specific digits.</a:t>
            </a:r>
            <a:r>
              <a:rPr lang="en-US" altLang="en-US"/>
              <a:t> </a:t>
            </a:r>
          </a:p>
          <a:p>
            <a:pPr algn="ctr">
              <a:spcBef>
                <a:spcPct val="50000"/>
              </a:spcBef>
            </a:pPr>
            <a:r>
              <a:rPr lang="en-US" altLang="en-US" sz="1000">
                <a:solidFill>
                  <a:schemeClr val="bg1"/>
                </a:solidFill>
              </a:rPr>
              <a:t>Source:  </a:t>
            </a:r>
            <a:r>
              <a:rPr lang="en-US" altLang="en-US" sz="1000">
                <a:solidFill>
                  <a:schemeClr val="bg1"/>
                </a:solidFill>
                <a:hlinkClick r:id="rId3"/>
              </a:rPr>
              <a:t>http://www.sciencedaily.com</a:t>
            </a:r>
            <a:r>
              <a:rPr lang="en-US" altLang="en-US" sz="1000">
                <a:solidFill>
                  <a:schemeClr val="bg1"/>
                </a:solidFill>
              </a:rPr>
              <a:t>  Retrieved: on 11 Sept 2011</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D0D4C88D-9FF3-43B0-8A2A-4AE471615215}"/>
              </a:ext>
            </a:extLst>
          </p:cNvPr>
          <p:cNvSpPr>
            <a:spLocks noGrp="1" noChangeArrowheads="1"/>
          </p:cNvSpPr>
          <p:nvPr>
            <p:ph type="title"/>
          </p:nvPr>
        </p:nvSpPr>
        <p:spPr>
          <a:xfrm>
            <a:off x="468313" y="260350"/>
            <a:ext cx="8229600" cy="1143000"/>
          </a:xfrm>
        </p:spPr>
        <p:txBody>
          <a:bodyPr/>
          <a:lstStyle/>
          <a:p>
            <a:r>
              <a:rPr lang="en-US" altLang="en-US" b="1" u="sng">
                <a:solidFill>
                  <a:srgbClr val="FFFF00"/>
                </a:solidFill>
              </a:rPr>
              <a:t>Review</a:t>
            </a:r>
          </a:p>
        </p:txBody>
      </p:sp>
      <p:sp>
        <p:nvSpPr>
          <p:cNvPr id="124931" name="Rectangle 3">
            <a:extLst>
              <a:ext uri="{FF2B5EF4-FFF2-40B4-BE49-F238E27FC236}">
                <a16:creationId xmlns:a16="http://schemas.microsoft.com/office/drawing/2014/main" id="{D5B072F3-7F16-41C1-A58E-EF80693F4FB4}"/>
              </a:ext>
            </a:extLst>
          </p:cNvPr>
          <p:cNvSpPr>
            <a:spLocks noGrp="1" noChangeArrowheads="1"/>
          </p:cNvSpPr>
          <p:nvPr>
            <p:ph type="body" idx="1"/>
          </p:nvPr>
        </p:nvSpPr>
        <p:spPr>
          <a:xfrm>
            <a:off x="468313" y="1125538"/>
            <a:ext cx="5183187" cy="5732462"/>
          </a:xfrm>
        </p:spPr>
        <p:txBody>
          <a:bodyPr/>
          <a:lstStyle/>
          <a:p>
            <a:r>
              <a:rPr lang="en-US" altLang="en-US" sz="2800" b="1" i="1" dirty="0">
                <a:solidFill>
                  <a:srgbClr val="FF99FF"/>
                </a:solidFill>
              </a:rPr>
              <a:t>Pelvis Shape:</a:t>
            </a:r>
          </a:p>
          <a:p>
            <a:pPr lvl="1"/>
            <a:r>
              <a:rPr lang="en-US" altLang="en-US" sz="2400" b="1" i="1" dirty="0">
                <a:solidFill>
                  <a:srgbClr val="CC0099"/>
                </a:solidFill>
              </a:rPr>
              <a:t>Female= Heart</a:t>
            </a:r>
          </a:p>
          <a:p>
            <a:pPr lvl="1"/>
            <a:r>
              <a:rPr lang="en-US" altLang="en-US" sz="2400" b="1" i="1" dirty="0">
                <a:solidFill>
                  <a:srgbClr val="CC0099"/>
                </a:solidFill>
              </a:rPr>
              <a:t>Male= Mickey</a:t>
            </a:r>
          </a:p>
          <a:p>
            <a:r>
              <a:rPr lang="en-US" altLang="en-US" sz="2800" b="1" i="1" dirty="0">
                <a:solidFill>
                  <a:srgbClr val="0066FF"/>
                </a:solidFill>
              </a:rPr>
              <a:t>Pubic Arch</a:t>
            </a:r>
          </a:p>
          <a:p>
            <a:pPr lvl="1"/>
            <a:r>
              <a:rPr lang="en-US" altLang="en-US" sz="2400" b="1" i="1" dirty="0">
                <a:solidFill>
                  <a:srgbClr val="66CCFF"/>
                </a:solidFill>
              </a:rPr>
              <a:t>Female= 90</a:t>
            </a:r>
            <a:r>
              <a:rPr lang="en-US" altLang="en-US" sz="2400" b="1" i="1" dirty="0">
                <a:solidFill>
                  <a:srgbClr val="66CCFF"/>
                </a:solidFill>
                <a:cs typeface="Arial" panose="020B0604020202020204" pitchFamily="34" charset="0"/>
              </a:rPr>
              <a:t>° +</a:t>
            </a:r>
          </a:p>
          <a:p>
            <a:pPr lvl="1"/>
            <a:r>
              <a:rPr lang="en-US" altLang="en-US" sz="2400" b="1" i="1" dirty="0">
                <a:solidFill>
                  <a:srgbClr val="66CCFF"/>
                </a:solidFill>
              </a:rPr>
              <a:t>Male= under 90</a:t>
            </a:r>
            <a:r>
              <a:rPr lang="en-US" altLang="en-US" sz="2400" b="1" i="1" dirty="0">
                <a:solidFill>
                  <a:srgbClr val="66CCFF"/>
                </a:solidFill>
                <a:cs typeface="Arial" panose="020B0604020202020204" pitchFamily="34" charset="0"/>
              </a:rPr>
              <a:t>°</a:t>
            </a:r>
            <a:endParaRPr lang="en-US" altLang="en-US" sz="2400" b="1" i="1" dirty="0">
              <a:solidFill>
                <a:srgbClr val="66CCFF"/>
              </a:solidFill>
            </a:endParaRPr>
          </a:p>
          <a:p>
            <a:r>
              <a:rPr lang="en-US" altLang="en-US" sz="2800" b="1" i="1" dirty="0">
                <a:solidFill>
                  <a:srgbClr val="00CC00"/>
                </a:solidFill>
              </a:rPr>
              <a:t>Greater </a:t>
            </a:r>
            <a:r>
              <a:rPr lang="en-US" altLang="en-US" sz="2800" b="1" i="1" dirty="0" err="1">
                <a:solidFill>
                  <a:srgbClr val="00CC00"/>
                </a:solidFill>
              </a:rPr>
              <a:t>Siatic</a:t>
            </a:r>
            <a:r>
              <a:rPr lang="en-US" altLang="en-US" sz="2800" b="1" i="1" dirty="0">
                <a:solidFill>
                  <a:srgbClr val="00CC00"/>
                </a:solidFill>
              </a:rPr>
              <a:t> Notch</a:t>
            </a:r>
          </a:p>
          <a:p>
            <a:pPr lvl="1"/>
            <a:r>
              <a:rPr lang="en-US" altLang="en-US" sz="2400" b="1" i="1" dirty="0">
                <a:solidFill>
                  <a:srgbClr val="CCFF99"/>
                </a:solidFill>
              </a:rPr>
              <a:t>Female= Broad</a:t>
            </a:r>
            <a:endParaRPr lang="en-US" altLang="en-US" sz="2400" b="1" i="1" dirty="0">
              <a:solidFill>
                <a:srgbClr val="CCFF99"/>
              </a:solidFill>
              <a:cs typeface="Arial" panose="020B0604020202020204" pitchFamily="34" charset="0"/>
            </a:endParaRPr>
          </a:p>
          <a:p>
            <a:pPr lvl="1"/>
            <a:r>
              <a:rPr lang="en-US" altLang="en-US" sz="2400" b="1" i="1" dirty="0">
                <a:solidFill>
                  <a:srgbClr val="CCFF99"/>
                </a:solidFill>
              </a:rPr>
              <a:t>Male= Narrow, Candy cane</a:t>
            </a:r>
          </a:p>
          <a:p>
            <a:r>
              <a:rPr lang="en-US" altLang="en-US" sz="2800" b="1" i="1" dirty="0">
                <a:solidFill>
                  <a:srgbClr val="9900FF"/>
                </a:solidFill>
              </a:rPr>
              <a:t>Index Finger:</a:t>
            </a:r>
          </a:p>
          <a:p>
            <a:pPr lvl="1"/>
            <a:r>
              <a:rPr lang="en-US" altLang="en-US" sz="2400" b="1" i="1" dirty="0">
                <a:solidFill>
                  <a:srgbClr val="CC99FF"/>
                </a:solidFill>
              </a:rPr>
              <a:t>Female= Index &gt; Ring</a:t>
            </a:r>
            <a:endParaRPr lang="en-US" altLang="en-US" sz="2400" b="1" i="1" dirty="0">
              <a:solidFill>
                <a:srgbClr val="CC99FF"/>
              </a:solidFill>
              <a:cs typeface="Arial" panose="020B0604020202020204" pitchFamily="34" charset="0"/>
            </a:endParaRPr>
          </a:p>
          <a:p>
            <a:pPr lvl="1"/>
            <a:r>
              <a:rPr lang="en-US" altLang="en-US" sz="2400" b="1" i="1" dirty="0">
                <a:solidFill>
                  <a:srgbClr val="CC99FF"/>
                </a:solidFill>
              </a:rPr>
              <a:t>Male= Ring &gt; Index</a:t>
            </a:r>
          </a:p>
          <a:p>
            <a:endParaRPr lang="en-US" altLang="en-US" sz="2800" b="1" i="1" dirty="0">
              <a:solidFill>
                <a:srgbClr val="CC99FF"/>
              </a:solidFill>
            </a:endParaRPr>
          </a:p>
        </p:txBody>
      </p:sp>
      <p:pic>
        <p:nvPicPr>
          <p:cNvPr id="124938" name="Picture 10">
            <a:extLst>
              <a:ext uri="{FF2B5EF4-FFF2-40B4-BE49-F238E27FC236}">
                <a16:creationId xmlns:a16="http://schemas.microsoft.com/office/drawing/2014/main" id="{D4E5350A-48EF-4D2F-9615-D87958E3C9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25" y="1196975"/>
            <a:ext cx="2527300"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939" name="Picture 11" descr="frnsarc2">
            <a:extLst>
              <a:ext uri="{FF2B5EF4-FFF2-40B4-BE49-F238E27FC236}">
                <a16:creationId xmlns:a16="http://schemas.microsoft.com/office/drawing/2014/main" id="{7194746C-BC10-4984-A852-F307B2EB4E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63" y="1484313"/>
            <a:ext cx="1857375" cy="2619375"/>
          </a:xfrm>
          <a:prstGeom prst="rect">
            <a:avLst/>
          </a:prstGeom>
          <a:noFill/>
          <a:extLst>
            <a:ext uri="{909E8E84-426E-40DD-AFC4-6F175D3DCCD1}">
              <a14:hiddenFill xmlns:a14="http://schemas.microsoft.com/office/drawing/2010/main">
                <a:solidFill>
                  <a:srgbClr val="FFFFFF"/>
                </a:solidFill>
              </a14:hiddenFill>
            </a:ext>
          </a:extLst>
        </p:spPr>
      </p:pic>
      <p:pic>
        <p:nvPicPr>
          <p:cNvPr id="124940" name="Picture 12" descr="frnsarc3">
            <a:extLst>
              <a:ext uri="{FF2B5EF4-FFF2-40B4-BE49-F238E27FC236}">
                <a16:creationId xmlns:a16="http://schemas.microsoft.com/office/drawing/2014/main" id="{44E7F34B-4FF1-409A-919C-803F45534D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025" y="1484313"/>
            <a:ext cx="1873250" cy="2619375"/>
          </a:xfrm>
          <a:prstGeom prst="rect">
            <a:avLst/>
          </a:prstGeom>
          <a:noFill/>
          <a:extLst>
            <a:ext uri="{909E8E84-426E-40DD-AFC4-6F175D3DCCD1}">
              <a14:hiddenFill xmlns:a14="http://schemas.microsoft.com/office/drawing/2010/main">
                <a:solidFill>
                  <a:srgbClr val="FFFFFF"/>
                </a:solidFill>
              </a14:hiddenFill>
            </a:ext>
          </a:extLst>
        </p:spPr>
      </p:pic>
      <p:pic>
        <p:nvPicPr>
          <p:cNvPr id="124941" name="Picture 13">
            <a:extLst>
              <a:ext uri="{FF2B5EF4-FFF2-40B4-BE49-F238E27FC236}">
                <a16:creationId xmlns:a16="http://schemas.microsoft.com/office/drawing/2014/main" id="{016A11B4-5A0C-4A85-98A2-8A357D28AC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3550" y="4391025"/>
            <a:ext cx="3600450"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4931">
                                            <p:txEl>
                                              <p:pRg st="0" end="0"/>
                                            </p:txEl>
                                          </p:spTgt>
                                        </p:tgtEl>
                                        <p:attrNameLst>
                                          <p:attrName>style.visibility</p:attrName>
                                        </p:attrNameLst>
                                      </p:cBhvr>
                                      <p:to>
                                        <p:strVal val="visible"/>
                                      </p:to>
                                    </p:set>
                                    <p:anim calcmode="lin" valueType="num">
                                      <p:cBhvr additive="base">
                                        <p:cTn id="7" dur="500" fill="hold"/>
                                        <p:tgtEl>
                                          <p:spTgt spid="1249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493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4931">
                                            <p:txEl>
                                              <p:pRg st="1" end="1"/>
                                            </p:txEl>
                                          </p:spTgt>
                                        </p:tgtEl>
                                        <p:attrNameLst>
                                          <p:attrName>style.visibility</p:attrName>
                                        </p:attrNameLst>
                                      </p:cBhvr>
                                      <p:to>
                                        <p:strVal val="visible"/>
                                      </p:to>
                                    </p:set>
                                    <p:anim calcmode="lin" valueType="num">
                                      <p:cBhvr additive="base">
                                        <p:cTn id="11" dur="500" fill="hold"/>
                                        <p:tgtEl>
                                          <p:spTgt spid="12493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493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4931">
                                            <p:txEl>
                                              <p:pRg st="2" end="2"/>
                                            </p:txEl>
                                          </p:spTgt>
                                        </p:tgtEl>
                                        <p:attrNameLst>
                                          <p:attrName>style.visibility</p:attrName>
                                        </p:attrNameLst>
                                      </p:cBhvr>
                                      <p:to>
                                        <p:strVal val="visible"/>
                                      </p:to>
                                    </p:set>
                                    <p:anim calcmode="lin" valueType="num">
                                      <p:cBhvr additive="base">
                                        <p:cTn id="15" dur="500" fill="hold"/>
                                        <p:tgtEl>
                                          <p:spTgt spid="12493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249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4931">
                                            <p:txEl>
                                              <p:pRg st="3" end="3"/>
                                            </p:txEl>
                                          </p:spTgt>
                                        </p:tgtEl>
                                        <p:attrNameLst>
                                          <p:attrName>style.visibility</p:attrName>
                                        </p:attrNameLst>
                                      </p:cBhvr>
                                      <p:to>
                                        <p:strVal val="visible"/>
                                      </p:to>
                                    </p:set>
                                    <p:anim calcmode="lin" valueType="num">
                                      <p:cBhvr additive="base">
                                        <p:cTn id="21" dur="500" fill="hold"/>
                                        <p:tgtEl>
                                          <p:spTgt spid="12493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24931">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4931">
                                            <p:txEl>
                                              <p:pRg st="4" end="4"/>
                                            </p:txEl>
                                          </p:spTgt>
                                        </p:tgtEl>
                                        <p:attrNameLst>
                                          <p:attrName>style.visibility</p:attrName>
                                        </p:attrNameLst>
                                      </p:cBhvr>
                                      <p:to>
                                        <p:strVal val="visible"/>
                                      </p:to>
                                    </p:set>
                                    <p:anim calcmode="lin" valueType="num">
                                      <p:cBhvr additive="base">
                                        <p:cTn id="25" dur="500" fill="hold"/>
                                        <p:tgtEl>
                                          <p:spTgt spid="12493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4931">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4931">
                                            <p:txEl>
                                              <p:pRg st="5" end="5"/>
                                            </p:txEl>
                                          </p:spTgt>
                                        </p:tgtEl>
                                        <p:attrNameLst>
                                          <p:attrName>style.visibility</p:attrName>
                                        </p:attrNameLst>
                                      </p:cBhvr>
                                      <p:to>
                                        <p:strVal val="visible"/>
                                      </p:to>
                                    </p:set>
                                    <p:anim calcmode="lin" valueType="num">
                                      <p:cBhvr additive="base">
                                        <p:cTn id="29" dur="500" fill="hold"/>
                                        <p:tgtEl>
                                          <p:spTgt spid="124931">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493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4931">
                                            <p:txEl>
                                              <p:pRg st="6" end="6"/>
                                            </p:txEl>
                                          </p:spTgt>
                                        </p:tgtEl>
                                        <p:attrNameLst>
                                          <p:attrName>style.visibility</p:attrName>
                                        </p:attrNameLst>
                                      </p:cBhvr>
                                      <p:to>
                                        <p:strVal val="visible"/>
                                      </p:to>
                                    </p:set>
                                    <p:anim calcmode="lin" valueType="num">
                                      <p:cBhvr additive="base">
                                        <p:cTn id="35" dur="500" fill="hold"/>
                                        <p:tgtEl>
                                          <p:spTgt spid="124931">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4931">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4931">
                                            <p:txEl>
                                              <p:pRg st="7" end="7"/>
                                            </p:txEl>
                                          </p:spTgt>
                                        </p:tgtEl>
                                        <p:attrNameLst>
                                          <p:attrName>style.visibility</p:attrName>
                                        </p:attrNameLst>
                                      </p:cBhvr>
                                      <p:to>
                                        <p:strVal val="visible"/>
                                      </p:to>
                                    </p:set>
                                    <p:anim calcmode="lin" valueType="num">
                                      <p:cBhvr additive="base">
                                        <p:cTn id="39" dur="500" fill="hold"/>
                                        <p:tgtEl>
                                          <p:spTgt spid="124931">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24931">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4931">
                                            <p:txEl>
                                              <p:pRg st="8" end="8"/>
                                            </p:txEl>
                                          </p:spTgt>
                                        </p:tgtEl>
                                        <p:attrNameLst>
                                          <p:attrName>style.visibility</p:attrName>
                                        </p:attrNameLst>
                                      </p:cBhvr>
                                      <p:to>
                                        <p:strVal val="visible"/>
                                      </p:to>
                                    </p:set>
                                    <p:anim calcmode="lin" valueType="num">
                                      <p:cBhvr additive="base">
                                        <p:cTn id="43" dur="500" fill="hold"/>
                                        <p:tgtEl>
                                          <p:spTgt spid="124931">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493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nodeType="clickEffect">
                                  <p:stCondLst>
                                    <p:cond delay="0"/>
                                  </p:stCondLst>
                                  <p:childTnLst>
                                    <p:set>
                                      <p:cBhvr>
                                        <p:cTn id="48" dur="1" fill="hold">
                                          <p:stCondLst>
                                            <p:cond delay="0"/>
                                          </p:stCondLst>
                                        </p:cTn>
                                        <p:tgtEl>
                                          <p:spTgt spid="124939"/>
                                        </p:tgtEl>
                                        <p:attrNameLst>
                                          <p:attrName>style.visibility</p:attrName>
                                        </p:attrNameLst>
                                      </p:cBhvr>
                                      <p:to>
                                        <p:strVal val="visible"/>
                                      </p:to>
                                    </p:set>
                                    <p:animEffect transition="in" filter="blinds(horizontal)">
                                      <p:cBhvr>
                                        <p:cTn id="49" dur="500"/>
                                        <p:tgtEl>
                                          <p:spTgt spid="124939"/>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124931">
                                            <p:txEl>
                                              <p:pRg st="9" end="9"/>
                                            </p:txEl>
                                          </p:spTgt>
                                        </p:tgtEl>
                                        <p:attrNameLst>
                                          <p:attrName>style.visibility</p:attrName>
                                        </p:attrNameLst>
                                      </p:cBhvr>
                                      <p:to>
                                        <p:strVal val="visible"/>
                                      </p:to>
                                    </p:set>
                                    <p:anim calcmode="lin" valueType="num">
                                      <p:cBhvr additive="base">
                                        <p:cTn id="52" dur="500" fill="hold"/>
                                        <p:tgtEl>
                                          <p:spTgt spid="124931">
                                            <p:txEl>
                                              <p:pRg st="9" end="9"/>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24931">
                                            <p:txEl>
                                              <p:pRg st="9" end="9"/>
                                            </p:txEl>
                                          </p:spTgt>
                                        </p:tgtEl>
                                        <p:attrNameLst>
                                          <p:attrName>ppt_y</p:attrName>
                                        </p:attrNameLst>
                                      </p:cBhvr>
                                      <p:tavLst>
                                        <p:tav tm="0">
                                          <p:val>
                                            <p:strVal val="1+#ppt_h/2"/>
                                          </p:val>
                                        </p:tav>
                                        <p:tav tm="100000">
                                          <p:val>
                                            <p:strVal val="#ppt_y"/>
                                          </p:val>
                                        </p:tav>
                                      </p:tavLst>
                                    </p:anim>
                                  </p:childTnLst>
                                </p:cTn>
                              </p:par>
                              <p:par>
                                <p:cTn id="54" presetID="3" presetClass="entr" presetSubtype="10" fill="hold" nodeType="withEffect">
                                  <p:stCondLst>
                                    <p:cond delay="0"/>
                                  </p:stCondLst>
                                  <p:childTnLst>
                                    <p:set>
                                      <p:cBhvr>
                                        <p:cTn id="55" dur="1" fill="hold">
                                          <p:stCondLst>
                                            <p:cond delay="0"/>
                                          </p:stCondLst>
                                        </p:cTn>
                                        <p:tgtEl>
                                          <p:spTgt spid="124940"/>
                                        </p:tgtEl>
                                        <p:attrNameLst>
                                          <p:attrName>style.visibility</p:attrName>
                                        </p:attrNameLst>
                                      </p:cBhvr>
                                      <p:to>
                                        <p:strVal val="visible"/>
                                      </p:to>
                                    </p:set>
                                    <p:animEffect transition="in" filter="blinds(horizontal)">
                                      <p:cBhvr>
                                        <p:cTn id="56" dur="500"/>
                                        <p:tgtEl>
                                          <p:spTgt spid="124940"/>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4931">
                                            <p:txEl>
                                              <p:pRg st="10" end="10"/>
                                            </p:txEl>
                                          </p:spTgt>
                                        </p:tgtEl>
                                        <p:attrNameLst>
                                          <p:attrName>style.visibility</p:attrName>
                                        </p:attrNameLst>
                                      </p:cBhvr>
                                      <p:to>
                                        <p:strVal val="visible"/>
                                      </p:to>
                                    </p:set>
                                    <p:anim calcmode="lin" valueType="num">
                                      <p:cBhvr additive="base">
                                        <p:cTn id="61" dur="500" fill="hold"/>
                                        <p:tgtEl>
                                          <p:spTgt spid="124931">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24931">
                                            <p:txEl>
                                              <p:pRg st="10" end="10"/>
                                            </p:txEl>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4931">
                                            <p:txEl>
                                              <p:pRg st="11" end="11"/>
                                            </p:txEl>
                                          </p:spTgt>
                                        </p:tgtEl>
                                        <p:attrNameLst>
                                          <p:attrName>style.visibility</p:attrName>
                                        </p:attrNameLst>
                                      </p:cBhvr>
                                      <p:to>
                                        <p:strVal val="visible"/>
                                      </p:to>
                                    </p:set>
                                    <p:anim calcmode="lin" valueType="num">
                                      <p:cBhvr additive="base">
                                        <p:cTn id="65" dur="500" fill="hold"/>
                                        <p:tgtEl>
                                          <p:spTgt spid="124931">
                                            <p:txEl>
                                              <p:pRg st="11" end="11"/>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24931">
                                            <p:txEl>
                                              <p:pRg st="11" end="11"/>
                                            </p:txEl>
                                          </p:spTgt>
                                        </p:tgtEl>
                                        <p:attrNameLst>
                                          <p:attrName>ppt_y</p:attrName>
                                        </p:attrNameLst>
                                      </p:cBhvr>
                                      <p:tavLst>
                                        <p:tav tm="0">
                                          <p:val>
                                            <p:strVal val="1+#ppt_h/2"/>
                                          </p:val>
                                        </p:tav>
                                        <p:tav tm="100000">
                                          <p:val>
                                            <p:strVal val="#ppt_y"/>
                                          </p:val>
                                        </p:tav>
                                      </p:tavLst>
                                    </p:anim>
                                  </p:childTnLst>
                                </p:cTn>
                              </p:par>
                              <p:par>
                                <p:cTn id="67" presetID="3" presetClass="entr" presetSubtype="10" fill="hold" nodeType="withEffect">
                                  <p:stCondLst>
                                    <p:cond delay="0"/>
                                  </p:stCondLst>
                                  <p:childTnLst>
                                    <p:set>
                                      <p:cBhvr>
                                        <p:cTn id="68" dur="1" fill="hold">
                                          <p:stCondLst>
                                            <p:cond delay="0"/>
                                          </p:stCondLst>
                                        </p:cTn>
                                        <p:tgtEl>
                                          <p:spTgt spid="124941"/>
                                        </p:tgtEl>
                                        <p:attrNameLst>
                                          <p:attrName>style.visibility</p:attrName>
                                        </p:attrNameLst>
                                      </p:cBhvr>
                                      <p:to>
                                        <p:strVal val="visible"/>
                                      </p:to>
                                    </p:set>
                                    <p:animEffect transition="in" filter="blinds(horizontal)">
                                      <p:cBhvr>
                                        <p:cTn id="69" dur="500"/>
                                        <p:tgtEl>
                                          <p:spTgt spid="124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2E62BE8E-12AB-4389-86DD-87CF55EFF89B}"/>
              </a:ext>
            </a:extLst>
          </p:cNvPr>
          <p:cNvSpPr>
            <a:spLocks noGrp="1" noChangeArrowheads="1"/>
          </p:cNvSpPr>
          <p:nvPr>
            <p:ph type="title"/>
          </p:nvPr>
        </p:nvSpPr>
        <p:spPr>
          <a:xfrm>
            <a:off x="457200" y="44450"/>
            <a:ext cx="8229600" cy="1143000"/>
          </a:xfrm>
        </p:spPr>
        <p:txBody>
          <a:bodyPr/>
          <a:lstStyle/>
          <a:p>
            <a:r>
              <a:rPr lang="en-US" altLang="en-US" b="1" u="sng"/>
              <a:t>Skull Differences</a:t>
            </a:r>
          </a:p>
        </p:txBody>
      </p:sp>
      <p:pic>
        <p:nvPicPr>
          <p:cNvPr id="74761" name="Picture 9" descr="Unassigned">
            <a:extLst>
              <a:ext uri="{FF2B5EF4-FFF2-40B4-BE49-F238E27FC236}">
                <a16:creationId xmlns:a16="http://schemas.microsoft.com/office/drawing/2014/main" id="{CB7A729F-EC8E-4A7B-9933-9BAFFCC30C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4663" y="3717032"/>
            <a:ext cx="4824412" cy="2880618"/>
          </a:xfrm>
          <a:prstGeom prst="rect">
            <a:avLst/>
          </a:prstGeom>
          <a:noFill/>
          <a:extLst>
            <a:ext uri="{909E8E84-426E-40DD-AFC4-6F175D3DCCD1}">
              <a14:hiddenFill xmlns:a14="http://schemas.microsoft.com/office/drawing/2010/main">
                <a:solidFill>
                  <a:srgbClr val="FFFFFF"/>
                </a:solidFill>
              </a14:hiddenFill>
            </a:ext>
          </a:extLst>
        </p:spPr>
      </p:pic>
      <p:pic>
        <p:nvPicPr>
          <p:cNvPr id="74767" name="Picture 15" descr="468881">
            <a:extLst>
              <a:ext uri="{FF2B5EF4-FFF2-40B4-BE49-F238E27FC236}">
                <a16:creationId xmlns:a16="http://schemas.microsoft.com/office/drawing/2014/main" id="{E43426D8-0638-4C5A-BD49-274E75DD15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4" y="3717032"/>
            <a:ext cx="4103688" cy="2898130"/>
          </a:xfrm>
          <a:prstGeom prst="rect">
            <a:avLst/>
          </a:prstGeom>
          <a:noFill/>
          <a:extLst>
            <a:ext uri="{909E8E84-426E-40DD-AFC4-6F175D3DCCD1}">
              <a14:hiddenFill xmlns:a14="http://schemas.microsoft.com/office/drawing/2010/main">
                <a:solidFill>
                  <a:srgbClr val="FFFFFF"/>
                </a:solidFill>
              </a14:hiddenFill>
            </a:ext>
          </a:extLst>
        </p:spPr>
      </p:pic>
      <p:sp>
        <p:nvSpPr>
          <p:cNvPr id="74773" name="Line 21">
            <a:extLst>
              <a:ext uri="{FF2B5EF4-FFF2-40B4-BE49-F238E27FC236}">
                <a16:creationId xmlns:a16="http://schemas.microsoft.com/office/drawing/2014/main" id="{5A39BA65-A399-44ED-A634-588B0B85BBB7}"/>
              </a:ext>
            </a:extLst>
          </p:cNvPr>
          <p:cNvSpPr>
            <a:spLocks noChangeShapeType="1"/>
          </p:cNvSpPr>
          <p:nvPr/>
        </p:nvSpPr>
        <p:spPr bwMode="auto">
          <a:xfrm>
            <a:off x="2101570" y="5739699"/>
            <a:ext cx="530366" cy="539751"/>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774" name="Line 22">
            <a:extLst>
              <a:ext uri="{FF2B5EF4-FFF2-40B4-BE49-F238E27FC236}">
                <a16:creationId xmlns:a16="http://schemas.microsoft.com/office/drawing/2014/main" id="{82FDB282-DF3C-4C16-BB33-A0781272AD69}"/>
              </a:ext>
            </a:extLst>
          </p:cNvPr>
          <p:cNvSpPr>
            <a:spLocks noChangeShapeType="1"/>
          </p:cNvSpPr>
          <p:nvPr/>
        </p:nvSpPr>
        <p:spPr bwMode="auto">
          <a:xfrm flipV="1">
            <a:off x="2663032" y="6144466"/>
            <a:ext cx="792162" cy="144463"/>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775" name="Line 23">
            <a:extLst>
              <a:ext uri="{FF2B5EF4-FFF2-40B4-BE49-F238E27FC236}">
                <a16:creationId xmlns:a16="http://schemas.microsoft.com/office/drawing/2014/main" id="{1E622CEC-E30E-4921-8642-EF77F121A375}"/>
              </a:ext>
            </a:extLst>
          </p:cNvPr>
          <p:cNvSpPr>
            <a:spLocks noChangeShapeType="1"/>
          </p:cNvSpPr>
          <p:nvPr/>
        </p:nvSpPr>
        <p:spPr bwMode="auto">
          <a:xfrm>
            <a:off x="6785706" y="5863899"/>
            <a:ext cx="577850" cy="561134"/>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776" name="Line 24">
            <a:extLst>
              <a:ext uri="{FF2B5EF4-FFF2-40B4-BE49-F238E27FC236}">
                <a16:creationId xmlns:a16="http://schemas.microsoft.com/office/drawing/2014/main" id="{1DC8CE92-DF2B-4500-9519-FAC8801AFD02}"/>
              </a:ext>
            </a:extLst>
          </p:cNvPr>
          <p:cNvSpPr>
            <a:spLocks noChangeShapeType="1"/>
          </p:cNvSpPr>
          <p:nvPr/>
        </p:nvSpPr>
        <p:spPr bwMode="auto">
          <a:xfrm flipV="1">
            <a:off x="7357821" y="6352008"/>
            <a:ext cx="1152525" cy="73025"/>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778" name="Line 26">
            <a:extLst>
              <a:ext uri="{FF2B5EF4-FFF2-40B4-BE49-F238E27FC236}">
                <a16:creationId xmlns:a16="http://schemas.microsoft.com/office/drawing/2014/main" id="{5D709551-E448-4235-AE2E-FAC093BE16B7}"/>
              </a:ext>
            </a:extLst>
          </p:cNvPr>
          <p:cNvSpPr>
            <a:spLocks noChangeShapeType="1"/>
          </p:cNvSpPr>
          <p:nvPr/>
        </p:nvSpPr>
        <p:spPr bwMode="auto">
          <a:xfrm flipV="1">
            <a:off x="1584324" y="5948362"/>
            <a:ext cx="144463" cy="360363"/>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781" name="Line 29">
            <a:extLst>
              <a:ext uri="{FF2B5EF4-FFF2-40B4-BE49-F238E27FC236}">
                <a16:creationId xmlns:a16="http://schemas.microsoft.com/office/drawing/2014/main" id="{E8DFE61B-5CC9-4ECE-8380-9663B0C75FF7}"/>
              </a:ext>
            </a:extLst>
          </p:cNvPr>
          <p:cNvSpPr>
            <a:spLocks noChangeShapeType="1"/>
          </p:cNvSpPr>
          <p:nvPr/>
        </p:nvSpPr>
        <p:spPr bwMode="auto">
          <a:xfrm flipH="1" flipV="1">
            <a:off x="3817144" y="6088950"/>
            <a:ext cx="141288" cy="360363"/>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782" name="Line 30">
            <a:extLst>
              <a:ext uri="{FF2B5EF4-FFF2-40B4-BE49-F238E27FC236}">
                <a16:creationId xmlns:a16="http://schemas.microsoft.com/office/drawing/2014/main" id="{682E8B83-9030-4946-91EB-EAAE334B1D76}"/>
              </a:ext>
            </a:extLst>
          </p:cNvPr>
          <p:cNvSpPr>
            <a:spLocks noChangeShapeType="1"/>
          </p:cNvSpPr>
          <p:nvPr/>
        </p:nvSpPr>
        <p:spPr bwMode="auto">
          <a:xfrm flipH="1" flipV="1">
            <a:off x="8747638" y="6208338"/>
            <a:ext cx="287337" cy="360363"/>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 name="Table 1"/>
          <p:cNvGraphicFramePr>
            <a:graphicFrameLocks noGrp="1"/>
          </p:cNvGraphicFramePr>
          <p:nvPr>
            <p:extLst>
              <p:ext uri="{D42A27DB-BD31-4B8C-83A1-F6EECF244321}">
                <p14:modId xmlns:p14="http://schemas.microsoft.com/office/powerpoint/2010/main" val="3004966439"/>
              </p:ext>
            </p:extLst>
          </p:nvPr>
        </p:nvGraphicFramePr>
        <p:xfrm>
          <a:off x="179513" y="1007586"/>
          <a:ext cx="8783511" cy="2595880"/>
        </p:xfrm>
        <a:graphic>
          <a:graphicData uri="http://schemas.openxmlformats.org/drawingml/2006/table">
            <a:tbl>
              <a:tblPr firstRow="1" bandRow="1">
                <a:tableStyleId>{00A15C55-8517-42AA-B614-E9B94910E393}</a:tableStyleId>
              </a:tblPr>
              <a:tblGrid>
                <a:gridCol w="2927837">
                  <a:extLst>
                    <a:ext uri="{9D8B030D-6E8A-4147-A177-3AD203B41FA5}">
                      <a16:colId xmlns:a16="http://schemas.microsoft.com/office/drawing/2014/main" val="3250577909"/>
                    </a:ext>
                  </a:extLst>
                </a:gridCol>
                <a:gridCol w="2927837">
                  <a:extLst>
                    <a:ext uri="{9D8B030D-6E8A-4147-A177-3AD203B41FA5}">
                      <a16:colId xmlns:a16="http://schemas.microsoft.com/office/drawing/2014/main" val="1857125656"/>
                    </a:ext>
                  </a:extLst>
                </a:gridCol>
                <a:gridCol w="2927837">
                  <a:extLst>
                    <a:ext uri="{9D8B030D-6E8A-4147-A177-3AD203B41FA5}">
                      <a16:colId xmlns:a16="http://schemas.microsoft.com/office/drawing/2014/main" val="3038997194"/>
                    </a:ext>
                  </a:extLst>
                </a:gridCol>
              </a:tblGrid>
              <a:tr h="370840">
                <a:tc>
                  <a:txBody>
                    <a:bodyPr/>
                    <a:lstStyle/>
                    <a:p>
                      <a:r>
                        <a:rPr lang="en-US" dirty="0"/>
                        <a:t>TRAIT</a:t>
                      </a:r>
                    </a:p>
                  </a:txBody>
                  <a:tcPr/>
                </a:tc>
                <a:tc>
                  <a:txBody>
                    <a:bodyPr/>
                    <a:lstStyle/>
                    <a:p>
                      <a:r>
                        <a:rPr lang="en-US" dirty="0"/>
                        <a:t>MALE</a:t>
                      </a:r>
                    </a:p>
                  </a:txBody>
                  <a:tcPr/>
                </a:tc>
                <a:tc>
                  <a:txBody>
                    <a:bodyPr/>
                    <a:lstStyle/>
                    <a:p>
                      <a:r>
                        <a:rPr lang="en-US" dirty="0"/>
                        <a:t>FEMALE</a:t>
                      </a:r>
                    </a:p>
                  </a:txBody>
                  <a:tcPr/>
                </a:tc>
                <a:extLst>
                  <a:ext uri="{0D108BD9-81ED-4DB2-BD59-A6C34878D82A}">
                    <a16:rowId xmlns:a16="http://schemas.microsoft.com/office/drawing/2014/main" val="2204487549"/>
                  </a:ext>
                </a:extLst>
              </a:tr>
              <a:tr h="370840">
                <a:tc>
                  <a:txBody>
                    <a:bodyPr/>
                    <a:lstStyle/>
                    <a:p>
                      <a:r>
                        <a:rPr lang="en-US" dirty="0"/>
                        <a:t>Frontal</a:t>
                      </a:r>
                      <a:r>
                        <a:rPr lang="en-US" baseline="0" dirty="0"/>
                        <a:t> Bone</a:t>
                      </a:r>
                      <a:endParaRPr lang="en-US" dirty="0"/>
                    </a:p>
                  </a:txBody>
                  <a:tcPr/>
                </a:tc>
                <a:tc>
                  <a:txBody>
                    <a:bodyPr/>
                    <a:lstStyle/>
                    <a:p>
                      <a:r>
                        <a:rPr lang="en-US" dirty="0"/>
                        <a:t>Sloping</a:t>
                      </a:r>
                      <a:r>
                        <a:rPr lang="en-US" baseline="0" dirty="0"/>
                        <a:t> frontal bone</a:t>
                      </a:r>
                      <a:endParaRPr lang="en-US" dirty="0"/>
                    </a:p>
                  </a:txBody>
                  <a:tcPr/>
                </a:tc>
                <a:tc>
                  <a:txBody>
                    <a:bodyPr/>
                    <a:lstStyle/>
                    <a:p>
                      <a:r>
                        <a:rPr lang="en-US" dirty="0"/>
                        <a:t>Tall frontal</a:t>
                      </a:r>
                      <a:r>
                        <a:rPr lang="en-US" baseline="0" dirty="0"/>
                        <a:t> bone</a:t>
                      </a:r>
                      <a:endParaRPr lang="en-US" dirty="0"/>
                    </a:p>
                  </a:txBody>
                  <a:tcPr/>
                </a:tc>
                <a:extLst>
                  <a:ext uri="{0D108BD9-81ED-4DB2-BD59-A6C34878D82A}">
                    <a16:rowId xmlns:a16="http://schemas.microsoft.com/office/drawing/2014/main" val="2172936981"/>
                  </a:ext>
                </a:extLst>
              </a:tr>
              <a:tr h="370840">
                <a:tc>
                  <a:txBody>
                    <a:bodyPr/>
                    <a:lstStyle/>
                    <a:p>
                      <a:r>
                        <a:rPr lang="en-US" dirty="0"/>
                        <a:t>Mandible Shape</a:t>
                      </a:r>
                    </a:p>
                  </a:txBody>
                  <a:tcPr/>
                </a:tc>
                <a:tc>
                  <a:txBody>
                    <a:bodyPr/>
                    <a:lstStyle/>
                    <a:p>
                      <a:r>
                        <a:rPr lang="en-US" dirty="0"/>
                        <a:t>Jaw ~90º</a:t>
                      </a:r>
                    </a:p>
                  </a:txBody>
                  <a:tcPr/>
                </a:tc>
                <a:tc>
                  <a:txBody>
                    <a:bodyPr/>
                    <a:lstStyle/>
                    <a:p>
                      <a:r>
                        <a:rPr lang="en-US" dirty="0"/>
                        <a:t>Jaw over 125º</a:t>
                      </a:r>
                    </a:p>
                  </a:txBody>
                  <a:tcPr/>
                </a:tc>
                <a:extLst>
                  <a:ext uri="{0D108BD9-81ED-4DB2-BD59-A6C34878D82A}">
                    <a16:rowId xmlns:a16="http://schemas.microsoft.com/office/drawing/2014/main" val="2017618272"/>
                  </a:ext>
                </a:extLst>
              </a:tr>
              <a:tr h="370840">
                <a:tc>
                  <a:txBody>
                    <a:bodyPr/>
                    <a:lstStyle/>
                    <a:p>
                      <a:r>
                        <a:rPr lang="en-US" dirty="0"/>
                        <a:t>Occipital Protuberance</a:t>
                      </a:r>
                    </a:p>
                  </a:txBody>
                  <a:tcPr/>
                </a:tc>
                <a:tc>
                  <a:txBody>
                    <a:bodyPr/>
                    <a:lstStyle/>
                    <a:p>
                      <a:r>
                        <a:rPr lang="en-US" dirty="0"/>
                        <a:t>Present</a:t>
                      </a:r>
                    </a:p>
                  </a:txBody>
                  <a:tcPr/>
                </a:tc>
                <a:tc>
                  <a:txBody>
                    <a:bodyPr/>
                    <a:lstStyle/>
                    <a:p>
                      <a:r>
                        <a:rPr lang="en-US" dirty="0"/>
                        <a:t>Not</a:t>
                      </a:r>
                      <a:r>
                        <a:rPr lang="en-US" baseline="0" dirty="0"/>
                        <a:t> Present</a:t>
                      </a:r>
                      <a:endParaRPr lang="en-US" dirty="0"/>
                    </a:p>
                  </a:txBody>
                  <a:tcPr/>
                </a:tc>
                <a:extLst>
                  <a:ext uri="{0D108BD9-81ED-4DB2-BD59-A6C34878D82A}">
                    <a16:rowId xmlns:a16="http://schemas.microsoft.com/office/drawing/2014/main" val="1389734584"/>
                  </a:ext>
                </a:extLst>
              </a:tr>
              <a:tr h="370840">
                <a:tc>
                  <a:txBody>
                    <a:bodyPr/>
                    <a:lstStyle/>
                    <a:p>
                      <a:r>
                        <a:rPr lang="en-US" dirty="0"/>
                        <a:t>Chin</a:t>
                      </a:r>
                      <a:r>
                        <a:rPr lang="en-US" baseline="0" dirty="0"/>
                        <a:t> Shape</a:t>
                      </a:r>
                      <a:endParaRPr lang="en-US" dirty="0"/>
                    </a:p>
                  </a:txBody>
                  <a:tcPr/>
                </a:tc>
                <a:tc>
                  <a:txBody>
                    <a:bodyPr/>
                    <a:lstStyle/>
                    <a:p>
                      <a:r>
                        <a:rPr lang="en-US" dirty="0"/>
                        <a:t>Square Chin</a:t>
                      </a:r>
                    </a:p>
                  </a:txBody>
                  <a:tcPr/>
                </a:tc>
                <a:tc>
                  <a:txBody>
                    <a:bodyPr/>
                    <a:lstStyle/>
                    <a:p>
                      <a:r>
                        <a:rPr lang="en-US" dirty="0"/>
                        <a:t>Pointed or Rounded Chin</a:t>
                      </a:r>
                    </a:p>
                  </a:txBody>
                  <a:tcPr/>
                </a:tc>
                <a:extLst>
                  <a:ext uri="{0D108BD9-81ED-4DB2-BD59-A6C34878D82A}">
                    <a16:rowId xmlns:a16="http://schemas.microsoft.com/office/drawing/2014/main" val="3203330847"/>
                  </a:ext>
                </a:extLst>
              </a:tr>
              <a:tr h="370840">
                <a:tc>
                  <a:txBody>
                    <a:bodyPr/>
                    <a:lstStyle/>
                    <a:p>
                      <a:r>
                        <a:rPr lang="en-US" dirty="0"/>
                        <a:t>Shape of Eye Orbits</a:t>
                      </a:r>
                    </a:p>
                  </a:txBody>
                  <a:tcPr/>
                </a:tc>
                <a:tc>
                  <a:txBody>
                    <a:bodyPr/>
                    <a:lstStyle/>
                    <a:p>
                      <a:r>
                        <a:rPr lang="en-US" dirty="0"/>
                        <a:t>Square or Rectangular</a:t>
                      </a:r>
                    </a:p>
                  </a:txBody>
                  <a:tcPr/>
                </a:tc>
                <a:tc>
                  <a:txBody>
                    <a:bodyPr/>
                    <a:lstStyle/>
                    <a:p>
                      <a:r>
                        <a:rPr lang="en-US" dirty="0"/>
                        <a:t>Round</a:t>
                      </a:r>
                    </a:p>
                  </a:txBody>
                  <a:tcPr/>
                </a:tc>
                <a:extLst>
                  <a:ext uri="{0D108BD9-81ED-4DB2-BD59-A6C34878D82A}">
                    <a16:rowId xmlns:a16="http://schemas.microsoft.com/office/drawing/2014/main" val="835404055"/>
                  </a:ext>
                </a:extLst>
              </a:tr>
              <a:tr h="370840">
                <a:tc>
                  <a:txBody>
                    <a:bodyPr/>
                    <a:lstStyle/>
                    <a:p>
                      <a:r>
                        <a:rPr lang="en-US" dirty="0"/>
                        <a:t>Supraorbital Ridge</a:t>
                      </a:r>
                    </a:p>
                  </a:txBody>
                  <a:tcPr/>
                </a:tc>
                <a:tc>
                  <a:txBody>
                    <a:bodyPr/>
                    <a:lstStyle/>
                    <a:p>
                      <a:r>
                        <a:rPr lang="en-US" dirty="0"/>
                        <a:t>Rounded</a:t>
                      </a:r>
                    </a:p>
                  </a:txBody>
                  <a:tcPr/>
                </a:tc>
                <a:tc>
                  <a:txBody>
                    <a:bodyPr/>
                    <a:lstStyle/>
                    <a:p>
                      <a:r>
                        <a:rPr lang="en-US" dirty="0"/>
                        <a:t>Sharp</a:t>
                      </a:r>
                    </a:p>
                  </a:txBody>
                  <a:tcPr/>
                </a:tc>
                <a:extLst>
                  <a:ext uri="{0D108BD9-81ED-4DB2-BD59-A6C34878D82A}">
                    <a16:rowId xmlns:a16="http://schemas.microsoft.com/office/drawing/2014/main" val="471898972"/>
                  </a:ext>
                </a:extLst>
              </a:tr>
            </a:tbl>
          </a:graphicData>
        </a:graphic>
      </p:graphicFrame>
      <p:sp>
        <p:nvSpPr>
          <p:cNvPr id="14" name="Line 26">
            <a:extLst>
              <a:ext uri="{FF2B5EF4-FFF2-40B4-BE49-F238E27FC236}">
                <a16:creationId xmlns:a16="http://schemas.microsoft.com/office/drawing/2014/main" id="{5D709551-E448-4235-AE2E-FAC093BE16B7}"/>
              </a:ext>
            </a:extLst>
          </p:cNvPr>
          <p:cNvSpPr>
            <a:spLocks noChangeShapeType="1"/>
          </p:cNvSpPr>
          <p:nvPr/>
        </p:nvSpPr>
        <p:spPr bwMode="auto">
          <a:xfrm flipV="1">
            <a:off x="6269693" y="6216697"/>
            <a:ext cx="144463" cy="360363"/>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TextBox 2"/>
          <p:cNvSpPr txBox="1"/>
          <p:nvPr/>
        </p:nvSpPr>
        <p:spPr>
          <a:xfrm>
            <a:off x="3010072" y="3789040"/>
            <a:ext cx="1094677" cy="369332"/>
          </a:xfrm>
          <a:prstGeom prst="rect">
            <a:avLst/>
          </a:prstGeom>
          <a:noFill/>
        </p:spPr>
        <p:txBody>
          <a:bodyPr wrap="square" rtlCol="0">
            <a:spAutoFit/>
          </a:bodyPr>
          <a:lstStyle/>
          <a:p>
            <a:r>
              <a:rPr lang="en-US" dirty="0">
                <a:solidFill>
                  <a:schemeClr val="bg1"/>
                </a:solidFill>
              </a:rPr>
              <a:t>MALE</a:t>
            </a:r>
          </a:p>
        </p:txBody>
      </p:sp>
      <p:sp>
        <p:nvSpPr>
          <p:cNvPr id="16" name="TextBox 15"/>
          <p:cNvSpPr txBox="1"/>
          <p:nvPr/>
        </p:nvSpPr>
        <p:spPr>
          <a:xfrm>
            <a:off x="7740352" y="3822426"/>
            <a:ext cx="1366147" cy="369332"/>
          </a:xfrm>
          <a:prstGeom prst="rect">
            <a:avLst/>
          </a:prstGeom>
          <a:noFill/>
        </p:spPr>
        <p:txBody>
          <a:bodyPr wrap="square" rtlCol="0">
            <a:spAutoFit/>
          </a:bodyPr>
          <a:lstStyle/>
          <a:p>
            <a:r>
              <a:rPr lang="en-US" dirty="0">
                <a:solidFill>
                  <a:schemeClr val="bg1"/>
                </a:solidFill>
              </a:rPr>
              <a:t>FEMALE</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a:extLst>
              <a:ext uri="{FF2B5EF4-FFF2-40B4-BE49-F238E27FC236}">
                <a16:creationId xmlns:a16="http://schemas.microsoft.com/office/drawing/2014/main" id="{894A2063-D8D2-45E8-9A97-C02184360035}"/>
              </a:ext>
            </a:extLst>
          </p:cNvPr>
          <p:cNvSpPr>
            <a:spLocks noGrp="1" noChangeArrowheads="1"/>
          </p:cNvSpPr>
          <p:nvPr>
            <p:ph type="title"/>
          </p:nvPr>
        </p:nvSpPr>
        <p:spPr/>
        <p:txBody>
          <a:bodyPr/>
          <a:lstStyle/>
          <a:p>
            <a:r>
              <a:rPr lang="en-US" altLang="en-US" b="1" u="sng"/>
              <a:t>Male or Female?</a:t>
            </a:r>
          </a:p>
        </p:txBody>
      </p:sp>
      <p:pic>
        <p:nvPicPr>
          <p:cNvPr id="180228" name="Picture 4">
            <a:extLst>
              <a:ext uri="{FF2B5EF4-FFF2-40B4-BE49-F238E27FC236}">
                <a16:creationId xmlns:a16="http://schemas.microsoft.com/office/drawing/2014/main" id="{887BDFD5-57C4-4C90-A9B3-F2DE83D310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205" t="40646" r="48633" b="26271"/>
          <a:stretch>
            <a:fillRect/>
          </a:stretch>
        </p:blipFill>
        <p:spPr bwMode="auto">
          <a:xfrm>
            <a:off x="539750" y="1412875"/>
            <a:ext cx="3311525" cy="252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0229" name="Picture 5">
            <a:extLst>
              <a:ext uri="{FF2B5EF4-FFF2-40B4-BE49-F238E27FC236}">
                <a16:creationId xmlns:a16="http://schemas.microsoft.com/office/drawing/2014/main" id="{79F13719-BC25-48E3-AA5E-0D2904B009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1965" t="40646" r="25000" b="26271"/>
          <a:stretch>
            <a:fillRect/>
          </a:stretch>
        </p:blipFill>
        <p:spPr bwMode="auto">
          <a:xfrm>
            <a:off x="5435600" y="1412875"/>
            <a:ext cx="2808288" cy="252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0231" name="Picture 7" descr="2012-11-06-Skulls2">
            <a:extLst>
              <a:ext uri="{FF2B5EF4-FFF2-40B4-BE49-F238E27FC236}">
                <a16:creationId xmlns:a16="http://schemas.microsoft.com/office/drawing/2014/main" id="{55D18C07-BFD5-48F5-A524-D93BC30E07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7566"/>
          <a:stretch>
            <a:fillRect/>
          </a:stretch>
        </p:blipFill>
        <p:spPr bwMode="auto">
          <a:xfrm>
            <a:off x="612775" y="3948113"/>
            <a:ext cx="3095625" cy="2936875"/>
          </a:xfrm>
          <a:prstGeom prst="rect">
            <a:avLst/>
          </a:prstGeom>
          <a:noFill/>
          <a:extLst>
            <a:ext uri="{909E8E84-426E-40DD-AFC4-6F175D3DCCD1}">
              <a14:hiddenFill xmlns:a14="http://schemas.microsoft.com/office/drawing/2010/main">
                <a:solidFill>
                  <a:srgbClr val="FFFFFF"/>
                </a:solidFill>
              </a14:hiddenFill>
            </a:ext>
          </a:extLst>
        </p:spPr>
      </p:pic>
      <p:pic>
        <p:nvPicPr>
          <p:cNvPr id="180232" name="Picture 8" descr="2012-11-06-Skulls2">
            <a:extLst>
              <a:ext uri="{FF2B5EF4-FFF2-40B4-BE49-F238E27FC236}">
                <a16:creationId xmlns:a16="http://schemas.microsoft.com/office/drawing/2014/main" id="{E640FD0B-E9E1-4C2F-92FE-267FE2B19E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52434"/>
          <a:stretch>
            <a:fillRect/>
          </a:stretch>
        </p:blipFill>
        <p:spPr bwMode="auto">
          <a:xfrm>
            <a:off x="5435600" y="3921125"/>
            <a:ext cx="2808288" cy="2936875"/>
          </a:xfrm>
          <a:prstGeom prst="rect">
            <a:avLst/>
          </a:prstGeom>
          <a:noFill/>
          <a:extLst>
            <a:ext uri="{909E8E84-426E-40DD-AFC4-6F175D3DCCD1}">
              <a14:hiddenFill xmlns:a14="http://schemas.microsoft.com/office/drawing/2010/main">
                <a:solidFill>
                  <a:srgbClr val="FFFFFF"/>
                </a:solidFill>
              </a14:hiddenFill>
            </a:ext>
          </a:extLst>
        </p:spPr>
      </p:pic>
      <p:sp>
        <p:nvSpPr>
          <p:cNvPr id="180233" name="Text Box 9">
            <a:extLst>
              <a:ext uri="{FF2B5EF4-FFF2-40B4-BE49-F238E27FC236}">
                <a16:creationId xmlns:a16="http://schemas.microsoft.com/office/drawing/2014/main" id="{C7224298-CD21-4BCF-86D0-3F8690C87D14}"/>
              </a:ext>
            </a:extLst>
          </p:cNvPr>
          <p:cNvSpPr txBox="1">
            <a:spLocks noChangeArrowheads="1"/>
          </p:cNvSpPr>
          <p:nvPr/>
        </p:nvSpPr>
        <p:spPr bwMode="auto">
          <a:xfrm>
            <a:off x="2124075" y="2133600"/>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M</a:t>
            </a:r>
          </a:p>
        </p:txBody>
      </p:sp>
      <p:sp>
        <p:nvSpPr>
          <p:cNvPr id="180234" name="Text Box 10">
            <a:extLst>
              <a:ext uri="{FF2B5EF4-FFF2-40B4-BE49-F238E27FC236}">
                <a16:creationId xmlns:a16="http://schemas.microsoft.com/office/drawing/2014/main" id="{9E25EF83-8838-4B41-A6C2-6C2E3236CC20}"/>
              </a:ext>
            </a:extLst>
          </p:cNvPr>
          <p:cNvSpPr txBox="1">
            <a:spLocks noChangeArrowheads="1"/>
          </p:cNvSpPr>
          <p:nvPr/>
        </p:nvSpPr>
        <p:spPr bwMode="auto">
          <a:xfrm>
            <a:off x="6948488" y="4581525"/>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M</a:t>
            </a:r>
          </a:p>
        </p:txBody>
      </p:sp>
      <p:sp>
        <p:nvSpPr>
          <p:cNvPr id="180235" name="Text Box 11">
            <a:extLst>
              <a:ext uri="{FF2B5EF4-FFF2-40B4-BE49-F238E27FC236}">
                <a16:creationId xmlns:a16="http://schemas.microsoft.com/office/drawing/2014/main" id="{4E1F3E2B-E768-4A5A-942F-7CFF040C6887}"/>
              </a:ext>
            </a:extLst>
          </p:cNvPr>
          <p:cNvSpPr txBox="1">
            <a:spLocks noChangeArrowheads="1"/>
          </p:cNvSpPr>
          <p:nvPr/>
        </p:nvSpPr>
        <p:spPr bwMode="auto">
          <a:xfrm>
            <a:off x="6804025" y="2133600"/>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F</a:t>
            </a:r>
          </a:p>
        </p:txBody>
      </p:sp>
      <p:sp>
        <p:nvSpPr>
          <p:cNvPr id="180236" name="Text Box 12">
            <a:extLst>
              <a:ext uri="{FF2B5EF4-FFF2-40B4-BE49-F238E27FC236}">
                <a16:creationId xmlns:a16="http://schemas.microsoft.com/office/drawing/2014/main" id="{D0AB78B9-7EB0-4C1E-8AF7-DE530D6CD9E1}"/>
              </a:ext>
            </a:extLst>
          </p:cNvPr>
          <p:cNvSpPr txBox="1">
            <a:spLocks noChangeArrowheads="1"/>
          </p:cNvSpPr>
          <p:nvPr/>
        </p:nvSpPr>
        <p:spPr bwMode="auto">
          <a:xfrm>
            <a:off x="2052638" y="4575175"/>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a:t>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0233"/>
                                        </p:tgtEl>
                                        <p:attrNameLst>
                                          <p:attrName>style.visibility</p:attrName>
                                        </p:attrNameLst>
                                      </p:cBhvr>
                                      <p:to>
                                        <p:strVal val="visible"/>
                                      </p:to>
                                    </p:set>
                                    <p:animEffect transition="in" filter="blinds(horizontal)">
                                      <p:cBhvr>
                                        <p:cTn id="7" dur="500"/>
                                        <p:tgtEl>
                                          <p:spTgt spid="1802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80229"/>
                                        </p:tgtEl>
                                        <p:attrNameLst>
                                          <p:attrName>style.visibility</p:attrName>
                                        </p:attrNameLst>
                                      </p:cBhvr>
                                      <p:to>
                                        <p:strVal val="visible"/>
                                      </p:to>
                                    </p:set>
                                    <p:animEffect transition="in" filter="blinds(horizontal)">
                                      <p:cBhvr>
                                        <p:cTn id="12" dur="500"/>
                                        <p:tgtEl>
                                          <p:spTgt spid="1802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80235">
                                            <p:txEl>
                                              <p:pRg st="0" end="0"/>
                                            </p:txEl>
                                          </p:spTgt>
                                        </p:tgtEl>
                                        <p:attrNameLst>
                                          <p:attrName>style.visibility</p:attrName>
                                        </p:attrNameLst>
                                      </p:cBhvr>
                                      <p:to>
                                        <p:strVal val="visible"/>
                                      </p:to>
                                    </p:set>
                                    <p:animEffect transition="in" filter="blinds(horizontal)">
                                      <p:cBhvr>
                                        <p:cTn id="17" dur="500"/>
                                        <p:tgtEl>
                                          <p:spTgt spid="18023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80231"/>
                                        </p:tgtEl>
                                        <p:attrNameLst>
                                          <p:attrName>style.visibility</p:attrName>
                                        </p:attrNameLst>
                                      </p:cBhvr>
                                      <p:to>
                                        <p:strVal val="visible"/>
                                      </p:to>
                                    </p:set>
                                    <p:animEffect transition="in" filter="blinds(horizontal)">
                                      <p:cBhvr>
                                        <p:cTn id="22" dur="500"/>
                                        <p:tgtEl>
                                          <p:spTgt spid="1802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0236"/>
                                        </p:tgtEl>
                                        <p:attrNameLst>
                                          <p:attrName>style.visibility</p:attrName>
                                        </p:attrNameLst>
                                      </p:cBhvr>
                                      <p:to>
                                        <p:strVal val="visible"/>
                                      </p:to>
                                    </p:set>
                                    <p:animEffect transition="in" filter="blinds(horizontal)">
                                      <p:cBhvr>
                                        <p:cTn id="27" dur="500"/>
                                        <p:tgtEl>
                                          <p:spTgt spid="18023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80232"/>
                                        </p:tgtEl>
                                        <p:attrNameLst>
                                          <p:attrName>style.visibility</p:attrName>
                                        </p:attrNameLst>
                                      </p:cBhvr>
                                      <p:to>
                                        <p:strVal val="visible"/>
                                      </p:to>
                                    </p:set>
                                    <p:animEffect transition="in" filter="blinds(horizontal)">
                                      <p:cBhvr>
                                        <p:cTn id="32" dur="500"/>
                                        <p:tgtEl>
                                          <p:spTgt spid="18023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0234"/>
                                        </p:tgtEl>
                                        <p:attrNameLst>
                                          <p:attrName>style.visibility</p:attrName>
                                        </p:attrNameLst>
                                      </p:cBhvr>
                                      <p:to>
                                        <p:strVal val="visible"/>
                                      </p:to>
                                    </p:set>
                                    <p:animEffect transition="in" filter="blinds(horizontal)">
                                      <p:cBhvr>
                                        <p:cTn id="37" dur="500"/>
                                        <p:tgtEl>
                                          <p:spTgt spid="180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33" grpId="0"/>
      <p:bldP spid="180234" grpId="0"/>
      <p:bldP spid="18023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5EB3D47-7320-4182-A2E2-4010715563A7}"/>
              </a:ext>
            </a:extLst>
          </p:cNvPr>
          <p:cNvSpPr>
            <a:spLocks noGrp="1" noChangeArrowheads="1"/>
          </p:cNvSpPr>
          <p:nvPr>
            <p:ph type="title"/>
          </p:nvPr>
        </p:nvSpPr>
        <p:spPr/>
        <p:txBody>
          <a:bodyPr/>
          <a:lstStyle/>
          <a:p>
            <a:r>
              <a:rPr lang="en-US" altLang="en-US" b="1" u="sng"/>
              <a:t>Mandible Shape</a:t>
            </a:r>
          </a:p>
        </p:txBody>
      </p:sp>
      <p:sp>
        <p:nvSpPr>
          <p:cNvPr id="28675" name="Rectangle 3">
            <a:extLst>
              <a:ext uri="{FF2B5EF4-FFF2-40B4-BE49-F238E27FC236}">
                <a16:creationId xmlns:a16="http://schemas.microsoft.com/office/drawing/2014/main" id="{FEA9EECB-E259-486E-AA83-C26CDB9CB92E}"/>
              </a:ext>
            </a:extLst>
          </p:cNvPr>
          <p:cNvSpPr>
            <a:spLocks noGrp="1" noChangeArrowheads="1"/>
          </p:cNvSpPr>
          <p:nvPr>
            <p:ph type="body" sz="half" idx="1"/>
          </p:nvPr>
        </p:nvSpPr>
        <p:spPr>
          <a:xfrm>
            <a:off x="685800" y="1273175"/>
            <a:ext cx="8458200" cy="1219200"/>
          </a:xfrm>
        </p:spPr>
        <p:txBody>
          <a:bodyPr/>
          <a:lstStyle/>
          <a:p>
            <a:r>
              <a:rPr lang="en-US" altLang="en-US" sz="2800" dirty="0"/>
              <a:t>Male= squared chin</a:t>
            </a:r>
          </a:p>
          <a:p>
            <a:r>
              <a:rPr lang="en-US" altLang="en-US" sz="2800" dirty="0"/>
              <a:t>Female= pointed or rounded chin</a:t>
            </a:r>
          </a:p>
        </p:txBody>
      </p:sp>
      <p:graphicFrame>
        <p:nvGraphicFramePr>
          <p:cNvPr id="28676" name="Object 4">
            <a:extLst>
              <a:ext uri="{FF2B5EF4-FFF2-40B4-BE49-F238E27FC236}">
                <a16:creationId xmlns:a16="http://schemas.microsoft.com/office/drawing/2014/main" id="{2DFBDBF8-A99A-44D0-9696-7C8999A8501F}"/>
              </a:ext>
            </a:extLst>
          </p:cNvPr>
          <p:cNvGraphicFramePr>
            <a:graphicFrameLocks noGrp="1" noChangeAspect="1"/>
          </p:cNvGraphicFramePr>
          <p:nvPr>
            <p:ph sz="half" idx="2"/>
            <p:extLst>
              <p:ext uri="{D42A27DB-BD31-4B8C-83A1-F6EECF244321}">
                <p14:modId xmlns:p14="http://schemas.microsoft.com/office/powerpoint/2010/main" val="2423978772"/>
              </p:ext>
            </p:extLst>
          </p:nvPr>
        </p:nvGraphicFramePr>
        <p:xfrm>
          <a:off x="3779912" y="2842159"/>
          <a:ext cx="5203179" cy="2606060"/>
        </p:xfrm>
        <a:graphic>
          <a:graphicData uri="http://schemas.openxmlformats.org/presentationml/2006/ole">
            <mc:AlternateContent xmlns:mc="http://schemas.openxmlformats.org/markup-compatibility/2006">
              <mc:Choice xmlns:v="urn:schemas-microsoft-com:vml" Requires="v">
                <p:oleObj spid="_x0000_s28697" name="Image" r:id="rId3" imgW="5197841" imgH="2602731" progId="Photoshop.Image.5">
                  <p:embed/>
                </p:oleObj>
              </mc:Choice>
              <mc:Fallback>
                <p:oleObj name="Image" r:id="rId3" imgW="5197841" imgH="2602731" progId="Photoshop.Image.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2842159"/>
                        <a:ext cx="5203179" cy="2606060"/>
                      </a:xfrm>
                      <a:prstGeom prst="rect">
                        <a:avLst/>
                      </a:prstGeom>
                      <a:noFill/>
                      <a:ln>
                        <a:noFill/>
                      </a:ln>
                      <a:effectLst/>
                      <a:extLst/>
                    </p:spPr>
                  </p:pic>
                </p:oleObj>
              </mc:Fallback>
            </mc:AlternateContent>
          </a:graphicData>
        </a:graphic>
      </p:graphicFrame>
      <p:pic>
        <p:nvPicPr>
          <p:cNvPr id="28679" name="Picture 7">
            <a:extLst>
              <a:ext uri="{FF2B5EF4-FFF2-40B4-BE49-F238E27FC236}">
                <a16:creationId xmlns:a16="http://schemas.microsoft.com/office/drawing/2014/main" id="{56A7EB6E-5E5A-491D-8154-706D5CE07E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6654" t="39688" r="25690" b="37625"/>
          <a:stretch>
            <a:fillRect/>
          </a:stretch>
        </p:blipFill>
        <p:spPr bwMode="auto">
          <a:xfrm>
            <a:off x="527119" y="4489448"/>
            <a:ext cx="3093119" cy="158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8" name="Picture 6">
            <a:extLst>
              <a:ext uri="{FF2B5EF4-FFF2-40B4-BE49-F238E27FC236}">
                <a16:creationId xmlns:a16="http://schemas.microsoft.com/office/drawing/2014/main" id="{2FDBA517-CDAB-4EBC-AC89-2C19B7FB3B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3033" t="61417" r="47435" b="14937"/>
          <a:stretch>
            <a:fillRect/>
          </a:stretch>
        </p:blipFill>
        <p:spPr bwMode="auto">
          <a:xfrm>
            <a:off x="796269" y="2842159"/>
            <a:ext cx="2592288" cy="1297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9"/>
                                        </p:tgtEl>
                                        <p:attrNameLst>
                                          <p:attrName>style.visibility</p:attrName>
                                        </p:attrNameLst>
                                      </p:cBhvr>
                                      <p:to>
                                        <p:strVal val="visible"/>
                                      </p:to>
                                    </p:set>
                                    <p:animEffect transition="in" filter="blinds(horizontal)">
                                      <p:cBhvr>
                                        <p:cTn id="7" dur="500"/>
                                        <p:tgtEl>
                                          <p:spTgt spid="286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8678"/>
                                        </p:tgtEl>
                                        <p:attrNameLst>
                                          <p:attrName>style.visibility</p:attrName>
                                        </p:attrNameLst>
                                      </p:cBhvr>
                                      <p:to>
                                        <p:strVal val="visible"/>
                                      </p:to>
                                    </p:set>
                                    <p:animEffect transition="in" filter="blinds(horizontal)">
                                      <p:cBhvr>
                                        <p:cTn id="12"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235588E6-3A6E-47CC-9AFF-ED4580960701}"/>
              </a:ext>
            </a:extLst>
          </p:cNvPr>
          <p:cNvSpPr>
            <a:spLocks noGrp="1" noChangeArrowheads="1"/>
          </p:cNvSpPr>
          <p:nvPr>
            <p:ph type="title"/>
          </p:nvPr>
        </p:nvSpPr>
        <p:spPr/>
        <p:txBody>
          <a:bodyPr/>
          <a:lstStyle/>
          <a:p>
            <a:r>
              <a:rPr lang="en-US" altLang="en-US" b="1" u="sng"/>
              <a:t>Eye Socket Shape</a:t>
            </a:r>
          </a:p>
        </p:txBody>
      </p:sp>
      <p:sp>
        <p:nvSpPr>
          <p:cNvPr id="30723" name="Rectangle 3">
            <a:extLst>
              <a:ext uri="{FF2B5EF4-FFF2-40B4-BE49-F238E27FC236}">
                <a16:creationId xmlns:a16="http://schemas.microsoft.com/office/drawing/2014/main" id="{659EA74E-E3F2-473C-B297-E40849B3A850}"/>
              </a:ext>
            </a:extLst>
          </p:cNvPr>
          <p:cNvSpPr>
            <a:spLocks noGrp="1" noChangeArrowheads="1"/>
          </p:cNvSpPr>
          <p:nvPr>
            <p:ph type="body" sz="half" idx="1"/>
          </p:nvPr>
        </p:nvSpPr>
        <p:spPr>
          <a:xfrm>
            <a:off x="34925" y="2465388"/>
            <a:ext cx="5122863" cy="1323975"/>
          </a:xfrm>
        </p:spPr>
        <p:txBody>
          <a:bodyPr/>
          <a:lstStyle/>
          <a:p>
            <a:r>
              <a:rPr lang="en-US" altLang="en-US" sz="2800"/>
              <a:t>Male= square or rectangular</a:t>
            </a:r>
          </a:p>
        </p:txBody>
      </p:sp>
      <p:pic>
        <p:nvPicPr>
          <p:cNvPr id="30726" name="Picture 6">
            <a:extLst>
              <a:ext uri="{FF2B5EF4-FFF2-40B4-BE49-F238E27FC236}">
                <a16:creationId xmlns:a16="http://schemas.microsoft.com/office/drawing/2014/main" id="{A4025B32-2307-4925-8F72-18ADBE8395AD}"/>
              </a:ext>
            </a:extLst>
          </p:cNvPr>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508625" y="3068638"/>
            <a:ext cx="2579688" cy="3716337"/>
          </a:xfrm>
          <a:noFill/>
          <a:ln/>
        </p:spPr>
      </p:pic>
      <p:pic>
        <p:nvPicPr>
          <p:cNvPr id="30728" name="Picture 8">
            <a:extLst>
              <a:ext uri="{FF2B5EF4-FFF2-40B4-BE49-F238E27FC236}">
                <a16:creationId xmlns:a16="http://schemas.microsoft.com/office/drawing/2014/main" id="{6CC0A0EA-14A7-4991-B52C-61A6265C10A4}"/>
              </a:ext>
            </a:extLst>
          </p:cNvPr>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1581150" y="2997200"/>
            <a:ext cx="2505075" cy="3860800"/>
          </a:xfrm>
          <a:noFill/>
          <a:ln/>
        </p:spPr>
      </p:pic>
      <p:sp>
        <p:nvSpPr>
          <p:cNvPr id="30730" name="Rectangle 10">
            <a:extLst>
              <a:ext uri="{FF2B5EF4-FFF2-40B4-BE49-F238E27FC236}">
                <a16:creationId xmlns:a16="http://schemas.microsoft.com/office/drawing/2014/main" id="{05437607-24ED-4199-87CF-43737D30AD20}"/>
              </a:ext>
            </a:extLst>
          </p:cNvPr>
          <p:cNvSpPr>
            <a:spLocks noChangeArrowheads="1"/>
          </p:cNvSpPr>
          <p:nvPr/>
        </p:nvSpPr>
        <p:spPr bwMode="auto">
          <a:xfrm>
            <a:off x="5292725" y="2536825"/>
            <a:ext cx="4105275"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r>
              <a:rPr lang="en-US" altLang="en-US"/>
              <a:t>Female= round</a:t>
            </a:r>
          </a:p>
        </p:txBody>
      </p:sp>
      <p:sp>
        <p:nvSpPr>
          <p:cNvPr id="30731" name="Rectangle 11">
            <a:extLst>
              <a:ext uri="{FF2B5EF4-FFF2-40B4-BE49-F238E27FC236}">
                <a16:creationId xmlns:a16="http://schemas.microsoft.com/office/drawing/2014/main" id="{34391A27-AC82-4B41-AE3F-D0CBE2B6C853}"/>
              </a:ext>
            </a:extLst>
          </p:cNvPr>
          <p:cNvSpPr>
            <a:spLocks noChangeArrowheads="1"/>
          </p:cNvSpPr>
          <p:nvPr/>
        </p:nvSpPr>
        <p:spPr bwMode="auto">
          <a:xfrm>
            <a:off x="2051050" y="4508500"/>
            <a:ext cx="720725" cy="504825"/>
          </a:xfrm>
          <a:prstGeom prst="rect">
            <a:avLst/>
          </a:prstGeom>
          <a:noFill/>
          <a:ln w="38100">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32" name="Rectangle 12">
            <a:extLst>
              <a:ext uri="{FF2B5EF4-FFF2-40B4-BE49-F238E27FC236}">
                <a16:creationId xmlns:a16="http://schemas.microsoft.com/office/drawing/2014/main" id="{4707F96E-42E2-404F-B0B1-55CEBA0587EA}"/>
              </a:ext>
            </a:extLst>
          </p:cNvPr>
          <p:cNvSpPr>
            <a:spLocks noChangeArrowheads="1"/>
          </p:cNvSpPr>
          <p:nvPr/>
        </p:nvSpPr>
        <p:spPr bwMode="auto">
          <a:xfrm>
            <a:off x="3203575" y="4365625"/>
            <a:ext cx="649288" cy="433388"/>
          </a:xfrm>
          <a:prstGeom prst="rect">
            <a:avLst/>
          </a:prstGeom>
          <a:noFill/>
          <a:ln w="38100">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33" name="Oval 13">
            <a:extLst>
              <a:ext uri="{FF2B5EF4-FFF2-40B4-BE49-F238E27FC236}">
                <a16:creationId xmlns:a16="http://schemas.microsoft.com/office/drawing/2014/main" id="{C4BF754C-E983-4513-AF41-330E78C942E4}"/>
              </a:ext>
            </a:extLst>
          </p:cNvPr>
          <p:cNvSpPr>
            <a:spLocks noChangeArrowheads="1"/>
          </p:cNvSpPr>
          <p:nvPr/>
        </p:nvSpPr>
        <p:spPr bwMode="auto">
          <a:xfrm>
            <a:off x="5795963" y="4508500"/>
            <a:ext cx="647700" cy="649288"/>
          </a:xfrm>
          <a:prstGeom prst="ellipse">
            <a:avLst/>
          </a:prstGeom>
          <a:noFill/>
          <a:ln w="38100">
            <a:solidFill>
              <a:srgbClr val="FF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34" name="Oval 14">
            <a:extLst>
              <a:ext uri="{FF2B5EF4-FFF2-40B4-BE49-F238E27FC236}">
                <a16:creationId xmlns:a16="http://schemas.microsoft.com/office/drawing/2014/main" id="{C50876BC-E0A9-4720-A906-DA59DB5F01EE}"/>
              </a:ext>
            </a:extLst>
          </p:cNvPr>
          <p:cNvSpPr>
            <a:spLocks noChangeArrowheads="1"/>
          </p:cNvSpPr>
          <p:nvPr/>
        </p:nvSpPr>
        <p:spPr bwMode="auto">
          <a:xfrm>
            <a:off x="6804025" y="4652963"/>
            <a:ext cx="647700" cy="649287"/>
          </a:xfrm>
          <a:prstGeom prst="ellipse">
            <a:avLst/>
          </a:prstGeom>
          <a:noFill/>
          <a:ln w="38100">
            <a:solidFill>
              <a:srgbClr val="FF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0731"/>
                                        </p:tgtEl>
                                        <p:attrNameLst>
                                          <p:attrName>style.visibility</p:attrName>
                                        </p:attrNameLst>
                                      </p:cBhvr>
                                      <p:to>
                                        <p:strVal val="visible"/>
                                      </p:to>
                                    </p:set>
                                    <p:animEffect transition="in" filter="box(in)">
                                      <p:cBhvr>
                                        <p:cTn id="7" dur="500"/>
                                        <p:tgtEl>
                                          <p:spTgt spid="307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0732"/>
                                        </p:tgtEl>
                                        <p:attrNameLst>
                                          <p:attrName>style.visibility</p:attrName>
                                        </p:attrNameLst>
                                      </p:cBhvr>
                                      <p:to>
                                        <p:strVal val="visible"/>
                                      </p:to>
                                    </p:set>
                                    <p:animEffect transition="in" filter="box(in)">
                                      <p:cBhvr>
                                        <p:cTn id="12" dur="500"/>
                                        <p:tgtEl>
                                          <p:spTgt spid="307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30733"/>
                                        </p:tgtEl>
                                        <p:attrNameLst>
                                          <p:attrName>style.visibility</p:attrName>
                                        </p:attrNameLst>
                                      </p:cBhvr>
                                      <p:to>
                                        <p:strVal val="visible"/>
                                      </p:to>
                                    </p:set>
                                    <p:animEffect transition="in" filter="box(in)">
                                      <p:cBhvr>
                                        <p:cTn id="17" dur="500"/>
                                        <p:tgtEl>
                                          <p:spTgt spid="3073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30734"/>
                                        </p:tgtEl>
                                        <p:attrNameLst>
                                          <p:attrName>style.visibility</p:attrName>
                                        </p:attrNameLst>
                                      </p:cBhvr>
                                      <p:to>
                                        <p:strVal val="visible"/>
                                      </p:to>
                                    </p:set>
                                    <p:animEffect transition="in" filter="box(in)">
                                      <p:cBhvr>
                                        <p:cTn id="22" dur="500"/>
                                        <p:tgtEl>
                                          <p:spTgt spid="30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a:extLst>
              <a:ext uri="{FF2B5EF4-FFF2-40B4-BE49-F238E27FC236}">
                <a16:creationId xmlns:a16="http://schemas.microsoft.com/office/drawing/2014/main" id="{46FDA633-B334-4C3D-9ADD-6DB43D88E06D}"/>
              </a:ext>
            </a:extLst>
          </p:cNvPr>
          <p:cNvSpPr>
            <a:spLocks noGrp="1" noChangeArrowheads="1"/>
          </p:cNvSpPr>
          <p:nvPr>
            <p:ph type="title"/>
          </p:nvPr>
        </p:nvSpPr>
        <p:spPr/>
        <p:txBody>
          <a:bodyPr/>
          <a:lstStyle/>
          <a:p>
            <a:r>
              <a:rPr lang="en-US" altLang="en-US" b="1" u="sng"/>
              <a:t>Supraorbital Ridge</a:t>
            </a:r>
          </a:p>
        </p:txBody>
      </p:sp>
      <p:pic>
        <p:nvPicPr>
          <p:cNvPr id="164869" name="Picture 5" descr="2">
            <a:extLst>
              <a:ext uri="{FF2B5EF4-FFF2-40B4-BE49-F238E27FC236}">
                <a16:creationId xmlns:a16="http://schemas.microsoft.com/office/drawing/2014/main" id="{C4560000-91D4-43E7-AA76-A9AB445050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17638"/>
            <a:ext cx="9144000" cy="5160963"/>
          </a:xfrm>
          <a:prstGeom prst="rect">
            <a:avLst/>
          </a:prstGeom>
          <a:noFill/>
          <a:extLst>
            <a:ext uri="{909E8E84-426E-40DD-AFC4-6F175D3DCCD1}">
              <a14:hiddenFill xmlns:a14="http://schemas.microsoft.com/office/drawing/2010/main">
                <a:solidFill>
                  <a:srgbClr val="FFFFFF"/>
                </a:solidFill>
              </a14:hiddenFill>
            </a:ext>
          </a:extLst>
        </p:spPr>
      </p:pic>
      <p:pic>
        <p:nvPicPr>
          <p:cNvPr id="164871" name="Picture 7" descr="Male-Forehead-Augmentation-result-left-side-view-Dr-Barry-Eppley-Indianapolis2">
            <a:extLst>
              <a:ext uri="{FF2B5EF4-FFF2-40B4-BE49-F238E27FC236}">
                <a16:creationId xmlns:a16="http://schemas.microsoft.com/office/drawing/2014/main" id="{78B52437-BD09-452F-AA96-A7B49D2666D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3603" t="22922" r="53694" b="22455"/>
          <a:stretch>
            <a:fillRect/>
          </a:stretch>
        </p:blipFill>
        <p:spPr bwMode="auto">
          <a:xfrm>
            <a:off x="3276600" y="3502025"/>
            <a:ext cx="1728788" cy="2232025"/>
          </a:xfrm>
          <a:prstGeom prst="rect">
            <a:avLst/>
          </a:prstGeom>
          <a:noFill/>
          <a:extLst>
            <a:ext uri="{909E8E84-426E-40DD-AFC4-6F175D3DCCD1}">
              <a14:hiddenFill xmlns:a14="http://schemas.microsoft.com/office/drawing/2010/main">
                <a:solidFill>
                  <a:srgbClr val="FFFFFF"/>
                </a:solidFill>
              </a14:hiddenFill>
            </a:ext>
          </a:extLst>
        </p:spPr>
      </p:pic>
      <p:pic>
        <p:nvPicPr>
          <p:cNvPr id="164873" name="Picture 9" descr="brow-bone-supraorbital-rim-augmentation-dr-barry-eppley-indianapolis">
            <a:extLst>
              <a:ext uri="{FF2B5EF4-FFF2-40B4-BE49-F238E27FC236}">
                <a16:creationId xmlns:a16="http://schemas.microsoft.com/office/drawing/2014/main" id="{A5392C44-CF23-4DC1-86F9-D2506E7CA4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53694" t="21135" r="13603" b="22455"/>
          <a:stretch>
            <a:fillRect/>
          </a:stretch>
        </p:blipFill>
        <p:spPr bwMode="auto">
          <a:xfrm>
            <a:off x="6300788" y="3429000"/>
            <a:ext cx="172720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164874" name="Picture 10">
            <a:extLst>
              <a:ext uri="{FF2B5EF4-FFF2-40B4-BE49-F238E27FC236}">
                <a16:creationId xmlns:a16="http://schemas.microsoft.com/office/drawing/2014/main" id="{752CFC37-9C0B-4245-B648-02A92E7109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2929" t="33084" r="24506" b="20604"/>
          <a:stretch>
            <a:fillRect/>
          </a:stretch>
        </p:blipFill>
        <p:spPr bwMode="auto">
          <a:xfrm>
            <a:off x="275975" y="1280593"/>
            <a:ext cx="3000625" cy="1652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4871"/>
                                        </p:tgtEl>
                                        <p:attrNameLst>
                                          <p:attrName>style.visibility</p:attrName>
                                        </p:attrNameLst>
                                      </p:cBhvr>
                                      <p:to>
                                        <p:strVal val="visible"/>
                                      </p:to>
                                    </p:set>
                                    <p:animEffect transition="in" filter="blinds(horizontal)">
                                      <p:cBhvr>
                                        <p:cTn id="7" dur="500"/>
                                        <p:tgtEl>
                                          <p:spTgt spid="164871"/>
                                        </p:tgtEl>
                                      </p:cBhvr>
                                    </p:animEffect>
                                  </p:childTnLst>
                                </p:cTn>
                              </p:par>
                              <p:par>
                                <p:cTn id="8" presetID="3" presetClass="entr" presetSubtype="10" fill="hold" nodeType="withEffect">
                                  <p:stCondLst>
                                    <p:cond delay="0"/>
                                  </p:stCondLst>
                                  <p:childTnLst>
                                    <p:set>
                                      <p:cBhvr>
                                        <p:cTn id="9" dur="1" fill="hold">
                                          <p:stCondLst>
                                            <p:cond delay="0"/>
                                          </p:stCondLst>
                                        </p:cTn>
                                        <p:tgtEl>
                                          <p:spTgt spid="164873"/>
                                        </p:tgtEl>
                                        <p:attrNameLst>
                                          <p:attrName>style.visibility</p:attrName>
                                        </p:attrNameLst>
                                      </p:cBhvr>
                                      <p:to>
                                        <p:strVal val="visible"/>
                                      </p:to>
                                    </p:set>
                                    <p:animEffect transition="in" filter="blinds(horizontal)">
                                      <p:cBhvr>
                                        <p:cTn id="10" dur="500"/>
                                        <p:tgtEl>
                                          <p:spTgt spid="16487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64874"/>
                                        </p:tgtEl>
                                        <p:attrNameLst>
                                          <p:attrName>style.visibility</p:attrName>
                                        </p:attrNameLst>
                                      </p:cBhvr>
                                      <p:to>
                                        <p:strVal val="visible"/>
                                      </p:to>
                                    </p:set>
                                    <p:animEffect transition="in" filter="blinds(horizontal)">
                                      <p:cBhvr>
                                        <p:cTn id="15" dur="500"/>
                                        <p:tgtEl>
                                          <p:spTgt spid="164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a:extLst>
              <a:ext uri="{FF2B5EF4-FFF2-40B4-BE49-F238E27FC236}">
                <a16:creationId xmlns:a16="http://schemas.microsoft.com/office/drawing/2014/main" id="{FA7ADA73-0AE6-4CCA-8610-8C2B06EA7826}"/>
              </a:ext>
            </a:extLst>
          </p:cNvPr>
          <p:cNvSpPr>
            <a:spLocks noGrp="1" noChangeArrowheads="1"/>
          </p:cNvSpPr>
          <p:nvPr>
            <p:ph type="title"/>
          </p:nvPr>
        </p:nvSpPr>
        <p:spPr/>
        <p:txBody>
          <a:bodyPr/>
          <a:lstStyle/>
          <a:p>
            <a:r>
              <a:rPr lang="en-US" altLang="en-US" b="1"/>
              <a:t>Male or Female?</a:t>
            </a:r>
          </a:p>
        </p:txBody>
      </p:sp>
      <p:sp>
        <p:nvSpPr>
          <p:cNvPr id="182275" name="Rectangle 3">
            <a:extLst>
              <a:ext uri="{FF2B5EF4-FFF2-40B4-BE49-F238E27FC236}">
                <a16:creationId xmlns:a16="http://schemas.microsoft.com/office/drawing/2014/main" id="{DB190DD8-58AB-4478-B8EA-2FD1545E5F6A}"/>
              </a:ext>
            </a:extLst>
          </p:cNvPr>
          <p:cNvSpPr>
            <a:spLocks noGrp="1" noChangeArrowheads="1"/>
          </p:cNvSpPr>
          <p:nvPr>
            <p:ph type="body" idx="1"/>
          </p:nvPr>
        </p:nvSpPr>
        <p:spPr/>
        <p:txBody>
          <a:bodyPr/>
          <a:lstStyle/>
          <a:p>
            <a:pPr>
              <a:buFontTx/>
              <a:buNone/>
            </a:pPr>
            <a:r>
              <a:rPr lang="en-US" altLang="en-US" sz="4400" b="1" u="sng"/>
              <a:t>Case #1</a:t>
            </a:r>
          </a:p>
          <a:p>
            <a:r>
              <a:rPr lang="en-US" altLang="en-US"/>
              <a:t>Round eye orbits</a:t>
            </a:r>
          </a:p>
          <a:p>
            <a:r>
              <a:rPr lang="en-US" altLang="en-US"/>
              <a:t>Subpubic angle of 103-degrees</a:t>
            </a:r>
          </a:p>
          <a:p>
            <a:r>
              <a:rPr lang="en-US" altLang="en-US"/>
              <a:t>Smooth skull</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a:extLst>
              <a:ext uri="{FF2B5EF4-FFF2-40B4-BE49-F238E27FC236}">
                <a16:creationId xmlns:a16="http://schemas.microsoft.com/office/drawing/2014/main" id="{0E40B12E-9A18-42B4-8D5C-8937486A54D0}"/>
              </a:ext>
            </a:extLst>
          </p:cNvPr>
          <p:cNvSpPr>
            <a:spLocks noGrp="1" noChangeArrowheads="1"/>
          </p:cNvSpPr>
          <p:nvPr>
            <p:ph type="title"/>
          </p:nvPr>
        </p:nvSpPr>
        <p:spPr/>
        <p:txBody>
          <a:bodyPr/>
          <a:lstStyle/>
          <a:p>
            <a:r>
              <a:rPr lang="en-US" altLang="en-US" b="1"/>
              <a:t>Male or Female?</a:t>
            </a:r>
          </a:p>
        </p:txBody>
      </p:sp>
      <p:sp>
        <p:nvSpPr>
          <p:cNvPr id="183299" name="Rectangle 3">
            <a:extLst>
              <a:ext uri="{FF2B5EF4-FFF2-40B4-BE49-F238E27FC236}">
                <a16:creationId xmlns:a16="http://schemas.microsoft.com/office/drawing/2014/main" id="{DBEBF14E-77EB-4860-8AEC-3FB3BA7A7A7A}"/>
              </a:ext>
            </a:extLst>
          </p:cNvPr>
          <p:cNvSpPr>
            <a:spLocks noGrp="1" noChangeArrowheads="1"/>
          </p:cNvSpPr>
          <p:nvPr>
            <p:ph type="body" idx="1"/>
          </p:nvPr>
        </p:nvSpPr>
        <p:spPr/>
        <p:txBody>
          <a:bodyPr/>
          <a:lstStyle/>
          <a:p>
            <a:pPr>
              <a:buFontTx/>
              <a:buNone/>
            </a:pPr>
            <a:r>
              <a:rPr lang="en-US" altLang="en-US" sz="4400" b="1" u="sng"/>
              <a:t>Case #2</a:t>
            </a:r>
          </a:p>
          <a:p>
            <a:r>
              <a:rPr lang="en-US" altLang="en-US"/>
              <a:t>Narrow pelvis</a:t>
            </a:r>
          </a:p>
          <a:p>
            <a:r>
              <a:rPr lang="en-US" altLang="en-US"/>
              <a:t>Protuberance on occipital bone</a:t>
            </a:r>
          </a:p>
          <a:p>
            <a:r>
              <a:rPr lang="en-US" altLang="en-US"/>
              <a:t>Sloping forehead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9682" name="Rectangle 2">
            <a:extLst>
              <a:ext uri="{FF2B5EF4-FFF2-40B4-BE49-F238E27FC236}">
                <a16:creationId xmlns:a16="http://schemas.microsoft.com/office/drawing/2014/main" id="{1ED60196-E7C8-4C4B-9250-B4CF6AAE01B6}"/>
              </a:ext>
            </a:extLst>
          </p:cNvPr>
          <p:cNvSpPr>
            <a:spLocks noGrp="1" noChangeArrowheads="1"/>
          </p:cNvSpPr>
          <p:nvPr>
            <p:ph type="title"/>
          </p:nvPr>
        </p:nvSpPr>
        <p:spPr/>
        <p:txBody>
          <a:bodyPr/>
          <a:lstStyle/>
          <a:p>
            <a:endParaRPr lang="en-US" altLang="en-US"/>
          </a:p>
        </p:txBody>
      </p:sp>
      <p:pic>
        <p:nvPicPr>
          <p:cNvPr id="199685" name="Picture 5" descr="Image result for commingled remains skeleton">
            <a:extLst>
              <a:ext uri="{FF2B5EF4-FFF2-40B4-BE49-F238E27FC236}">
                <a16:creationId xmlns:a16="http://schemas.microsoft.com/office/drawing/2014/main" id="{587C2F35-4AAA-4BDA-ACF9-3CAB0B284A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5526" r="5508" b="6888"/>
          <a:stretch>
            <a:fillRect/>
          </a:stretch>
        </p:blipFill>
        <p:spPr bwMode="auto">
          <a:xfrm>
            <a:off x="4751388" y="1385888"/>
            <a:ext cx="4392612" cy="5472112"/>
          </a:xfrm>
          <a:prstGeom prst="rect">
            <a:avLst/>
          </a:prstGeom>
          <a:noFill/>
          <a:extLst>
            <a:ext uri="{909E8E84-426E-40DD-AFC4-6F175D3DCCD1}">
              <a14:hiddenFill xmlns:a14="http://schemas.microsoft.com/office/drawing/2010/main">
                <a:solidFill>
                  <a:srgbClr val="FFFFFF"/>
                </a:solidFill>
              </a14:hiddenFill>
            </a:ext>
          </a:extLst>
        </p:spPr>
      </p:pic>
      <p:sp>
        <p:nvSpPr>
          <p:cNvPr id="199686" name="Rectangle 6">
            <a:extLst>
              <a:ext uri="{FF2B5EF4-FFF2-40B4-BE49-F238E27FC236}">
                <a16:creationId xmlns:a16="http://schemas.microsoft.com/office/drawing/2014/main" id="{5824D8D7-F7A0-4BB2-902B-DC7614A2A4D3}"/>
              </a:ext>
            </a:extLst>
          </p:cNvPr>
          <p:cNvSpPr>
            <a:spLocks noGrp="1" noChangeArrowheads="1"/>
          </p:cNvSpPr>
          <p:nvPr>
            <p:ph type="body" idx="1"/>
          </p:nvPr>
        </p:nvSpPr>
        <p:spPr>
          <a:xfrm>
            <a:off x="457200" y="1600200"/>
            <a:ext cx="3609975" cy="4525963"/>
          </a:xfrm>
          <a:noFill/>
          <a:ln/>
        </p:spPr>
        <p:txBody>
          <a:bodyPr/>
          <a:lstStyle/>
          <a:p>
            <a:pPr>
              <a:lnSpc>
                <a:spcPct val="90000"/>
              </a:lnSpc>
            </a:pPr>
            <a:r>
              <a:rPr lang="en-US" altLang="en-US" b="1">
                <a:solidFill>
                  <a:schemeClr val="bg1"/>
                </a:solidFill>
              </a:rPr>
              <a:t>How many people are buried here?</a:t>
            </a:r>
          </a:p>
          <a:p>
            <a:pPr>
              <a:lnSpc>
                <a:spcPct val="90000"/>
              </a:lnSpc>
            </a:pPr>
            <a:r>
              <a:rPr lang="en-US" altLang="en-US" b="1">
                <a:solidFill>
                  <a:schemeClr val="bg1"/>
                </a:solidFill>
              </a:rPr>
              <a:t>What bone(s) helped you determine this?</a:t>
            </a:r>
          </a:p>
          <a:p>
            <a:pPr>
              <a:lnSpc>
                <a:spcPct val="90000"/>
              </a:lnSpc>
            </a:pPr>
            <a:r>
              <a:rPr lang="en-US" altLang="en-US" b="1">
                <a:solidFill>
                  <a:schemeClr val="bg1"/>
                </a:solidFill>
              </a:rPr>
              <a:t>Different angle</a:t>
            </a:r>
          </a:p>
          <a:p>
            <a:pPr>
              <a:lnSpc>
                <a:spcPct val="90000"/>
              </a:lnSpc>
            </a:pPr>
            <a:r>
              <a:rPr lang="en-US" altLang="en-US" b="1">
                <a:solidFill>
                  <a:schemeClr val="bg1"/>
                </a:solidFill>
              </a:rPr>
              <a:t>Actual Number:</a:t>
            </a:r>
          </a:p>
          <a:p>
            <a:pPr>
              <a:lnSpc>
                <a:spcPct val="90000"/>
              </a:lnSpc>
            </a:pPr>
            <a:r>
              <a:rPr lang="en-US" altLang="en-US" b="1">
                <a:solidFill>
                  <a:schemeClr val="bg1"/>
                </a:solidFill>
              </a:rPr>
              <a:t>3</a:t>
            </a:r>
          </a:p>
          <a:p>
            <a:pPr>
              <a:lnSpc>
                <a:spcPct val="90000"/>
              </a:lnSpc>
            </a:pPr>
            <a:endParaRPr lang="en-US" altLang="en-US">
              <a:solidFill>
                <a:schemeClr val="bg1"/>
              </a:solidFill>
            </a:endParaRPr>
          </a:p>
        </p:txBody>
      </p:sp>
      <p:sp>
        <p:nvSpPr>
          <p:cNvPr id="199687" name="Rectangle 7">
            <a:extLst>
              <a:ext uri="{FF2B5EF4-FFF2-40B4-BE49-F238E27FC236}">
                <a16:creationId xmlns:a16="http://schemas.microsoft.com/office/drawing/2014/main" id="{1E6557C1-3EB6-4077-AE9C-274E9C9803AA}"/>
              </a:ext>
            </a:extLst>
          </p:cNvPr>
          <p:cNvSpPr>
            <a:spLocks noChangeArrowheads="1"/>
          </p:cNvSpPr>
          <p:nvPr/>
        </p:nvSpPr>
        <p:spPr bwMode="auto">
          <a:xfrm>
            <a:off x="0" y="274638"/>
            <a:ext cx="3995738"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r>
              <a:rPr lang="en-US" altLang="en-US" sz="6000" b="1">
                <a:solidFill>
                  <a:srgbClr val="FFFF00"/>
                </a:solidFill>
              </a:rPr>
              <a:t>MNI</a:t>
            </a:r>
            <a:br>
              <a:rPr lang="en-US" altLang="en-US" sz="6000" b="1">
                <a:solidFill>
                  <a:srgbClr val="FFFF00"/>
                </a:solidFill>
              </a:rPr>
            </a:br>
            <a:r>
              <a:rPr lang="en-US" altLang="en-US" sz="1800" b="1" i="1">
                <a:solidFill>
                  <a:schemeClr val="bg1"/>
                </a:solidFill>
              </a:rPr>
              <a:t>Minimum Number of Individuals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9686">
                                            <p:txEl>
                                              <p:pRg st="0" end="0"/>
                                            </p:txEl>
                                          </p:spTgt>
                                        </p:tgtEl>
                                        <p:attrNameLst>
                                          <p:attrName>style.visibility</p:attrName>
                                        </p:attrNameLst>
                                      </p:cBhvr>
                                      <p:to>
                                        <p:strVal val="visible"/>
                                      </p:to>
                                    </p:set>
                                    <p:anim calcmode="lin" valueType="num">
                                      <p:cBhvr additive="base">
                                        <p:cTn id="7" dur="500" fill="hold"/>
                                        <p:tgtEl>
                                          <p:spTgt spid="1996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96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9686">
                                            <p:txEl>
                                              <p:pRg st="1" end="1"/>
                                            </p:txEl>
                                          </p:spTgt>
                                        </p:tgtEl>
                                        <p:attrNameLst>
                                          <p:attrName>style.visibility</p:attrName>
                                        </p:attrNameLst>
                                      </p:cBhvr>
                                      <p:to>
                                        <p:strVal val="visible"/>
                                      </p:to>
                                    </p:set>
                                    <p:anim calcmode="lin" valueType="num">
                                      <p:cBhvr additive="base">
                                        <p:cTn id="13" dur="500" fill="hold"/>
                                        <p:tgtEl>
                                          <p:spTgt spid="19968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96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9686">
                                            <p:txEl>
                                              <p:pRg st="2" end="2"/>
                                            </p:txEl>
                                          </p:spTgt>
                                        </p:tgtEl>
                                        <p:attrNameLst>
                                          <p:attrName>style.visibility</p:attrName>
                                        </p:attrNameLst>
                                      </p:cBhvr>
                                      <p:to>
                                        <p:strVal val="visible"/>
                                      </p:to>
                                    </p:set>
                                    <p:anim calcmode="lin" valueType="num">
                                      <p:cBhvr additive="base">
                                        <p:cTn id="19" dur="500" fill="hold"/>
                                        <p:tgtEl>
                                          <p:spTgt spid="19968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96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9686">
                                            <p:txEl>
                                              <p:pRg st="3" end="3"/>
                                            </p:txEl>
                                          </p:spTgt>
                                        </p:tgtEl>
                                        <p:attrNameLst>
                                          <p:attrName>style.visibility</p:attrName>
                                        </p:attrNameLst>
                                      </p:cBhvr>
                                      <p:to>
                                        <p:strVal val="visible"/>
                                      </p:to>
                                    </p:set>
                                    <p:anim calcmode="lin" valueType="num">
                                      <p:cBhvr additive="base">
                                        <p:cTn id="25" dur="500" fill="hold"/>
                                        <p:tgtEl>
                                          <p:spTgt spid="19968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968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9686">
                                            <p:txEl>
                                              <p:pRg st="4" end="4"/>
                                            </p:txEl>
                                          </p:spTgt>
                                        </p:tgtEl>
                                        <p:attrNameLst>
                                          <p:attrName>style.visibility</p:attrName>
                                        </p:attrNameLst>
                                      </p:cBhvr>
                                      <p:to>
                                        <p:strVal val="visible"/>
                                      </p:to>
                                    </p:set>
                                    <p:anim calcmode="lin" valueType="num">
                                      <p:cBhvr additive="base">
                                        <p:cTn id="31" dur="500" fill="hold"/>
                                        <p:tgtEl>
                                          <p:spTgt spid="19968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968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6"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a:extLst>
              <a:ext uri="{FF2B5EF4-FFF2-40B4-BE49-F238E27FC236}">
                <a16:creationId xmlns:a16="http://schemas.microsoft.com/office/drawing/2014/main" id="{AF3168BC-68E2-468A-B5FE-C649ECE1AF95}"/>
              </a:ext>
            </a:extLst>
          </p:cNvPr>
          <p:cNvSpPr>
            <a:spLocks noGrp="1" noChangeArrowheads="1"/>
          </p:cNvSpPr>
          <p:nvPr>
            <p:ph type="title"/>
          </p:nvPr>
        </p:nvSpPr>
        <p:spPr/>
        <p:txBody>
          <a:bodyPr/>
          <a:lstStyle/>
          <a:p>
            <a:r>
              <a:rPr lang="en-US" altLang="en-US" b="1"/>
              <a:t>Male or Female?</a:t>
            </a:r>
          </a:p>
        </p:txBody>
      </p:sp>
      <p:sp>
        <p:nvSpPr>
          <p:cNvPr id="184323" name="Rectangle 3">
            <a:extLst>
              <a:ext uri="{FF2B5EF4-FFF2-40B4-BE49-F238E27FC236}">
                <a16:creationId xmlns:a16="http://schemas.microsoft.com/office/drawing/2014/main" id="{244E2C85-5178-439F-82C0-C5B4BAFBC962}"/>
              </a:ext>
            </a:extLst>
          </p:cNvPr>
          <p:cNvSpPr>
            <a:spLocks noGrp="1" noChangeArrowheads="1"/>
          </p:cNvSpPr>
          <p:nvPr>
            <p:ph type="body" idx="1"/>
          </p:nvPr>
        </p:nvSpPr>
        <p:spPr/>
        <p:txBody>
          <a:bodyPr/>
          <a:lstStyle/>
          <a:p>
            <a:pPr>
              <a:buFontTx/>
              <a:buNone/>
            </a:pPr>
            <a:r>
              <a:rPr lang="en-US" altLang="en-US" sz="4400" b="1" u="sng"/>
              <a:t>Case #3</a:t>
            </a:r>
          </a:p>
          <a:p>
            <a:r>
              <a:rPr lang="en-US" altLang="en-US"/>
              <a:t>Small brow ridges</a:t>
            </a:r>
          </a:p>
          <a:p>
            <a:r>
              <a:rPr lang="en-US" altLang="en-US"/>
              <a:t>Index finger is longer than the ring finger</a:t>
            </a:r>
          </a:p>
          <a:p>
            <a:r>
              <a:rPr lang="en-US" altLang="en-US"/>
              <a:t>Pointed mandible</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a:extLst>
              <a:ext uri="{FF2B5EF4-FFF2-40B4-BE49-F238E27FC236}">
                <a16:creationId xmlns:a16="http://schemas.microsoft.com/office/drawing/2014/main" id="{30E1D2B9-7448-405A-8D90-F1E5C4B14B03}"/>
              </a:ext>
            </a:extLst>
          </p:cNvPr>
          <p:cNvSpPr>
            <a:spLocks noGrp="1" noChangeArrowheads="1"/>
          </p:cNvSpPr>
          <p:nvPr>
            <p:ph type="title"/>
          </p:nvPr>
        </p:nvSpPr>
        <p:spPr/>
        <p:txBody>
          <a:bodyPr/>
          <a:lstStyle/>
          <a:p>
            <a:r>
              <a:rPr lang="en-US" altLang="en-US" b="1"/>
              <a:t>Male or Female?</a:t>
            </a:r>
          </a:p>
        </p:txBody>
      </p:sp>
      <p:sp>
        <p:nvSpPr>
          <p:cNvPr id="187395" name="Rectangle 3">
            <a:extLst>
              <a:ext uri="{FF2B5EF4-FFF2-40B4-BE49-F238E27FC236}">
                <a16:creationId xmlns:a16="http://schemas.microsoft.com/office/drawing/2014/main" id="{4CADC69A-8E04-4E4B-B052-056BBB81E51C}"/>
              </a:ext>
            </a:extLst>
          </p:cNvPr>
          <p:cNvSpPr>
            <a:spLocks noGrp="1" noChangeArrowheads="1"/>
          </p:cNvSpPr>
          <p:nvPr>
            <p:ph type="body" idx="1"/>
          </p:nvPr>
        </p:nvSpPr>
        <p:spPr/>
        <p:txBody>
          <a:bodyPr/>
          <a:lstStyle/>
          <a:p>
            <a:pPr>
              <a:buFontTx/>
              <a:buNone/>
            </a:pPr>
            <a:r>
              <a:rPr lang="en-US" altLang="en-US" sz="4400" b="1" u="sng"/>
              <a:t>Case #4</a:t>
            </a:r>
          </a:p>
          <a:p>
            <a:r>
              <a:rPr lang="en-US" altLang="en-US"/>
              <a:t>Long narrow sacrum</a:t>
            </a:r>
          </a:p>
          <a:p>
            <a:r>
              <a:rPr lang="en-US" altLang="en-US"/>
              <a:t>Subpubic angle of 68-degrees</a:t>
            </a:r>
          </a:p>
          <a:p>
            <a:r>
              <a:rPr lang="en-US" altLang="en-US"/>
              <a:t>A narrow greater siatic notch</a:t>
            </a:r>
            <a:endParaRPr lang="en-US" altLang="en-US" b="1" i="1">
              <a:solidFill>
                <a:srgbClr val="00CC00"/>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3B432E52-7274-48C8-BF39-D83A7C00E1ED}"/>
              </a:ext>
            </a:extLst>
          </p:cNvPr>
          <p:cNvSpPr>
            <a:spLocks noGrp="1" noChangeArrowheads="1"/>
          </p:cNvSpPr>
          <p:nvPr>
            <p:ph type="title"/>
          </p:nvPr>
        </p:nvSpPr>
        <p:spPr/>
        <p:txBody>
          <a:bodyPr/>
          <a:lstStyle/>
          <a:p>
            <a:r>
              <a:rPr lang="en-US" altLang="en-US" sz="4000" b="1" u="sng"/>
              <a:t>Features of the Skull Used in Race Determination</a:t>
            </a:r>
          </a:p>
        </p:txBody>
      </p:sp>
      <p:sp>
        <p:nvSpPr>
          <p:cNvPr id="92163" name="Rectangle 3">
            <a:extLst>
              <a:ext uri="{FF2B5EF4-FFF2-40B4-BE49-F238E27FC236}">
                <a16:creationId xmlns:a16="http://schemas.microsoft.com/office/drawing/2014/main" id="{7282F9BC-4C57-4CAE-8F16-B861EAEDD6EF}"/>
              </a:ext>
            </a:extLst>
          </p:cNvPr>
          <p:cNvSpPr>
            <a:spLocks noGrp="1" noChangeArrowheads="1"/>
          </p:cNvSpPr>
          <p:nvPr>
            <p:ph type="body" idx="1"/>
          </p:nvPr>
        </p:nvSpPr>
        <p:spPr>
          <a:xfrm>
            <a:off x="152400" y="1600200"/>
            <a:ext cx="4635500" cy="5257800"/>
          </a:xfrm>
        </p:spPr>
        <p:txBody>
          <a:bodyPr/>
          <a:lstStyle/>
          <a:p>
            <a:pPr>
              <a:lnSpc>
                <a:spcPct val="80000"/>
              </a:lnSpc>
            </a:pPr>
            <a:r>
              <a:rPr lang="en-US" altLang="en-US" sz="2400" b="1" u="sng"/>
              <a:t>Nasal index</a:t>
            </a:r>
            <a:r>
              <a:rPr lang="en-US" altLang="en-US" sz="2400"/>
              <a:t>: The ratio of the width to the height of the nose, multiplied by 100</a:t>
            </a:r>
          </a:p>
          <a:p>
            <a:pPr>
              <a:lnSpc>
                <a:spcPct val="80000"/>
              </a:lnSpc>
            </a:pPr>
            <a:r>
              <a:rPr lang="en-US" altLang="en-US" sz="2400" b="1" u="sng"/>
              <a:t>Nasal Spine</a:t>
            </a:r>
          </a:p>
          <a:p>
            <a:pPr>
              <a:lnSpc>
                <a:spcPct val="80000"/>
              </a:lnSpc>
            </a:pPr>
            <a:r>
              <a:rPr lang="en-US" altLang="en-US" sz="2400" b="1" u="sng">
                <a:solidFill>
                  <a:srgbClr val="FF6600"/>
                </a:solidFill>
              </a:rPr>
              <a:t>Nasal Silling</a:t>
            </a:r>
            <a:r>
              <a:rPr lang="en-US" altLang="en-US" sz="2400" b="1"/>
              <a:t>:</a:t>
            </a:r>
            <a:r>
              <a:rPr lang="en-US" altLang="en-US" sz="2400"/>
              <a:t> Feel the base of the nasal cavity, on either side of the nasal spine – do you feel sharp ridges, rounded ridges, or no ridges at all (nasal guttering)? </a:t>
            </a:r>
          </a:p>
          <a:p>
            <a:pPr>
              <a:lnSpc>
                <a:spcPct val="80000"/>
              </a:lnSpc>
            </a:pPr>
            <a:r>
              <a:rPr lang="en-US" altLang="en-US" sz="2400" b="1">
                <a:solidFill>
                  <a:srgbClr val="66FF33"/>
                </a:solidFill>
              </a:rPr>
              <a:t>Prognathism</a:t>
            </a:r>
            <a:r>
              <a:rPr lang="en-US" altLang="en-US" sz="2400"/>
              <a:t>: extended lower jaw</a:t>
            </a:r>
          </a:p>
          <a:p>
            <a:pPr>
              <a:lnSpc>
                <a:spcPct val="80000"/>
              </a:lnSpc>
            </a:pPr>
            <a:r>
              <a:rPr lang="en-US" altLang="en-US" sz="2400" b="1"/>
              <a:t>Shape of eye orbits</a:t>
            </a:r>
            <a:r>
              <a:rPr lang="en-US" altLang="en-US" sz="2400"/>
              <a:t> (round or squareish</a:t>
            </a:r>
          </a:p>
          <a:p>
            <a:pPr>
              <a:lnSpc>
                <a:spcPct val="80000"/>
              </a:lnSpc>
            </a:pPr>
            <a:endParaRPr lang="en-US" altLang="en-US" sz="2400"/>
          </a:p>
        </p:txBody>
      </p:sp>
      <p:pic>
        <p:nvPicPr>
          <p:cNvPr id="92167" name="Picture 7">
            <a:extLst>
              <a:ext uri="{FF2B5EF4-FFF2-40B4-BE49-F238E27FC236}">
                <a16:creationId xmlns:a16="http://schemas.microsoft.com/office/drawing/2014/main" id="{9308484F-1F64-4A9A-81F2-B3208EFFA5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9963" y="1773238"/>
            <a:ext cx="4364037" cy="393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69" name="Line 9">
            <a:extLst>
              <a:ext uri="{FF2B5EF4-FFF2-40B4-BE49-F238E27FC236}">
                <a16:creationId xmlns:a16="http://schemas.microsoft.com/office/drawing/2014/main" id="{ACCFB758-22C7-45A4-83CA-314C841C5C7D}"/>
              </a:ext>
            </a:extLst>
          </p:cNvPr>
          <p:cNvSpPr>
            <a:spLocks noChangeShapeType="1"/>
          </p:cNvSpPr>
          <p:nvPr/>
        </p:nvSpPr>
        <p:spPr bwMode="auto">
          <a:xfrm>
            <a:off x="2411413" y="2708275"/>
            <a:ext cx="18732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0" name="Line 10">
            <a:extLst>
              <a:ext uri="{FF2B5EF4-FFF2-40B4-BE49-F238E27FC236}">
                <a16:creationId xmlns:a16="http://schemas.microsoft.com/office/drawing/2014/main" id="{D4875BE9-64A7-4A17-9087-4B216E35EEEA}"/>
              </a:ext>
            </a:extLst>
          </p:cNvPr>
          <p:cNvSpPr>
            <a:spLocks noChangeShapeType="1"/>
          </p:cNvSpPr>
          <p:nvPr/>
        </p:nvSpPr>
        <p:spPr bwMode="auto">
          <a:xfrm>
            <a:off x="4284663" y="2708275"/>
            <a:ext cx="1439862" cy="144145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2" name="Line 12">
            <a:extLst>
              <a:ext uri="{FF2B5EF4-FFF2-40B4-BE49-F238E27FC236}">
                <a16:creationId xmlns:a16="http://schemas.microsoft.com/office/drawing/2014/main" id="{743478AE-7C4D-43BA-A26E-CB7B19EBEC7D}"/>
              </a:ext>
            </a:extLst>
          </p:cNvPr>
          <p:cNvSpPr>
            <a:spLocks noChangeShapeType="1"/>
          </p:cNvSpPr>
          <p:nvPr/>
        </p:nvSpPr>
        <p:spPr bwMode="auto">
          <a:xfrm flipV="1">
            <a:off x="3924300" y="4437063"/>
            <a:ext cx="2160588" cy="144462"/>
          </a:xfrm>
          <a:prstGeom prst="line">
            <a:avLst/>
          </a:prstGeom>
          <a:noFill/>
          <a:ln w="2857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3" name="Line 13">
            <a:extLst>
              <a:ext uri="{FF2B5EF4-FFF2-40B4-BE49-F238E27FC236}">
                <a16:creationId xmlns:a16="http://schemas.microsoft.com/office/drawing/2014/main" id="{BBBD2C80-930E-48D2-ADC9-24B616B8D755}"/>
              </a:ext>
            </a:extLst>
          </p:cNvPr>
          <p:cNvSpPr>
            <a:spLocks noChangeShapeType="1"/>
          </p:cNvSpPr>
          <p:nvPr/>
        </p:nvSpPr>
        <p:spPr bwMode="auto">
          <a:xfrm flipH="1" flipV="1">
            <a:off x="6011863" y="4149725"/>
            <a:ext cx="73025" cy="287338"/>
          </a:xfrm>
          <a:prstGeom prst="line">
            <a:avLst/>
          </a:prstGeom>
          <a:noFill/>
          <a:ln w="28575">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4" name="Line 14">
            <a:extLst>
              <a:ext uri="{FF2B5EF4-FFF2-40B4-BE49-F238E27FC236}">
                <a16:creationId xmlns:a16="http://schemas.microsoft.com/office/drawing/2014/main" id="{EDDBF4FC-F4CA-48C0-984D-B81303EBD128}"/>
              </a:ext>
            </a:extLst>
          </p:cNvPr>
          <p:cNvSpPr>
            <a:spLocks noChangeShapeType="1"/>
          </p:cNvSpPr>
          <p:nvPr/>
        </p:nvSpPr>
        <p:spPr bwMode="auto">
          <a:xfrm flipV="1">
            <a:off x="6084888" y="4149725"/>
            <a:ext cx="1582737" cy="287338"/>
          </a:xfrm>
          <a:prstGeom prst="line">
            <a:avLst/>
          </a:prstGeom>
          <a:noFill/>
          <a:ln w="28575">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5" name="Line 15">
            <a:extLst>
              <a:ext uri="{FF2B5EF4-FFF2-40B4-BE49-F238E27FC236}">
                <a16:creationId xmlns:a16="http://schemas.microsoft.com/office/drawing/2014/main" id="{D7C596F2-E54E-471F-88FA-24CC8267B6FC}"/>
              </a:ext>
            </a:extLst>
          </p:cNvPr>
          <p:cNvSpPr>
            <a:spLocks noChangeShapeType="1"/>
          </p:cNvSpPr>
          <p:nvPr/>
        </p:nvSpPr>
        <p:spPr bwMode="auto">
          <a:xfrm flipV="1">
            <a:off x="6084888" y="4221163"/>
            <a:ext cx="2232025" cy="215900"/>
          </a:xfrm>
          <a:prstGeom prst="line">
            <a:avLst/>
          </a:prstGeom>
          <a:noFill/>
          <a:ln w="28575">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6" name="Line 16">
            <a:extLst>
              <a:ext uri="{FF2B5EF4-FFF2-40B4-BE49-F238E27FC236}">
                <a16:creationId xmlns:a16="http://schemas.microsoft.com/office/drawing/2014/main" id="{90567AAF-3564-46F0-AE85-42D4C2D2EF0D}"/>
              </a:ext>
            </a:extLst>
          </p:cNvPr>
          <p:cNvSpPr>
            <a:spLocks noChangeShapeType="1"/>
          </p:cNvSpPr>
          <p:nvPr/>
        </p:nvSpPr>
        <p:spPr bwMode="auto">
          <a:xfrm flipV="1">
            <a:off x="4716463" y="4581525"/>
            <a:ext cx="3168650" cy="431800"/>
          </a:xfrm>
          <a:prstGeom prst="line">
            <a:avLst/>
          </a:prstGeom>
          <a:noFill/>
          <a:ln w="28575">
            <a:solidFill>
              <a:srgbClr val="66FF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177" name="Rectangle 17">
            <a:extLst>
              <a:ext uri="{FF2B5EF4-FFF2-40B4-BE49-F238E27FC236}">
                <a16:creationId xmlns:a16="http://schemas.microsoft.com/office/drawing/2014/main" id="{21E0F97A-3528-4731-847D-D75499BD1CF8}"/>
              </a:ext>
            </a:extLst>
          </p:cNvPr>
          <p:cNvSpPr>
            <a:spLocks noChangeArrowheads="1"/>
          </p:cNvSpPr>
          <p:nvPr/>
        </p:nvSpPr>
        <p:spPr bwMode="auto">
          <a:xfrm>
            <a:off x="0" y="6092825"/>
            <a:ext cx="9144000" cy="765175"/>
          </a:xfrm>
          <a:prstGeom prst="rect">
            <a:avLst/>
          </a:prstGeom>
          <a:solidFill>
            <a:srgbClr val="33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78" name="Text Box 18">
            <a:extLst>
              <a:ext uri="{FF2B5EF4-FFF2-40B4-BE49-F238E27FC236}">
                <a16:creationId xmlns:a16="http://schemas.microsoft.com/office/drawing/2014/main" id="{1D542EA9-45B4-4063-9982-CEED2A287185}"/>
              </a:ext>
            </a:extLst>
          </p:cNvPr>
          <p:cNvSpPr txBox="1">
            <a:spLocks noChangeArrowheads="1"/>
          </p:cNvSpPr>
          <p:nvPr/>
        </p:nvSpPr>
        <p:spPr bwMode="auto">
          <a:xfrm>
            <a:off x="0" y="6021388"/>
            <a:ext cx="91440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b="1" i="1"/>
              <a:t>FORDISC</a:t>
            </a:r>
            <a:r>
              <a:rPr lang="en-US" altLang="en-US" i="1"/>
              <a:t> is an interactive program, and  is widely used by forensic anthropologists to assist in the creation of a decedent's biological profile ( race and gender) when only parts of the cranium are available.</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BC41-lg">
            <a:extLst>
              <a:ext uri="{FF2B5EF4-FFF2-40B4-BE49-F238E27FC236}">
                <a16:creationId xmlns:a16="http://schemas.microsoft.com/office/drawing/2014/main" id="{A14EEB8C-4F96-4949-874D-1CE95FEB68B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0257" t="2000" r="3590" b="3999"/>
          <a:stretch>
            <a:fillRect/>
          </a:stretch>
        </p:blipFill>
        <p:spPr bwMode="auto">
          <a:xfrm>
            <a:off x="2743200" y="3276600"/>
            <a:ext cx="32004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153603" name="Picture 3" descr="bc-153-lg">
            <a:extLst>
              <a:ext uri="{FF2B5EF4-FFF2-40B4-BE49-F238E27FC236}">
                <a16:creationId xmlns:a16="http://schemas.microsoft.com/office/drawing/2014/main" id="{5C7D976B-9AB3-41DE-903E-345CA8767868}"/>
              </a:ext>
            </a:extLst>
          </p:cNvPr>
          <p:cNvPicPr>
            <a:picLocks noGrp="1" noChangeAspect="1" noChangeArrowheads="1"/>
          </p:cNvPicPr>
          <p:nvPr>
            <p:ph sz="half" idx="4294967295"/>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11325"/>
          <a:stretch>
            <a:fillRect/>
          </a:stretch>
        </p:blipFill>
        <p:spPr>
          <a:xfrm>
            <a:off x="5435600" y="1452563"/>
            <a:ext cx="3579813" cy="4497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04" name="Picture 4" descr="BC154-lg">
            <a:extLst>
              <a:ext uri="{FF2B5EF4-FFF2-40B4-BE49-F238E27FC236}">
                <a16:creationId xmlns:a16="http://schemas.microsoft.com/office/drawing/2014/main" id="{F48D0279-7ED7-4D35-B9B0-3192599B70B5}"/>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8443" t="3999"/>
          <a:stretch>
            <a:fillRect/>
          </a:stretch>
        </p:blipFill>
        <p:spPr bwMode="auto">
          <a:xfrm>
            <a:off x="2895600" y="0"/>
            <a:ext cx="3305175" cy="3657600"/>
          </a:xfrm>
          <a:prstGeom prst="rect">
            <a:avLst/>
          </a:prstGeom>
          <a:noFill/>
          <a:extLst>
            <a:ext uri="{909E8E84-426E-40DD-AFC4-6F175D3DCCD1}">
              <a14:hiddenFill xmlns:a14="http://schemas.microsoft.com/office/drawing/2010/main">
                <a:solidFill>
                  <a:srgbClr val="FFFFFF"/>
                </a:solidFill>
              </a14:hiddenFill>
            </a:ext>
          </a:extLst>
        </p:spPr>
      </p:pic>
      <p:pic>
        <p:nvPicPr>
          <p:cNvPr id="153605" name="Picture 5" descr="BC16-lg">
            <a:extLst>
              <a:ext uri="{FF2B5EF4-FFF2-40B4-BE49-F238E27FC236}">
                <a16:creationId xmlns:a16="http://schemas.microsoft.com/office/drawing/2014/main" id="{0930658E-0E58-465C-B1A4-E2CB31653F91}"/>
              </a:ext>
            </a:extLst>
          </p:cNvPr>
          <p:cNvPicPr>
            <a:picLocks noGrp="1" noChangeAspect="1" noChangeArrowheads="1"/>
          </p:cNvPicPr>
          <p:nvPr>
            <p:ph sz="half" idx="4294967295"/>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6988"/>
          <a:stretch>
            <a:fillRect/>
          </a:stretch>
        </p:blipFill>
        <p:spPr>
          <a:xfrm>
            <a:off x="0" y="457200"/>
            <a:ext cx="3351213" cy="4437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06" name="Text Box 6">
            <a:extLst>
              <a:ext uri="{FF2B5EF4-FFF2-40B4-BE49-F238E27FC236}">
                <a16:creationId xmlns:a16="http://schemas.microsoft.com/office/drawing/2014/main" id="{69FDFB91-00E4-476F-9B09-4CD49C15B0B3}"/>
              </a:ext>
            </a:extLst>
          </p:cNvPr>
          <p:cNvSpPr txBox="1">
            <a:spLocks noChangeArrowheads="1"/>
          </p:cNvSpPr>
          <p:nvPr/>
        </p:nvSpPr>
        <p:spPr bwMode="auto">
          <a:xfrm>
            <a:off x="0" y="609600"/>
            <a:ext cx="2432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a:solidFill>
                  <a:srgbClr val="080808"/>
                </a:solidFill>
              </a:rPr>
              <a:t>Mongoloid/Asian Skull</a:t>
            </a:r>
          </a:p>
        </p:txBody>
      </p:sp>
      <p:sp>
        <p:nvSpPr>
          <p:cNvPr id="153607" name="Text Box 7">
            <a:extLst>
              <a:ext uri="{FF2B5EF4-FFF2-40B4-BE49-F238E27FC236}">
                <a16:creationId xmlns:a16="http://schemas.microsoft.com/office/drawing/2014/main" id="{A8D88489-D77F-46A6-B964-AD4FD38FE24F}"/>
              </a:ext>
            </a:extLst>
          </p:cNvPr>
          <p:cNvSpPr txBox="1">
            <a:spLocks noChangeArrowheads="1"/>
          </p:cNvSpPr>
          <p:nvPr/>
        </p:nvSpPr>
        <p:spPr bwMode="auto">
          <a:xfrm>
            <a:off x="6267450" y="5791200"/>
            <a:ext cx="2876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a:solidFill>
                  <a:srgbClr val="080808"/>
                </a:solidFill>
              </a:rPr>
              <a:t>Caucasian/European Skull</a:t>
            </a:r>
          </a:p>
        </p:txBody>
      </p:sp>
      <p:sp>
        <p:nvSpPr>
          <p:cNvPr id="153608" name="Text Box 8">
            <a:extLst>
              <a:ext uri="{FF2B5EF4-FFF2-40B4-BE49-F238E27FC236}">
                <a16:creationId xmlns:a16="http://schemas.microsoft.com/office/drawing/2014/main" id="{DF1BF166-0695-4C94-BEBA-C21E4AE0AA09}"/>
              </a:ext>
            </a:extLst>
          </p:cNvPr>
          <p:cNvSpPr txBox="1">
            <a:spLocks noChangeArrowheads="1"/>
          </p:cNvSpPr>
          <p:nvPr/>
        </p:nvSpPr>
        <p:spPr bwMode="auto">
          <a:xfrm>
            <a:off x="5638800" y="228600"/>
            <a:ext cx="2317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a:t>Negroid/African Skull</a:t>
            </a:r>
          </a:p>
        </p:txBody>
      </p:sp>
      <p:sp>
        <p:nvSpPr>
          <p:cNvPr id="153609" name="Text Box 9">
            <a:extLst>
              <a:ext uri="{FF2B5EF4-FFF2-40B4-BE49-F238E27FC236}">
                <a16:creationId xmlns:a16="http://schemas.microsoft.com/office/drawing/2014/main" id="{9FE165A8-8A52-4993-A498-AA9E5977A765}"/>
              </a:ext>
            </a:extLst>
          </p:cNvPr>
          <p:cNvSpPr txBox="1">
            <a:spLocks noChangeArrowheads="1"/>
          </p:cNvSpPr>
          <p:nvPr/>
        </p:nvSpPr>
        <p:spPr bwMode="auto">
          <a:xfrm>
            <a:off x="838200" y="6172200"/>
            <a:ext cx="2838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a:t>Aboriginal/Australian Skull</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72F8B54B-172C-44AE-8302-56B22D755819}"/>
              </a:ext>
            </a:extLst>
          </p:cNvPr>
          <p:cNvSpPr>
            <a:spLocks noGrp="1" noChangeArrowheads="1"/>
          </p:cNvSpPr>
          <p:nvPr>
            <p:ph type="title"/>
          </p:nvPr>
        </p:nvSpPr>
        <p:spPr>
          <a:xfrm>
            <a:off x="468313" y="260350"/>
            <a:ext cx="6191250" cy="1143000"/>
          </a:xfrm>
        </p:spPr>
        <p:txBody>
          <a:bodyPr/>
          <a:lstStyle/>
          <a:p>
            <a:pPr algn="l"/>
            <a:r>
              <a:rPr lang="en-US" altLang="en-US" sz="4000" b="1" u="sng">
                <a:solidFill>
                  <a:schemeClr val="tx1"/>
                </a:solidFill>
              </a:rPr>
              <a:t>Determination of Race:</a:t>
            </a:r>
            <a:br>
              <a:rPr lang="en-US" altLang="en-US" sz="4000" b="1" u="sng">
                <a:solidFill>
                  <a:schemeClr val="tx1"/>
                </a:solidFill>
              </a:rPr>
            </a:br>
            <a:r>
              <a:rPr lang="en-US" altLang="en-US" sz="4000" b="1" u="sng">
                <a:solidFill>
                  <a:schemeClr val="tx1"/>
                </a:solidFill>
              </a:rPr>
              <a:t>Caucasoid</a:t>
            </a:r>
          </a:p>
        </p:txBody>
      </p:sp>
      <p:sp>
        <p:nvSpPr>
          <p:cNvPr id="97283" name="Rectangle 3">
            <a:extLst>
              <a:ext uri="{FF2B5EF4-FFF2-40B4-BE49-F238E27FC236}">
                <a16:creationId xmlns:a16="http://schemas.microsoft.com/office/drawing/2014/main" id="{7D4A259E-410D-4B11-97F7-984E78B67A6E}"/>
              </a:ext>
            </a:extLst>
          </p:cNvPr>
          <p:cNvSpPr>
            <a:spLocks noChangeArrowheads="1"/>
          </p:cNvSpPr>
          <p:nvPr/>
        </p:nvSpPr>
        <p:spPr bwMode="auto">
          <a:xfrm>
            <a:off x="179388" y="6597650"/>
            <a:ext cx="57610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400" b="1" i="1"/>
              <a:t>http://upload.wikimedia.org/wikipedia/en/c/cc/Skullcauc.gif</a:t>
            </a:r>
          </a:p>
        </p:txBody>
      </p:sp>
      <p:graphicFrame>
        <p:nvGraphicFramePr>
          <p:cNvPr id="97323" name="Group 43">
            <a:extLst>
              <a:ext uri="{FF2B5EF4-FFF2-40B4-BE49-F238E27FC236}">
                <a16:creationId xmlns:a16="http://schemas.microsoft.com/office/drawing/2014/main" id="{D69413D4-C370-433C-851E-90203660976B}"/>
              </a:ext>
            </a:extLst>
          </p:cNvPr>
          <p:cNvGraphicFramePr>
            <a:graphicFrameLocks noGrp="1"/>
          </p:cNvGraphicFramePr>
          <p:nvPr>
            <p:ph idx="1"/>
            <p:extLst>
              <p:ext uri="{D42A27DB-BD31-4B8C-83A1-F6EECF244321}">
                <p14:modId xmlns:p14="http://schemas.microsoft.com/office/powerpoint/2010/main" val="3581144190"/>
              </p:ext>
            </p:extLst>
          </p:nvPr>
        </p:nvGraphicFramePr>
        <p:xfrm>
          <a:off x="152400" y="1557338"/>
          <a:ext cx="4059238" cy="5052813"/>
        </p:xfrm>
        <a:graphic>
          <a:graphicData uri="http://schemas.openxmlformats.org/drawingml/2006/table">
            <a:tbl>
              <a:tblPr/>
              <a:tblGrid>
                <a:gridCol w="1854200">
                  <a:extLst>
                    <a:ext uri="{9D8B030D-6E8A-4147-A177-3AD203B41FA5}">
                      <a16:colId xmlns:a16="http://schemas.microsoft.com/office/drawing/2014/main" val="3761772890"/>
                    </a:ext>
                  </a:extLst>
                </a:gridCol>
                <a:gridCol w="2205038">
                  <a:extLst>
                    <a:ext uri="{9D8B030D-6E8A-4147-A177-3AD203B41FA5}">
                      <a16:colId xmlns:a16="http://schemas.microsoft.com/office/drawing/2014/main" val="220945563"/>
                    </a:ext>
                  </a:extLst>
                </a:gridCol>
              </a:tblGrid>
              <a:tr h="383741">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chemeClr val="tx1"/>
                          </a:solidFill>
                          <a:effectLst/>
                          <a:latin typeface="Arial" panose="020B0604020202020204" pitchFamily="34" charset="0"/>
                        </a:rPr>
                        <a:t>Trait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46103731"/>
                  </a:ext>
                </a:extLst>
              </a:tr>
              <a:tr h="553000">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Nasal Index:</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&lt;.48 </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2739890"/>
                  </a:ext>
                </a:extLst>
              </a:tr>
              <a:tr h="586594">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Nasal Spine:</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Prominent spine</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7091467"/>
                  </a:ext>
                </a:extLst>
              </a:tr>
              <a:tr h="723552">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Nasal Silling / Guttering:</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Sharp ridge (silling)</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80058381"/>
                  </a:ext>
                </a:extLst>
              </a:tr>
              <a:tr h="565921">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Prognathism:</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Straight</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46740049"/>
                  </a:ext>
                </a:extLst>
              </a:tr>
              <a:tr h="1113753">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Shape of Orbital Openings:</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Rounded, somewhat square</a:t>
                      </a:r>
                      <a:endParaRPr kumimoji="0" lang="en-US" altLang="en-US" sz="1800" b="1" i="0" u="none" strike="noStrike" cap="none" normalizeH="0" baseline="0" dirty="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8102719"/>
                  </a:ext>
                </a:extLst>
              </a:tr>
              <a:tr h="111375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Teeth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Triangular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65093358"/>
                  </a:ext>
                </a:extLst>
              </a:tr>
            </a:tbl>
          </a:graphicData>
        </a:graphic>
      </p:graphicFrame>
      <p:pic>
        <p:nvPicPr>
          <p:cNvPr id="97314" name="Picture 34">
            <a:extLst>
              <a:ext uri="{FF2B5EF4-FFF2-40B4-BE49-F238E27FC236}">
                <a16:creationId xmlns:a16="http://schemas.microsoft.com/office/drawing/2014/main" id="{E6B28D2E-CE35-49BB-B016-03A9433CBD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7108" t="35069" r="26292" b="32443"/>
          <a:stretch>
            <a:fillRect/>
          </a:stretch>
        </p:blipFill>
        <p:spPr bwMode="auto">
          <a:xfrm>
            <a:off x="4356100" y="795338"/>
            <a:ext cx="4787900" cy="263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315" name="Picture 35">
            <a:extLst>
              <a:ext uri="{FF2B5EF4-FFF2-40B4-BE49-F238E27FC236}">
                <a16:creationId xmlns:a16="http://schemas.microsoft.com/office/drawing/2014/main" id="{856C80A9-52FB-4EE2-BE69-70D57E59D9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1595" t="36415" r="5814" b="17686"/>
          <a:stretch>
            <a:fillRect/>
          </a:stretch>
        </p:blipFill>
        <p:spPr bwMode="auto">
          <a:xfrm>
            <a:off x="5938838" y="3573463"/>
            <a:ext cx="3205162" cy="328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316" name="Rectangle 36">
            <a:extLst>
              <a:ext uri="{FF2B5EF4-FFF2-40B4-BE49-F238E27FC236}">
                <a16:creationId xmlns:a16="http://schemas.microsoft.com/office/drawing/2014/main" id="{CC9327BA-B7CC-4B4A-904E-22AC940855B2}"/>
              </a:ext>
            </a:extLst>
          </p:cNvPr>
          <p:cNvSpPr>
            <a:spLocks noChangeArrowheads="1"/>
          </p:cNvSpPr>
          <p:nvPr/>
        </p:nvSpPr>
        <p:spPr bwMode="auto">
          <a:xfrm>
            <a:off x="5508625" y="3573463"/>
            <a:ext cx="1008063" cy="2160587"/>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3">
            <a:extLst>
              <a:ext uri="{FF2B5EF4-FFF2-40B4-BE49-F238E27FC236}">
                <a16:creationId xmlns:a16="http://schemas.microsoft.com/office/drawing/2014/main" id="{148DC1C6-C6E0-4602-922F-84ECA78F8812}"/>
              </a:ext>
            </a:extLst>
          </p:cNvPr>
          <p:cNvSpPr>
            <a:spLocks noGrp="1" noChangeArrowheads="1"/>
          </p:cNvSpPr>
          <p:nvPr>
            <p:ph type="title"/>
          </p:nvPr>
        </p:nvSpPr>
        <p:spPr>
          <a:xfrm>
            <a:off x="457200" y="274638"/>
            <a:ext cx="3657600" cy="1477962"/>
          </a:xfrm>
        </p:spPr>
        <p:txBody>
          <a:bodyPr/>
          <a:lstStyle/>
          <a:p>
            <a:r>
              <a:rPr lang="en-US" altLang="en-US" sz="2400" b="1" u="sng">
                <a:solidFill>
                  <a:schemeClr val="tx1"/>
                </a:solidFill>
              </a:rPr>
              <a:t>Determination of Race:</a:t>
            </a:r>
            <a:br>
              <a:rPr lang="en-US" altLang="en-US" sz="2400" b="1" u="sng">
                <a:solidFill>
                  <a:schemeClr val="tx1"/>
                </a:solidFill>
              </a:rPr>
            </a:br>
            <a:r>
              <a:rPr lang="en-US" altLang="en-US" sz="2400" b="1" u="sng">
                <a:solidFill>
                  <a:schemeClr val="tx1"/>
                </a:solidFill>
              </a:rPr>
              <a:t>Mongoloid</a:t>
            </a:r>
          </a:p>
        </p:txBody>
      </p:sp>
      <p:sp>
        <p:nvSpPr>
          <p:cNvPr id="99332" name="Rectangle 4">
            <a:extLst>
              <a:ext uri="{FF2B5EF4-FFF2-40B4-BE49-F238E27FC236}">
                <a16:creationId xmlns:a16="http://schemas.microsoft.com/office/drawing/2014/main" id="{C2BD4411-5777-40B8-9C6E-5F93779D4A4D}"/>
              </a:ext>
            </a:extLst>
          </p:cNvPr>
          <p:cNvSpPr>
            <a:spLocks noChangeArrowheads="1"/>
          </p:cNvSpPr>
          <p:nvPr/>
        </p:nvSpPr>
        <p:spPr bwMode="auto">
          <a:xfrm>
            <a:off x="685800" y="6553200"/>
            <a:ext cx="52212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i="1"/>
              <a:t>http://upload.wikimedia.org/wikipedia/en/b/b3/Skullmong.gif</a:t>
            </a:r>
          </a:p>
        </p:txBody>
      </p:sp>
      <p:graphicFrame>
        <p:nvGraphicFramePr>
          <p:cNvPr id="99333" name="Group 5">
            <a:extLst>
              <a:ext uri="{FF2B5EF4-FFF2-40B4-BE49-F238E27FC236}">
                <a16:creationId xmlns:a16="http://schemas.microsoft.com/office/drawing/2014/main" id="{08466D1E-3FD4-40FE-A8FD-1275973F93AF}"/>
              </a:ext>
            </a:extLst>
          </p:cNvPr>
          <p:cNvGraphicFramePr>
            <a:graphicFrameLocks noGrp="1"/>
          </p:cNvGraphicFramePr>
          <p:nvPr>
            <p:ph idx="1"/>
            <p:extLst>
              <p:ext uri="{D42A27DB-BD31-4B8C-83A1-F6EECF244321}">
                <p14:modId xmlns:p14="http://schemas.microsoft.com/office/powerpoint/2010/main" val="2624272878"/>
              </p:ext>
            </p:extLst>
          </p:nvPr>
        </p:nvGraphicFramePr>
        <p:xfrm>
          <a:off x="457200" y="1484313"/>
          <a:ext cx="3754438" cy="4978458"/>
        </p:xfrm>
        <a:graphic>
          <a:graphicData uri="http://schemas.openxmlformats.org/drawingml/2006/table">
            <a:tbl>
              <a:tblPr/>
              <a:tblGrid>
                <a:gridCol w="1785938">
                  <a:extLst>
                    <a:ext uri="{9D8B030D-6E8A-4147-A177-3AD203B41FA5}">
                      <a16:colId xmlns:a16="http://schemas.microsoft.com/office/drawing/2014/main" val="2245453573"/>
                    </a:ext>
                  </a:extLst>
                </a:gridCol>
                <a:gridCol w="1968500">
                  <a:extLst>
                    <a:ext uri="{9D8B030D-6E8A-4147-A177-3AD203B41FA5}">
                      <a16:colId xmlns:a16="http://schemas.microsoft.com/office/drawing/2014/main" val="3739504506"/>
                    </a:ext>
                  </a:extLst>
                </a:gridCol>
              </a:tblGrid>
              <a:tr h="436213">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Trait</a:t>
                      </a:r>
                      <a:endParaRPr kumimoji="0" lang="en-US" altLang="en-US" sz="2000" b="0"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64474971"/>
                  </a:ext>
                </a:extLst>
              </a:tr>
              <a:tr h="437426">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Nasal Index</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.48-.53</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27158000"/>
                  </a:ext>
                </a:extLst>
              </a:tr>
              <a:tr h="760950">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Nasal Spine</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Somewhat prominent spine</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08942239"/>
                  </a:ext>
                </a:extLst>
              </a:tr>
              <a:tr h="724599">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Nasal Silling/ Guttering</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Rounded ridge</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69792181"/>
                  </a:ext>
                </a:extLst>
              </a:tr>
              <a:tr h="437426">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Prognathism</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Variable</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00746803"/>
                  </a:ext>
                </a:extLst>
              </a:tr>
              <a:tr h="1014197">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Shape of Orbital Openings</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Rounded, somewhat circular</a:t>
                      </a:r>
                      <a:endParaRPr kumimoji="0" lang="en-US" altLang="en-US" sz="1800" b="1" i="0" u="none" strike="noStrike" cap="none" normalizeH="0" baseline="0" dirty="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30755738"/>
                  </a:ext>
                </a:extLst>
              </a:tr>
              <a:tr h="1014197">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Teeth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Horseshoe Shape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74379923"/>
                  </a:ext>
                </a:extLst>
              </a:tr>
            </a:tbl>
          </a:graphicData>
        </a:graphic>
      </p:graphicFrame>
      <p:pic>
        <p:nvPicPr>
          <p:cNvPr id="99356" name="Picture 28">
            <a:extLst>
              <a:ext uri="{FF2B5EF4-FFF2-40B4-BE49-F238E27FC236}">
                <a16:creationId xmlns:a16="http://schemas.microsoft.com/office/drawing/2014/main" id="{CBADEF96-DFB7-4978-AAC6-32DD1BD894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010" t="34071" r="25867" b="40321"/>
          <a:stretch>
            <a:fillRect/>
          </a:stretch>
        </p:blipFill>
        <p:spPr bwMode="auto">
          <a:xfrm>
            <a:off x="4284663" y="836613"/>
            <a:ext cx="4895850" cy="258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57" name="Picture 29">
            <a:extLst>
              <a:ext uri="{FF2B5EF4-FFF2-40B4-BE49-F238E27FC236}">
                <a16:creationId xmlns:a16="http://schemas.microsoft.com/office/drawing/2014/main" id="{67DDAA0A-CDEF-40A9-AAD8-7CFECD19BB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0490" t="34071" r="8852" b="26541"/>
          <a:stretch>
            <a:fillRect/>
          </a:stretch>
        </p:blipFill>
        <p:spPr bwMode="auto">
          <a:xfrm>
            <a:off x="5796136" y="3492001"/>
            <a:ext cx="3232150"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358" name="Rectangle 30">
            <a:extLst>
              <a:ext uri="{FF2B5EF4-FFF2-40B4-BE49-F238E27FC236}">
                <a16:creationId xmlns:a16="http://schemas.microsoft.com/office/drawing/2014/main" id="{325B7B96-CAE5-42C5-A909-97A8679DE1BB}"/>
              </a:ext>
            </a:extLst>
          </p:cNvPr>
          <p:cNvSpPr>
            <a:spLocks noChangeArrowheads="1"/>
          </p:cNvSpPr>
          <p:nvPr/>
        </p:nvSpPr>
        <p:spPr bwMode="auto">
          <a:xfrm>
            <a:off x="5580112" y="3514667"/>
            <a:ext cx="1008063" cy="2160587"/>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a:extLst>
              <a:ext uri="{FF2B5EF4-FFF2-40B4-BE49-F238E27FC236}">
                <a16:creationId xmlns:a16="http://schemas.microsoft.com/office/drawing/2014/main" id="{C1473D51-2FAA-4F68-B63B-8331C7C233B7}"/>
              </a:ext>
            </a:extLst>
          </p:cNvPr>
          <p:cNvSpPr>
            <a:spLocks noGrp="1" noChangeArrowheads="1"/>
          </p:cNvSpPr>
          <p:nvPr>
            <p:ph type="title"/>
          </p:nvPr>
        </p:nvSpPr>
        <p:spPr>
          <a:xfrm>
            <a:off x="179388" y="260350"/>
            <a:ext cx="3467100" cy="6337300"/>
          </a:xfrm>
        </p:spPr>
        <p:txBody>
          <a:bodyPr/>
          <a:lstStyle/>
          <a:p>
            <a:pPr algn="l"/>
            <a:r>
              <a:rPr lang="en-US" altLang="en-US" sz="4000" b="1" u="sng"/>
              <a:t>M.D. DVD:</a:t>
            </a:r>
            <a:r>
              <a:rPr lang="en-US" altLang="en-US" sz="4000"/>
              <a:t> </a:t>
            </a:r>
            <a:br>
              <a:rPr lang="en-US" altLang="en-US" sz="4000"/>
            </a:br>
            <a:r>
              <a:rPr lang="en-US" altLang="en-US" sz="3200"/>
              <a:t>Bun Chee Nyhuis</a:t>
            </a:r>
            <a:br>
              <a:rPr lang="en-US" altLang="en-US" sz="4000"/>
            </a:br>
            <a:br>
              <a:rPr lang="en-US" altLang="en-US" sz="2400" i="1"/>
            </a:br>
            <a:r>
              <a:rPr lang="en-US" altLang="en-US" sz="2400" i="1" u="sng">
                <a:solidFill>
                  <a:srgbClr val="0066FF"/>
                </a:solidFill>
              </a:rPr>
              <a:t>Female:</a:t>
            </a:r>
            <a:br>
              <a:rPr lang="en-US" altLang="en-US" sz="2400" i="1" u="sng">
                <a:solidFill>
                  <a:srgbClr val="0066FF"/>
                </a:solidFill>
              </a:rPr>
            </a:br>
            <a:r>
              <a:rPr lang="en-US" altLang="en-US" sz="2400">
                <a:solidFill>
                  <a:srgbClr val="0066FF"/>
                </a:solidFill>
              </a:rPr>
              <a:t> -</a:t>
            </a:r>
            <a:r>
              <a:rPr lang="en-US" altLang="en-US" sz="2400" i="1">
                <a:solidFill>
                  <a:srgbClr val="0066FF"/>
                </a:solidFill>
              </a:rPr>
              <a:t>Flat forehead</a:t>
            </a:r>
            <a:br>
              <a:rPr lang="en-US" altLang="en-US" sz="2400" i="1">
                <a:solidFill>
                  <a:srgbClr val="0066FF"/>
                </a:solidFill>
              </a:rPr>
            </a:br>
            <a:r>
              <a:rPr lang="en-US" altLang="en-US" sz="2400" i="1">
                <a:solidFill>
                  <a:srgbClr val="0066FF"/>
                </a:solidFill>
              </a:rPr>
              <a:t> -No eye ridge</a:t>
            </a:r>
            <a:br>
              <a:rPr lang="en-US" altLang="en-US" sz="2400" i="1">
                <a:solidFill>
                  <a:srgbClr val="0066FF"/>
                </a:solidFill>
              </a:rPr>
            </a:br>
            <a:r>
              <a:rPr lang="en-US" altLang="en-US" sz="2400" i="1">
                <a:solidFill>
                  <a:srgbClr val="0066FF"/>
                </a:solidFill>
              </a:rPr>
              <a:t> -Round eyes</a:t>
            </a:r>
            <a:br>
              <a:rPr lang="en-US" altLang="en-US" sz="2400" i="1">
                <a:solidFill>
                  <a:srgbClr val="0066FF"/>
                </a:solidFill>
              </a:rPr>
            </a:br>
            <a:r>
              <a:rPr lang="en-US" altLang="en-US" sz="2400" i="1"/>
              <a:t> </a:t>
            </a:r>
            <a:br>
              <a:rPr lang="en-US" altLang="en-US" sz="2400" i="1"/>
            </a:br>
            <a:r>
              <a:rPr lang="en-US" altLang="en-US" sz="2400" i="1" u="sng">
                <a:solidFill>
                  <a:srgbClr val="996633"/>
                </a:solidFill>
              </a:rPr>
              <a:t>Mongoloid:</a:t>
            </a:r>
            <a:br>
              <a:rPr lang="en-US" altLang="en-US" sz="2400" i="1" u="sng">
                <a:solidFill>
                  <a:srgbClr val="996633"/>
                </a:solidFill>
              </a:rPr>
            </a:br>
            <a:r>
              <a:rPr lang="en-US" altLang="en-US" sz="2400" i="1">
                <a:solidFill>
                  <a:srgbClr val="996633"/>
                </a:solidFill>
              </a:rPr>
              <a:t> -Round eyes</a:t>
            </a:r>
            <a:br>
              <a:rPr lang="en-US" altLang="en-US" sz="2400" i="1">
                <a:solidFill>
                  <a:srgbClr val="996633"/>
                </a:solidFill>
              </a:rPr>
            </a:br>
            <a:r>
              <a:rPr lang="en-US" altLang="en-US" sz="2400" i="1">
                <a:solidFill>
                  <a:srgbClr val="996633"/>
                </a:solidFill>
              </a:rPr>
              <a:t> -Wide flat cheek bone</a:t>
            </a:r>
            <a:br>
              <a:rPr lang="en-US" altLang="en-US" sz="2400" i="1">
                <a:solidFill>
                  <a:srgbClr val="996633"/>
                </a:solidFill>
              </a:rPr>
            </a:br>
            <a:r>
              <a:rPr lang="en-US" altLang="en-US" sz="2400" i="1">
                <a:solidFill>
                  <a:srgbClr val="996633"/>
                </a:solidFill>
              </a:rPr>
              <a:t> -Pear shaped nose</a:t>
            </a:r>
            <a:br>
              <a:rPr lang="en-US" altLang="en-US" sz="2400" i="1">
                <a:solidFill>
                  <a:srgbClr val="996633"/>
                </a:solidFill>
              </a:rPr>
            </a:br>
            <a:br>
              <a:rPr lang="en-US" altLang="en-US" sz="2400" i="1"/>
            </a:br>
            <a:r>
              <a:rPr lang="en-US" altLang="en-US" sz="2400" i="1" u="sng"/>
              <a:t>Age:</a:t>
            </a:r>
            <a:br>
              <a:rPr lang="en-US" altLang="en-US" sz="2400" i="1" u="sng"/>
            </a:br>
            <a:r>
              <a:rPr lang="en-US" altLang="en-US" sz="2400"/>
              <a:t> -Under 30, cranial  </a:t>
            </a:r>
            <a:br>
              <a:rPr lang="en-US" altLang="en-US" sz="2400"/>
            </a:br>
            <a:r>
              <a:rPr lang="en-US" altLang="en-US" sz="2400"/>
              <a:t>   sutures still present</a:t>
            </a:r>
            <a:endParaRPr lang="en-US" altLang="en-US" sz="2400" i="1"/>
          </a:p>
        </p:txBody>
      </p:sp>
      <p:pic>
        <p:nvPicPr>
          <p:cNvPr id="163844" name="Picture 4">
            <a:extLst>
              <a:ext uri="{FF2B5EF4-FFF2-40B4-BE49-F238E27FC236}">
                <a16:creationId xmlns:a16="http://schemas.microsoft.com/office/drawing/2014/main" id="{607C8134-26A5-4E8D-9D71-071FFEC586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2793" t="4317" r="16360" b="10730"/>
          <a:stretch>
            <a:fillRect/>
          </a:stretch>
        </p:blipFill>
        <p:spPr bwMode="auto">
          <a:xfrm>
            <a:off x="3867150" y="-26988"/>
            <a:ext cx="4881563"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45" name="Line 5">
            <a:extLst>
              <a:ext uri="{FF2B5EF4-FFF2-40B4-BE49-F238E27FC236}">
                <a16:creationId xmlns:a16="http://schemas.microsoft.com/office/drawing/2014/main" id="{305CFB51-CC64-46F7-B8AE-80051CB282B6}"/>
              </a:ext>
            </a:extLst>
          </p:cNvPr>
          <p:cNvSpPr>
            <a:spLocks noChangeShapeType="1"/>
          </p:cNvSpPr>
          <p:nvPr/>
        </p:nvSpPr>
        <p:spPr bwMode="auto">
          <a:xfrm flipV="1">
            <a:off x="2411413" y="1412875"/>
            <a:ext cx="3384550" cy="936625"/>
          </a:xfrm>
          <a:prstGeom prst="line">
            <a:avLst/>
          </a:prstGeom>
          <a:noFill/>
          <a:ln w="38100">
            <a:solidFill>
              <a:srgbClr val="00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46" name="Line 6">
            <a:extLst>
              <a:ext uri="{FF2B5EF4-FFF2-40B4-BE49-F238E27FC236}">
                <a16:creationId xmlns:a16="http://schemas.microsoft.com/office/drawing/2014/main" id="{81270D01-B992-4BB7-BBB4-5D37D5B37328}"/>
              </a:ext>
            </a:extLst>
          </p:cNvPr>
          <p:cNvSpPr>
            <a:spLocks noChangeShapeType="1"/>
          </p:cNvSpPr>
          <p:nvPr/>
        </p:nvSpPr>
        <p:spPr bwMode="auto">
          <a:xfrm flipV="1">
            <a:off x="2339975" y="2205038"/>
            <a:ext cx="3168650" cy="431800"/>
          </a:xfrm>
          <a:prstGeom prst="line">
            <a:avLst/>
          </a:prstGeom>
          <a:noFill/>
          <a:ln w="38100">
            <a:solidFill>
              <a:srgbClr val="00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48" name="Line 8">
            <a:extLst>
              <a:ext uri="{FF2B5EF4-FFF2-40B4-BE49-F238E27FC236}">
                <a16:creationId xmlns:a16="http://schemas.microsoft.com/office/drawing/2014/main" id="{07623E47-C2F6-4A47-80D9-57C28E13FBC9}"/>
              </a:ext>
            </a:extLst>
          </p:cNvPr>
          <p:cNvSpPr>
            <a:spLocks noChangeShapeType="1"/>
          </p:cNvSpPr>
          <p:nvPr/>
        </p:nvSpPr>
        <p:spPr bwMode="auto">
          <a:xfrm flipV="1">
            <a:off x="2268538" y="2924175"/>
            <a:ext cx="2663825" cy="144463"/>
          </a:xfrm>
          <a:prstGeom prst="line">
            <a:avLst/>
          </a:prstGeom>
          <a:noFill/>
          <a:ln w="38100">
            <a:solidFill>
              <a:srgbClr val="00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49" name="Line 9">
            <a:extLst>
              <a:ext uri="{FF2B5EF4-FFF2-40B4-BE49-F238E27FC236}">
                <a16:creationId xmlns:a16="http://schemas.microsoft.com/office/drawing/2014/main" id="{755A5CD3-1660-4951-BF42-0DD2D5866592}"/>
              </a:ext>
            </a:extLst>
          </p:cNvPr>
          <p:cNvSpPr>
            <a:spLocks noChangeShapeType="1"/>
          </p:cNvSpPr>
          <p:nvPr/>
        </p:nvSpPr>
        <p:spPr bwMode="auto">
          <a:xfrm flipV="1">
            <a:off x="2339975" y="2997200"/>
            <a:ext cx="2592388" cy="1150938"/>
          </a:xfrm>
          <a:prstGeom prst="line">
            <a:avLst/>
          </a:prstGeom>
          <a:noFill/>
          <a:ln w="38100">
            <a:solidFill>
              <a:srgbClr val="9966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50" name="Line 10">
            <a:extLst>
              <a:ext uri="{FF2B5EF4-FFF2-40B4-BE49-F238E27FC236}">
                <a16:creationId xmlns:a16="http://schemas.microsoft.com/office/drawing/2014/main" id="{97503AF9-A8BB-42FA-878D-6017ADDD4861}"/>
              </a:ext>
            </a:extLst>
          </p:cNvPr>
          <p:cNvSpPr>
            <a:spLocks noChangeShapeType="1"/>
          </p:cNvSpPr>
          <p:nvPr/>
        </p:nvSpPr>
        <p:spPr bwMode="auto">
          <a:xfrm flipV="1">
            <a:off x="3492500" y="3789363"/>
            <a:ext cx="1009650" cy="719137"/>
          </a:xfrm>
          <a:prstGeom prst="line">
            <a:avLst/>
          </a:prstGeom>
          <a:noFill/>
          <a:ln w="38100">
            <a:solidFill>
              <a:srgbClr val="9966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51" name="Line 11">
            <a:extLst>
              <a:ext uri="{FF2B5EF4-FFF2-40B4-BE49-F238E27FC236}">
                <a16:creationId xmlns:a16="http://schemas.microsoft.com/office/drawing/2014/main" id="{44F4EDA5-C84B-4E28-9630-659A8230381E}"/>
              </a:ext>
            </a:extLst>
          </p:cNvPr>
          <p:cNvSpPr>
            <a:spLocks noChangeShapeType="1"/>
          </p:cNvSpPr>
          <p:nvPr/>
        </p:nvSpPr>
        <p:spPr bwMode="auto">
          <a:xfrm flipV="1">
            <a:off x="3132138" y="4149725"/>
            <a:ext cx="2447925" cy="719138"/>
          </a:xfrm>
          <a:prstGeom prst="line">
            <a:avLst/>
          </a:prstGeom>
          <a:noFill/>
          <a:ln w="38100">
            <a:solidFill>
              <a:srgbClr val="9966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53" name="Freeform 13">
            <a:extLst>
              <a:ext uri="{FF2B5EF4-FFF2-40B4-BE49-F238E27FC236}">
                <a16:creationId xmlns:a16="http://schemas.microsoft.com/office/drawing/2014/main" id="{8957B607-1658-472C-80FA-ED21B74CBC03}"/>
              </a:ext>
            </a:extLst>
          </p:cNvPr>
          <p:cNvSpPr>
            <a:spLocks/>
          </p:cNvSpPr>
          <p:nvPr/>
        </p:nvSpPr>
        <p:spPr bwMode="auto">
          <a:xfrm rot="-362320">
            <a:off x="3057525" y="3048000"/>
            <a:ext cx="3241675" cy="3371850"/>
          </a:xfrm>
          <a:custGeom>
            <a:avLst/>
            <a:gdLst>
              <a:gd name="T0" fmla="*/ 0 w 1769"/>
              <a:gd name="T1" fmla="*/ 2178 h 2314"/>
              <a:gd name="T2" fmla="*/ 1315 w 1769"/>
              <a:gd name="T3" fmla="*/ 1951 h 2314"/>
              <a:gd name="T4" fmla="*/ 1769 w 1769"/>
              <a:gd name="T5" fmla="*/ 0 h 2314"/>
            </a:gdLst>
            <a:ahLst/>
            <a:cxnLst>
              <a:cxn ang="0">
                <a:pos x="T0" y="T1"/>
              </a:cxn>
              <a:cxn ang="0">
                <a:pos x="T2" y="T3"/>
              </a:cxn>
              <a:cxn ang="0">
                <a:pos x="T4" y="T5"/>
              </a:cxn>
            </a:cxnLst>
            <a:rect l="0" t="0" r="r" b="b"/>
            <a:pathLst>
              <a:path w="1769" h="2314">
                <a:moveTo>
                  <a:pt x="0" y="2178"/>
                </a:moveTo>
                <a:cubicBezTo>
                  <a:pt x="510" y="2246"/>
                  <a:pt x="1020" y="2314"/>
                  <a:pt x="1315" y="1951"/>
                </a:cubicBezTo>
                <a:cubicBezTo>
                  <a:pt x="1610" y="1588"/>
                  <a:pt x="1689" y="794"/>
                  <a:pt x="1769" y="0"/>
                </a:cubicBezTo>
              </a:path>
            </a:pathLst>
          </a:custGeom>
          <a:noFill/>
          <a:ln w="38100" cmpd="sng">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54" name="Freeform 14">
            <a:extLst>
              <a:ext uri="{FF2B5EF4-FFF2-40B4-BE49-F238E27FC236}">
                <a16:creationId xmlns:a16="http://schemas.microsoft.com/office/drawing/2014/main" id="{A982A9CD-B846-461E-AD2D-A3A1CC6BC5BA}"/>
              </a:ext>
            </a:extLst>
          </p:cNvPr>
          <p:cNvSpPr>
            <a:spLocks/>
          </p:cNvSpPr>
          <p:nvPr/>
        </p:nvSpPr>
        <p:spPr bwMode="auto">
          <a:xfrm>
            <a:off x="3203575" y="2420938"/>
            <a:ext cx="5040313" cy="3960812"/>
          </a:xfrm>
          <a:custGeom>
            <a:avLst/>
            <a:gdLst>
              <a:gd name="T0" fmla="*/ 0 w 3175"/>
              <a:gd name="T1" fmla="*/ 2495 h 2495"/>
              <a:gd name="T2" fmla="*/ 2631 w 3175"/>
              <a:gd name="T3" fmla="*/ 1860 h 2495"/>
              <a:gd name="T4" fmla="*/ 3175 w 3175"/>
              <a:gd name="T5" fmla="*/ 0 h 2495"/>
            </a:gdLst>
            <a:ahLst/>
            <a:cxnLst>
              <a:cxn ang="0">
                <a:pos x="T0" y="T1"/>
              </a:cxn>
              <a:cxn ang="0">
                <a:pos x="T2" y="T3"/>
              </a:cxn>
              <a:cxn ang="0">
                <a:pos x="T4" y="T5"/>
              </a:cxn>
            </a:cxnLst>
            <a:rect l="0" t="0" r="r" b="b"/>
            <a:pathLst>
              <a:path w="3175" h="2495">
                <a:moveTo>
                  <a:pt x="0" y="2495"/>
                </a:moveTo>
                <a:cubicBezTo>
                  <a:pt x="1051" y="2385"/>
                  <a:pt x="2102" y="2276"/>
                  <a:pt x="2631" y="1860"/>
                </a:cubicBezTo>
                <a:cubicBezTo>
                  <a:pt x="3160" y="1444"/>
                  <a:pt x="3167" y="722"/>
                  <a:pt x="3175" y="0"/>
                </a:cubicBezTo>
              </a:path>
            </a:pathLst>
          </a:custGeom>
          <a:noFill/>
          <a:ln w="38100" cmpd="sng">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a:extLst>
              <a:ext uri="{FF2B5EF4-FFF2-40B4-BE49-F238E27FC236}">
                <a16:creationId xmlns:a16="http://schemas.microsoft.com/office/drawing/2014/main" id="{CEE86EB8-1A65-4635-A1DC-1C3CCF3476C3}"/>
              </a:ext>
            </a:extLst>
          </p:cNvPr>
          <p:cNvSpPr>
            <a:spLocks noGrp="1" noChangeArrowheads="1"/>
          </p:cNvSpPr>
          <p:nvPr>
            <p:ph type="title"/>
          </p:nvPr>
        </p:nvSpPr>
        <p:spPr>
          <a:xfrm>
            <a:off x="457200" y="274638"/>
            <a:ext cx="3733800" cy="1143000"/>
          </a:xfrm>
        </p:spPr>
        <p:txBody>
          <a:bodyPr/>
          <a:lstStyle/>
          <a:p>
            <a:r>
              <a:rPr lang="en-US" altLang="en-US" sz="2400" b="1" u="sng">
                <a:solidFill>
                  <a:schemeClr val="tx1"/>
                </a:solidFill>
              </a:rPr>
              <a:t>Determination of Race:</a:t>
            </a:r>
            <a:br>
              <a:rPr lang="en-US" altLang="en-US" sz="2400" b="1" u="sng">
                <a:solidFill>
                  <a:schemeClr val="tx1"/>
                </a:solidFill>
              </a:rPr>
            </a:br>
            <a:r>
              <a:rPr lang="en-US" altLang="en-US" sz="2400" b="1" u="sng">
                <a:solidFill>
                  <a:schemeClr val="tx1"/>
                </a:solidFill>
              </a:rPr>
              <a:t>Negroid</a:t>
            </a:r>
          </a:p>
        </p:txBody>
      </p:sp>
      <p:sp>
        <p:nvSpPr>
          <p:cNvPr id="101380" name="Rectangle 4">
            <a:extLst>
              <a:ext uri="{FF2B5EF4-FFF2-40B4-BE49-F238E27FC236}">
                <a16:creationId xmlns:a16="http://schemas.microsoft.com/office/drawing/2014/main" id="{7AFC46B4-331F-46FA-B76B-2AAF1414EB0C}"/>
              </a:ext>
            </a:extLst>
          </p:cNvPr>
          <p:cNvSpPr>
            <a:spLocks noChangeArrowheads="1"/>
          </p:cNvSpPr>
          <p:nvPr/>
        </p:nvSpPr>
        <p:spPr bwMode="auto">
          <a:xfrm>
            <a:off x="152400" y="6553200"/>
            <a:ext cx="50339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i="1"/>
              <a:t>http://upload.wikimedia.org/wikipedia/en/5/5e/Skullneg.gif</a:t>
            </a:r>
          </a:p>
        </p:txBody>
      </p:sp>
      <p:graphicFrame>
        <p:nvGraphicFramePr>
          <p:cNvPr id="101381" name="Group 5">
            <a:extLst>
              <a:ext uri="{FF2B5EF4-FFF2-40B4-BE49-F238E27FC236}">
                <a16:creationId xmlns:a16="http://schemas.microsoft.com/office/drawing/2014/main" id="{0DFB9C4B-7156-4368-B897-B6D5BC5CF961}"/>
              </a:ext>
            </a:extLst>
          </p:cNvPr>
          <p:cNvGraphicFramePr>
            <a:graphicFrameLocks noGrp="1"/>
          </p:cNvGraphicFramePr>
          <p:nvPr>
            <p:ph idx="1"/>
            <p:extLst>
              <p:ext uri="{D42A27DB-BD31-4B8C-83A1-F6EECF244321}">
                <p14:modId xmlns:p14="http://schemas.microsoft.com/office/powerpoint/2010/main" val="3293600893"/>
              </p:ext>
            </p:extLst>
          </p:nvPr>
        </p:nvGraphicFramePr>
        <p:xfrm>
          <a:off x="152400" y="1341438"/>
          <a:ext cx="4059238" cy="5211763"/>
        </p:xfrm>
        <a:graphic>
          <a:graphicData uri="http://schemas.openxmlformats.org/drawingml/2006/table">
            <a:tbl>
              <a:tblPr/>
              <a:tblGrid>
                <a:gridCol w="1651000">
                  <a:extLst>
                    <a:ext uri="{9D8B030D-6E8A-4147-A177-3AD203B41FA5}">
                      <a16:colId xmlns:a16="http://schemas.microsoft.com/office/drawing/2014/main" val="1170908106"/>
                    </a:ext>
                  </a:extLst>
                </a:gridCol>
                <a:gridCol w="2408238">
                  <a:extLst>
                    <a:ext uri="{9D8B030D-6E8A-4147-A177-3AD203B41FA5}">
                      <a16:colId xmlns:a16="http://schemas.microsoft.com/office/drawing/2014/main" val="2620903861"/>
                    </a:ext>
                  </a:extLst>
                </a:gridCol>
              </a:tblGrid>
              <a:tr h="474138">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Trait</a:t>
                      </a:r>
                      <a:endParaRPr kumimoji="0" lang="en-US" altLang="en-US" sz="20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8494339"/>
                  </a:ext>
                </a:extLst>
              </a:tr>
              <a:tr h="476640">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Nasal Index</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&gt;.53</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9593192"/>
                  </a:ext>
                </a:extLst>
              </a:tr>
              <a:tr h="786894">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Nasal Spine</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Very small spine</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27543442"/>
                  </a:ext>
                </a:extLst>
              </a:tr>
              <a:tr h="789396">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Nasal Silling/ Guttering</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No ridge (guttering)</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37093190"/>
                  </a:ext>
                </a:extLst>
              </a:tr>
              <a:tr h="475389">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Prognathism</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Prognathic</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9075409"/>
                  </a:ext>
                </a:extLst>
              </a:tr>
              <a:tr h="1104653">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Shape of Orbital Openings</a:t>
                      </a:r>
                      <a:endParaRPr kumimoji="0" lang="en-US" altLang="en-US" sz="1800" b="1" i="0" u="none" strike="noStrike" cap="none" normalizeH="0" baseline="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Rectangular or square</a:t>
                      </a:r>
                      <a:endParaRPr kumimoji="0" lang="en-US" altLang="en-US" sz="1800" b="1" i="0" u="none" strike="noStrike" cap="none" normalizeH="0" baseline="0" dirty="0">
                        <a:ln>
                          <a:noFill/>
                        </a:ln>
                        <a:solidFill>
                          <a:schemeClr val="tx1"/>
                        </a:solidFill>
                        <a:effectLst/>
                        <a:latin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3702174"/>
                  </a:ext>
                </a:extLst>
              </a:tr>
              <a:tr h="110465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Teeth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Rectangular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2209035"/>
                  </a:ext>
                </a:extLst>
              </a:tr>
            </a:tbl>
          </a:graphicData>
        </a:graphic>
      </p:graphicFrame>
      <p:pic>
        <p:nvPicPr>
          <p:cNvPr id="101404" name="Picture 28">
            <a:extLst>
              <a:ext uri="{FF2B5EF4-FFF2-40B4-BE49-F238E27FC236}">
                <a16:creationId xmlns:a16="http://schemas.microsoft.com/office/drawing/2014/main" id="{34510CA5-B3DF-4839-B869-D0C8A0C6DB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9456" t="36394" r="27263" b="38020"/>
          <a:stretch>
            <a:fillRect/>
          </a:stretch>
        </p:blipFill>
        <p:spPr bwMode="auto">
          <a:xfrm>
            <a:off x="4284663" y="549275"/>
            <a:ext cx="4679950" cy="253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405" name="Picture 29">
            <a:extLst>
              <a:ext uri="{FF2B5EF4-FFF2-40B4-BE49-F238E27FC236}">
                <a16:creationId xmlns:a16="http://schemas.microsoft.com/office/drawing/2014/main" id="{C726E25E-202F-4157-8159-3E3F46206D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9935" t="37370" r="9126" b="26176"/>
          <a:stretch>
            <a:fillRect/>
          </a:stretch>
        </p:blipFill>
        <p:spPr bwMode="auto">
          <a:xfrm>
            <a:off x="5580063" y="3475038"/>
            <a:ext cx="3563937" cy="333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1406" name="Rectangle 30">
            <a:extLst>
              <a:ext uri="{FF2B5EF4-FFF2-40B4-BE49-F238E27FC236}">
                <a16:creationId xmlns:a16="http://schemas.microsoft.com/office/drawing/2014/main" id="{1D79315A-971C-4FA5-B16E-63661198169A}"/>
              </a:ext>
            </a:extLst>
          </p:cNvPr>
          <p:cNvSpPr>
            <a:spLocks noChangeArrowheads="1"/>
          </p:cNvSpPr>
          <p:nvPr/>
        </p:nvSpPr>
        <p:spPr bwMode="auto">
          <a:xfrm>
            <a:off x="5435600" y="3500438"/>
            <a:ext cx="1008063" cy="1944687"/>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a:extLst>
              <a:ext uri="{FF2B5EF4-FFF2-40B4-BE49-F238E27FC236}">
                <a16:creationId xmlns:a16="http://schemas.microsoft.com/office/drawing/2014/main" id="{7D4F3FCF-EE00-4322-8B30-9502FA1B4AA9}"/>
              </a:ext>
            </a:extLst>
          </p:cNvPr>
          <p:cNvSpPr>
            <a:spLocks noGrp="1" noChangeArrowheads="1"/>
          </p:cNvSpPr>
          <p:nvPr>
            <p:ph type="title"/>
          </p:nvPr>
        </p:nvSpPr>
        <p:spPr/>
        <p:txBody>
          <a:bodyPr/>
          <a:lstStyle/>
          <a:p>
            <a:r>
              <a:rPr lang="en-US" altLang="en-US"/>
              <a:t>Maxilla and Teeth</a:t>
            </a:r>
          </a:p>
        </p:txBody>
      </p:sp>
      <p:pic>
        <p:nvPicPr>
          <p:cNvPr id="177155" name="Picture 3">
            <a:extLst>
              <a:ext uri="{FF2B5EF4-FFF2-40B4-BE49-F238E27FC236}">
                <a16:creationId xmlns:a16="http://schemas.microsoft.com/office/drawing/2014/main" id="{9942A9D6-4007-412E-82C8-0E2A08C08B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954" t="65358" r="36525" b="14377"/>
          <a:stretch>
            <a:fillRect/>
          </a:stretch>
        </p:blipFill>
        <p:spPr bwMode="auto">
          <a:xfrm>
            <a:off x="6156325" y="1506538"/>
            <a:ext cx="3024188" cy="2427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7156" name="Picture 4">
            <a:extLst>
              <a:ext uri="{FF2B5EF4-FFF2-40B4-BE49-F238E27FC236}">
                <a16:creationId xmlns:a16="http://schemas.microsoft.com/office/drawing/2014/main" id="{669E7A32-F2B6-449E-91F3-60FC71FC71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954" t="38733" r="36525" b="44028"/>
          <a:stretch>
            <a:fillRect/>
          </a:stretch>
        </p:blipFill>
        <p:spPr bwMode="auto">
          <a:xfrm>
            <a:off x="34925" y="1557338"/>
            <a:ext cx="3313113" cy="226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7157" name="Picture 5">
            <a:extLst>
              <a:ext uri="{FF2B5EF4-FFF2-40B4-BE49-F238E27FC236}">
                <a16:creationId xmlns:a16="http://schemas.microsoft.com/office/drawing/2014/main" id="{CCD769D4-A1DF-4E0E-AFF1-EBD588F2C1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954" t="11002" r="36525" b="68901"/>
          <a:stretch>
            <a:fillRect/>
          </a:stretch>
        </p:blipFill>
        <p:spPr bwMode="auto">
          <a:xfrm>
            <a:off x="3203575" y="1641475"/>
            <a:ext cx="2881313"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7158" name="Text Box 6">
            <a:extLst>
              <a:ext uri="{FF2B5EF4-FFF2-40B4-BE49-F238E27FC236}">
                <a16:creationId xmlns:a16="http://schemas.microsoft.com/office/drawing/2014/main" id="{FBD9FC17-D145-4F92-93BB-C776E14E06A5}"/>
              </a:ext>
            </a:extLst>
          </p:cNvPr>
          <p:cNvSpPr txBox="1">
            <a:spLocks noChangeArrowheads="1"/>
          </p:cNvSpPr>
          <p:nvPr/>
        </p:nvSpPr>
        <p:spPr bwMode="auto">
          <a:xfrm>
            <a:off x="6516688" y="4005263"/>
            <a:ext cx="2376487" cy="2106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400" b="1"/>
              <a:t>Negroid</a:t>
            </a:r>
          </a:p>
          <a:p>
            <a:pPr algn="ctr">
              <a:spcBef>
                <a:spcPct val="50000"/>
              </a:spcBef>
            </a:pPr>
            <a:r>
              <a:rPr lang="en-US" altLang="en-US" b="1" i="1"/>
              <a:t>The dental arch is hyperbolic and the incisors are spatulate.</a:t>
            </a:r>
            <a:r>
              <a:rPr lang="en-US" altLang="en-US" i="1"/>
              <a:t> </a:t>
            </a:r>
          </a:p>
          <a:p>
            <a:pPr algn="ctr">
              <a:spcBef>
                <a:spcPct val="50000"/>
              </a:spcBef>
            </a:pPr>
            <a:r>
              <a:rPr lang="en-US" altLang="en-US" i="1">
                <a:solidFill>
                  <a:srgbClr val="FF0000"/>
                </a:solidFill>
              </a:rPr>
              <a:t>Rectangular</a:t>
            </a:r>
          </a:p>
        </p:txBody>
      </p:sp>
      <p:sp>
        <p:nvSpPr>
          <p:cNvPr id="177159" name="Text Box 7">
            <a:extLst>
              <a:ext uri="{FF2B5EF4-FFF2-40B4-BE49-F238E27FC236}">
                <a16:creationId xmlns:a16="http://schemas.microsoft.com/office/drawing/2014/main" id="{BA9490BF-ADFA-433E-9387-B8D36AA69034}"/>
              </a:ext>
            </a:extLst>
          </p:cNvPr>
          <p:cNvSpPr txBox="1">
            <a:spLocks noChangeArrowheads="1"/>
          </p:cNvSpPr>
          <p:nvPr/>
        </p:nvSpPr>
        <p:spPr bwMode="auto">
          <a:xfrm>
            <a:off x="539750" y="4005263"/>
            <a:ext cx="2376488" cy="2106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400" b="1"/>
              <a:t>Caucasoid</a:t>
            </a:r>
          </a:p>
          <a:p>
            <a:pPr algn="ctr">
              <a:spcBef>
                <a:spcPct val="50000"/>
              </a:spcBef>
            </a:pPr>
            <a:r>
              <a:rPr lang="en-US" altLang="en-US" b="1" i="1"/>
              <a:t>The dental arch is parabolic and the incisors are spatulate.</a:t>
            </a:r>
            <a:r>
              <a:rPr lang="en-US" altLang="en-US" i="1"/>
              <a:t> </a:t>
            </a:r>
          </a:p>
          <a:p>
            <a:pPr algn="ctr">
              <a:spcBef>
                <a:spcPct val="50000"/>
              </a:spcBef>
            </a:pPr>
            <a:r>
              <a:rPr lang="en-US" altLang="en-US" i="1">
                <a:solidFill>
                  <a:srgbClr val="FF0000"/>
                </a:solidFill>
              </a:rPr>
              <a:t>Triangular</a:t>
            </a:r>
          </a:p>
        </p:txBody>
      </p:sp>
      <p:sp>
        <p:nvSpPr>
          <p:cNvPr id="177160" name="Text Box 8">
            <a:extLst>
              <a:ext uri="{FF2B5EF4-FFF2-40B4-BE49-F238E27FC236}">
                <a16:creationId xmlns:a16="http://schemas.microsoft.com/office/drawing/2014/main" id="{8FDBE922-7602-4A26-BB5E-8BC6797D1575}"/>
              </a:ext>
            </a:extLst>
          </p:cNvPr>
          <p:cNvSpPr txBox="1">
            <a:spLocks noChangeArrowheads="1"/>
          </p:cNvSpPr>
          <p:nvPr/>
        </p:nvSpPr>
        <p:spPr bwMode="auto">
          <a:xfrm>
            <a:off x="3635375" y="4000500"/>
            <a:ext cx="2376488"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400" b="1"/>
              <a:t>Mongoloid</a:t>
            </a:r>
          </a:p>
          <a:p>
            <a:pPr algn="ctr">
              <a:spcBef>
                <a:spcPct val="50000"/>
              </a:spcBef>
            </a:pPr>
            <a:r>
              <a:rPr lang="en-US" altLang="en-US" b="1" i="1"/>
              <a:t>The dental arch is rounded and the lingual surface of the incisors is shovel-shaped.</a:t>
            </a:r>
            <a:r>
              <a:rPr lang="en-US" altLang="en-US" i="1"/>
              <a:t> </a:t>
            </a:r>
          </a:p>
          <a:p>
            <a:pPr algn="ctr">
              <a:spcBef>
                <a:spcPct val="50000"/>
              </a:spcBef>
            </a:pPr>
            <a:r>
              <a:rPr lang="en-US" altLang="en-US" i="1">
                <a:solidFill>
                  <a:srgbClr val="FF0000"/>
                </a:solidFill>
              </a:rPr>
              <a:t>Horseshoe Shaped</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5B713963-8FB4-408E-B5D4-1071D1D8E56C}"/>
              </a:ext>
            </a:extLst>
          </p:cNvPr>
          <p:cNvSpPr>
            <a:spLocks noGrp="1" noChangeArrowheads="1"/>
          </p:cNvSpPr>
          <p:nvPr>
            <p:ph type="title"/>
          </p:nvPr>
        </p:nvSpPr>
        <p:spPr>
          <a:xfrm>
            <a:off x="457200" y="-100013"/>
            <a:ext cx="8229600" cy="1008063"/>
          </a:xfrm>
        </p:spPr>
        <p:txBody>
          <a:bodyPr/>
          <a:lstStyle/>
          <a:p>
            <a:r>
              <a:rPr lang="en-GB" altLang="en-US" sz="4000" b="1" u="sng"/>
              <a:t>Male or Female + Ethnic Origin?</a:t>
            </a:r>
          </a:p>
        </p:txBody>
      </p:sp>
      <p:pic>
        <p:nvPicPr>
          <p:cNvPr id="77829" name="Picture 5" descr="bc-110-md">
            <a:extLst>
              <a:ext uri="{FF2B5EF4-FFF2-40B4-BE49-F238E27FC236}">
                <a16:creationId xmlns:a16="http://schemas.microsoft.com/office/drawing/2014/main" id="{17B762F8-CE9B-4D43-81C6-7465589EED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5175"/>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7831" name="Picture 7" descr="Human Asian Male Skull Replica">
            <a:hlinkClick r:id="rId3"/>
            <a:extLst>
              <a:ext uri="{FF2B5EF4-FFF2-40B4-BE49-F238E27FC236}">
                <a16:creationId xmlns:a16="http://schemas.microsoft.com/office/drawing/2014/main" id="{21129017-1BA5-4EF9-9CF8-64FAA66B93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8550" y="765175"/>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7833" name="Picture 9" descr="Modern Human Asian Adolescent Female BC-059">
            <a:extLst>
              <a:ext uri="{FF2B5EF4-FFF2-40B4-BE49-F238E27FC236}">
                <a16:creationId xmlns:a16="http://schemas.microsoft.com/office/drawing/2014/main" id="{EA058E3F-AF96-4035-A3E1-DB6E3813D1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765175"/>
            <a:ext cx="2627313" cy="2881313"/>
          </a:xfrm>
          <a:prstGeom prst="rect">
            <a:avLst/>
          </a:prstGeom>
          <a:noFill/>
          <a:extLst>
            <a:ext uri="{909E8E84-426E-40DD-AFC4-6F175D3DCCD1}">
              <a14:hiddenFill xmlns:a14="http://schemas.microsoft.com/office/drawing/2010/main">
                <a:solidFill>
                  <a:srgbClr val="FFFFFF"/>
                </a:solidFill>
              </a14:hiddenFill>
            </a:ext>
          </a:extLst>
        </p:spPr>
      </p:pic>
      <p:sp>
        <p:nvSpPr>
          <p:cNvPr id="77834" name="Text Box 10">
            <a:extLst>
              <a:ext uri="{FF2B5EF4-FFF2-40B4-BE49-F238E27FC236}">
                <a16:creationId xmlns:a16="http://schemas.microsoft.com/office/drawing/2014/main" id="{E6EF1C30-857A-49F0-8E91-BF90474CC1C7}"/>
              </a:ext>
            </a:extLst>
          </p:cNvPr>
          <p:cNvSpPr txBox="1">
            <a:spLocks noChangeArrowheads="1"/>
          </p:cNvSpPr>
          <p:nvPr/>
        </p:nvSpPr>
        <p:spPr bwMode="auto">
          <a:xfrm>
            <a:off x="179388" y="3284538"/>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M,N</a:t>
            </a:r>
          </a:p>
        </p:txBody>
      </p:sp>
      <p:sp>
        <p:nvSpPr>
          <p:cNvPr id="77836" name="Text Box 12">
            <a:extLst>
              <a:ext uri="{FF2B5EF4-FFF2-40B4-BE49-F238E27FC236}">
                <a16:creationId xmlns:a16="http://schemas.microsoft.com/office/drawing/2014/main" id="{AF323854-5537-4E4A-A697-0F3504DCDCA9}"/>
              </a:ext>
            </a:extLst>
          </p:cNvPr>
          <p:cNvSpPr txBox="1">
            <a:spLocks noChangeArrowheads="1"/>
          </p:cNvSpPr>
          <p:nvPr/>
        </p:nvSpPr>
        <p:spPr bwMode="auto">
          <a:xfrm>
            <a:off x="3348038" y="3284538"/>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F,M</a:t>
            </a:r>
          </a:p>
        </p:txBody>
      </p:sp>
      <p:sp>
        <p:nvSpPr>
          <p:cNvPr id="77837" name="Text Box 13">
            <a:extLst>
              <a:ext uri="{FF2B5EF4-FFF2-40B4-BE49-F238E27FC236}">
                <a16:creationId xmlns:a16="http://schemas.microsoft.com/office/drawing/2014/main" id="{80AE4865-43E8-42BC-A51E-36A81ECF187E}"/>
              </a:ext>
            </a:extLst>
          </p:cNvPr>
          <p:cNvSpPr txBox="1">
            <a:spLocks noChangeArrowheads="1"/>
          </p:cNvSpPr>
          <p:nvPr/>
        </p:nvSpPr>
        <p:spPr bwMode="auto">
          <a:xfrm>
            <a:off x="6227763" y="3284538"/>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M,M</a:t>
            </a:r>
          </a:p>
        </p:txBody>
      </p:sp>
      <p:pic>
        <p:nvPicPr>
          <p:cNvPr id="77839" name="Picture 15" descr="Human Male European Skull BC-107">
            <a:extLst>
              <a:ext uri="{FF2B5EF4-FFF2-40B4-BE49-F238E27FC236}">
                <a16:creationId xmlns:a16="http://schemas.microsoft.com/office/drawing/2014/main" id="{3C32C264-42C3-4239-A43D-26F1C29D185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6573"/>
          <a:stretch>
            <a:fillRect/>
          </a:stretch>
        </p:blipFill>
        <p:spPr bwMode="auto">
          <a:xfrm>
            <a:off x="1619250" y="3789363"/>
            <a:ext cx="2627313" cy="3068637"/>
          </a:xfrm>
          <a:prstGeom prst="rect">
            <a:avLst/>
          </a:prstGeom>
          <a:noFill/>
          <a:extLst>
            <a:ext uri="{909E8E84-426E-40DD-AFC4-6F175D3DCCD1}">
              <a14:hiddenFill xmlns:a14="http://schemas.microsoft.com/office/drawing/2010/main">
                <a:solidFill>
                  <a:srgbClr val="FFFFFF"/>
                </a:solidFill>
              </a14:hiddenFill>
            </a:ext>
          </a:extLst>
        </p:spPr>
      </p:pic>
      <p:sp>
        <p:nvSpPr>
          <p:cNvPr id="77840" name="Text Box 16">
            <a:extLst>
              <a:ext uri="{FF2B5EF4-FFF2-40B4-BE49-F238E27FC236}">
                <a16:creationId xmlns:a16="http://schemas.microsoft.com/office/drawing/2014/main" id="{4CDBFB6F-E4EE-4C2D-B715-DCDAF0A3F184}"/>
              </a:ext>
            </a:extLst>
          </p:cNvPr>
          <p:cNvSpPr txBox="1">
            <a:spLocks noChangeArrowheads="1"/>
          </p:cNvSpPr>
          <p:nvPr/>
        </p:nvSpPr>
        <p:spPr bwMode="auto">
          <a:xfrm>
            <a:off x="1763713" y="6308725"/>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M,C</a:t>
            </a:r>
          </a:p>
        </p:txBody>
      </p:sp>
      <p:pic>
        <p:nvPicPr>
          <p:cNvPr id="77842" name="Picture 18" descr="Female African-American Human Skull">
            <a:extLst>
              <a:ext uri="{FF2B5EF4-FFF2-40B4-BE49-F238E27FC236}">
                <a16:creationId xmlns:a16="http://schemas.microsoft.com/office/drawing/2014/main" id="{E8C5FE1C-5D74-43B4-87CD-E2A442754E7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2363" y="3679825"/>
            <a:ext cx="2547937" cy="3062288"/>
          </a:xfrm>
          <a:prstGeom prst="rect">
            <a:avLst/>
          </a:prstGeom>
          <a:noFill/>
          <a:extLst>
            <a:ext uri="{909E8E84-426E-40DD-AFC4-6F175D3DCCD1}">
              <a14:hiddenFill xmlns:a14="http://schemas.microsoft.com/office/drawing/2010/main">
                <a:solidFill>
                  <a:srgbClr val="FFFFFF"/>
                </a:solidFill>
              </a14:hiddenFill>
            </a:ext>
          </a:extLst>
        </p:spPr>
      </p:pic>
      <p:sp>
        <p:nvSpPr>
          <p:cNvPr id="77843" name="Text Box 19">
            <a:extLst>
              <a:ext uri="{FF2B5EF4-FFF2-40B4-BE49-F238E27FC236}">
                <a16:creationId xmlns:a16="http://schemas.microsoft.com/office/drawing/2014/main" id="{006F9A58-E4F3-406C-9775-A864B7BCC80D}"/>
              </a:ext>
            </a:extLst>
          </p:cNvPr>
          <p:cNvSpPr txBox="1">
            <a:spLocks noChangeArrowheads="1"/>
          </p:cNvSpPr>
          <p:nvPr/>
        </p:nvSpPr>
        <p:spPr bwMode="auto">
          <a:xfrm>
            <a:off x="5148263" y="6308725"/>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a:t>F,M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7834"/>
                                        </p:tgtEl>
                                        <p:attrNameLst>
                                          <p:attrName>style.visibility</p:attrName>
                                        </p:attrNameLst>
                                      </p:cBhvr>
                                      <p:to>
                                        <p:strVal val="visible"/>
                                      </p:to>
                                    </p:set>
                                    <p:animEffect transition="in" filter="box(in)">
                                      <p:cBhvr>
                                        <p:cTn id="7" dur="500"/>
                                        <p:tgtEl>
                                          <p:spTgt spid="778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7836"/>
                                        </p:tgtEl>
                                        <p:attrNameLst>
                                          <p:attrName>style.visibility</p:attrName>
                                        </p:attrNameLst>
                                      </p:cBhvr>
                                      <p:to>
                                        <p:strVal val="visible"/>
                                      </p:to>
                                    </p:set>
                                    <p:animEffect transition="in" filter="box(in)">
                                      <p:cBhvr>
                                        <p:cTn id="12" dur="500"/>
                                        <p:tgtEl>
                                          <p:spTgt spid="778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7837"/>
                                        </p:tgtEl>
                                        <p:attrNameLst>
                                          <p:attrName>style.visibility</p:attrName>
                                        </p:attrNameLst>
                                      </p:cBhvr>
                                      <p:to>
                                        <p:strVal val="visible"/>
                                      </p:to>
                                    </p:set>
                                    <p:animEffect transition="in" filter="box(in)">
                                      <p:cBhvr>
                                        <p:cTn id="17" dur="500"/>
                                        <p:tgtEl>
                                          <p:spTgt spid="778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7840"/>
                                        </p:tgtEl>
                                        <p:attrNameLst>
                                          <p:attrName>style.visibility</p:attrName>
                                        </p:attrNameLst>
                                      </p:cBhvr>
                                      <p:to>
                                        <p:strVal val="visible"/>
                                      </p:to>
                                    </p:set>
                                    <p:animEffect transition="in" filter="box(in)">
                                      <p:cBhvr>
                                        <p:cTn id="22" dur="500"/>
                                        <p:tgtEl>
                                          <p:spTgt spid="7784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7843"/>
                                        </p:tgtEl>
                                        <p:attrNameLst>
                                          <p:attrName>style.visibility</p:attrName>
                                        </p:attrNameLst>
                                      </p:cBhvr>
                                      <p:to>
                                        <p:strVal val="visible"/>
                                      </p:to>
                                    </p:set>
                                    <p:animEffect transition="in" filter="box(in)">
                                      <p:cBhvr>
                                        <p:cTn id="27" dur="500"/>
                                        <p:tgtEl>
                                          <p:spTgt spid="77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4" grpId="0"/>
      <p:bldP spid="77836" grpId="0"/>
      <p:bldP spid="77837" grpId="0"/>
      <p:bldP spid="77840" grpId="0"/>
      <p:bldP spid="7784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75106" name="Picture 2" descr="Uffizi-skeletons">
            <a:extLst>
              <a:ext uri="{FF2B5EF4-FFF2-40B4-BE49-F238E27FC236}">
                <a16:creationId xmlns:a16="http://schemas.microsoft.com/office/drawing/2014/main" id="{45532FEC-B301-4A03-8487-016347E59CA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r="5260"/>
          <a:stretch>
            <a:fillRect/>
          </a:stretch>
        </p:blipFill>
        <p:spPr bwMode="auto">
          <a:xfrm>
            <a:off x="2987675" y="1946275"/>
            <a:ext cx="6156325" cy="4911725"/>
          </a:xfrm>
          <a:prstGeom prst="rect">
            <a:avLst/>
          </a:prstGeom>
          <a:noFill/>
          <a:extLst>
            <a:ext uri="{909E8E84-426E-40DD-AFC4-6F175D3DCCD1}">
              <a14:hiddenFill xmlns:a14="http://schemas.microsoft.com/office/drawing/2010/main">
                <a:solidFill>
                  <a:srgbClr val="FFFFFF"/>
                </a:solidFill>
              </a14:hiddenFill>
            </a:ext>
          </a:extLst>
        </p:spPr>
      </p:pic>
      <p:sp>
        <p:nvSpPr>
          <p:cNvPr id="175107" name="Rectangle 3">
            <a:extLst>
              <a:ext uri="{FF2B5EF4-FFF2-40B4-BE49-F238E27FC236}">
                <a16:creationId xmlns:a16="http://schemas.microsoft.com/office/drawing/2014/main" id="{9D878B10-DEDE-4131-96E4-612FC502B8C8}"/>
              </a:ext>
            </a:extLst>
          </p:cNvPr>
          <p:cNvSpPr>
            <a:spLocks noGrp="1" noChangeArrowheads="1"/>
          </p:cNvSpPr>
          <p:nvPr>
            <p:ph type="body" idx="1"/>
          </p:nvPr>
        </p:nvSpPr>
        <p:spPr>
          <a:xfrm>
            <a:off x="34925" y="1600200"/>
            <a:ext cx="3240088" cy="4525963"/>
          </a:xfrm>
          <a:noFill/>
          <a:ln/>
        </p:spPr>
        <p:txBody>
          <a:bodyPr/>
          <a:lstStyle/>
          <a:p>
            <a:pPr>
              <a:lnSpc>
                <a:spcPct val="90000"/>
              </a:lnSpc>
            </a:pPr>
            <a:r>
              <a:rPr lang="en-US" altLang="en-US" b="1">
                <a:solidFill>
                  <a:schemeClr val="bg1"/>
                </a:solidFill>
              </a:rPr>
              <a:t>How many people are buried here?</a:t>
            </a:r>
          </a:p>
          <a:p>
            <a:pPr>
              <a:lnSpc>
                <a:spcPct val="90000"/>
              </a:lnSpc>
            </a:pPr>
            <a:r>
              <a:rPr lang="en-US" altLang="en-US" b="1">
                <a:solidFill>
                  <a:schemeClr val="bg1"/>
                </a:solidFill>
              </a:rPr>
              <a:t>What bone(s) helped you determine this?</a:t>
            </a:r>
          </a:p>
          <a:p>
            <a:pPr>
              <a:lnSpc>
                <a:spcPct val="90000"/>
              </a:lnSpc>
            </a:pPr>
            <a:r>
              <a:rPr lang="en-US" altLang="en-US" b="1">
                <a:solidFill>
                  <a:schemeClr val="bg1"/>
                </a:solidFill>
              </a:rPr>
              <a:t>Actual Number:</a:t>
            </a:r>
          </a:p>
          <a:p>
            <a:pPr>
              <a:lnSpc>
                <a:spcPct val="90000"/>
              </a:lnSpc>
            </a:pPr>
            <a:r>
              <a:rPr lang="en-US" altLang="en-US" b="1">
                <a:solidFill>
                  <a:schemeClr val="bg1"/>
                </a:solidFill>
              </a:rPr>
              <a:t>8</a:t>
            </a:r>
          </a:p>
          <a:p>
            <a:pPr>
              <a:lnSpc>
                <a:spcPct val="90000"/>
              </a:lnSpc>
            </a:pPr>
            <a:endParaRPr lang="en-US" altLang="en-US">
              <a:solidFill>
                <a:schemeClr val="bg1"/>
              </a:solidFill>
            </a:endParaRPr>
          </a:p>
        </p:txBody>
      </p:sp>
      <p:sp>
        <p:nvSpPr>
          <p:cNvPr id="175108" name="Rectangle 4">
            <a:extLst>
              <a:ext uri="{FF2B5EF4-FFF2-40B4-BE49-F238E27FC236}">
                <a16:creationId xmlns:a16="http://schemas.microsoft.com/office/drawing/2014/main" id="{291307A5-7009-4421-9CCC-525C4D482053}"/>
              </a:ext>
            </a:extLst>
          </p:cNvPr>
          <p:cNvSpPr>
            <a:spLocks noGrp="1" noChangeArrowheads="1"/>
          </p:cNvSpPr>
          <p:nvPr>
            <p:ph type="title"/>
          </p:nvPr>
        </p:nvSpPr>
        <p:spPr>
          <a:xfrm>
            <a:off x="457200" y="274638"/>
            <a:ext cx="7931150" cy="1143000"/>
          </a:xfrm>
          <a:noFill/>
          <a:ln/>
        </p:spPr>
        <p:txBody>
          <a:bodyPr/>
          <a:lstStyle/>
          <a:p>
            <a:r>
              <a:rPr lang="en-US" altLang="en-US" sz="6000" b="1">
                <a:solidFill>
                  <a:srgbClr val="00CC00"/>
                </a:solidFill>
              </a:rPr>
              <a:t>MNI</a:t>
            </a:r>
            <a:br>
              <a:rPr lang="en-US" altLang="en-US" sz="4000" b="1"/>
            </a:br>
            <a:r>
              <a:rPr lang="en-US" altLang="en-US" sz="3200" b="1" i="1">
                <a:solidFill>
                  <a:schemeClr val="bg1"/>
                </a:solidFill>
              </a:rPr>
              <a:t>Minimum Number of Individuals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5107">
                                            <p:txEl>
                                              <p:pRg st="0" end="0"/>
                                            </p:txEl>
                                          </p:spTgt>
                                        </p:tgtEl>
                                        <p:attrNameLst>
                                          <p:attrName>style.visibility</p:attrName>
                                        </p:attrNameLst>
                                      </p:cBhvr>
                                      <p:to>
                                        <p:strVal val="visible"/>
                                      </p:to>
                                    </p:set>
                                    <p:anim calcmode="lin" valueType="num">
                                      <p:cBhvr additive="base">
                                        <p:cTn id="7" dur="500" fill="hold"/>
                                        <p:tgtEl>
                                          <p:spTgt spid="175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51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5107">
                                            <p:txEl>
                                              <p:pRg st="1" end="1"/>
                                            </p:txEl>
                                          </p:spTgt>
                                        </p:tgtEl>
                                        <p:attrNameLst>
                                          <p:attrName>style.visibility</p:attrName>
                                        </p:attrNameLst>
                                      </p:cBhvr>
                                      <p:to>
                                        <p:strVal val="visible"/>
                                      </p:to>
                                    </p:set>
                                    <p:anim calcmode="lin" valueType="num">
                                      <p:cBhvr additive="base">
                                        <p:cTn id="13" dur="500" fill="hold"/>
                                        <p:tgtEl>
                                          <p:spTgt spid="1751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51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5107">
                                            <p:txEl>
                                              <p:pRg st="2" end="2"/>
                                            </p:txEl>
                                          </p:spTgt>
                                        </p:tgtEl>
                                        <p:attrNameLst>
                                          <p:attrName>style.visibility</p:attrName>
                                        </p:attrNameLst>
                                      </p:cBhvr>
                                      <p:to>
                                        <p:strVal val="visible"/>
                                      </p:to>
                                    </p:set>
                                    <p:anim calcmode="lin" valueType="num">
                                      <p:cBhvr additive="base">
                                        <p:cTn id="19" dur="500" fill="hold"/>
                                        <p:tgtEl>
                                          <p:spTgt spid="1751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51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5107">
                                            <p:txEl>
                                              <p:pRg st="3" end="3"/>
                                            </p:txEl>
                                          </p:spTgt>
                                        </p:tgtEl>
                                        <p:attrNameLst>
                                          <p:attrName>style.visibility</p:attrName>
                                        </p:attrNameLst>
                                      </p:cBhvr>
                                      <p:to>
                                        <p:strVal val="visible"/>
                                      </p:to>
                                    </p:set>
                                    <p:anim calcmode="lin" valueType="num">
                                      <p:cBhvr additive="base">
                                        <p:cTn id="25" dur="500" fill="hold"/>
                                        <p:tgtEl>
                                          <p:spTgt spid="17510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510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7"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9442" name="Rectangle 2">
            <a:extLst>
              <a:ext uri="{FF2B5EF4-FFF2-40B4-BE49-F238E27FC236}">
                <a16:creationId xmlns:a16="http://schemas.microsoft.com/office/drawing/2014/main" id="{941E09A8-C4DD-4FE0-A229-324CFA0D0F49}"/>
              </a:ext>
            </a:extLst>
          </p:cNvPr>
          <p:cNvSpPr>
            <a:spLocks noGrp="1" noChangeArrowheads="1"/>
          </p:cNvSpPr>
          <p:nvPr>
            <p:ph type="title"/>
          </p:nvPr>
        </p:nvSpPr>
        <p:spPr>
          <a:xfrm>
            <a:off x="-36513" y="274638"/>
            <a:ext cx="5113338" cy="1143000"/>
          </a:xfrm>
        </p:spPr>
        <p:txBody>
          <a:bodyPr/>
          <a:lstStyle/>
          <a:p>
            <a:r>
              <a:rPr lang="en-US" altLang="en-US" sz="4000" b="1" u="sng">
                <a:solidFill>
                  <a:srgbClr val="FFFF00"/>
                </a:solidFill>
                <a:effectLst>
                  <a:outerShdw blurRad="38100" dist="38100" dir="2700000" algn="tl">
                    <a:srgbClr val="FFFFFF"/>
                  </a:outerShdw>
                </a:effectLst>
              </a:rPr>
              <a:t>Forensic Radiology</a:t>
            </a:r>
          </a:p>
        </p:txBody>
      </p:sp>
      <p:sp>
        <p:nvSpPr>
          <p:cNvPr id="189443" name="Rectangle 3">
            <a:extLst>
              <a:ext uri="{FF2B5EF4-FFF2-40B4-BE49-F238E27FC236}">
                <a16:creationId xmlns:a16="http://schemas.microsoft.com/office/drawing/2014/main" id="{8FC6E633-4E4D-4353-81A6-B05B723E8853}"/>
              </a:ext>
            </a:extLst>
          </p:cNvPr>
          <p:cNvSpPr>
            <a:spLocks noGrp="1" noChangeArrowheads="1"/>
          </p:cNvSpPr>
          <p:nvPr>
            <p:ph type="body" idx="1"/>
          </p:nvPr>
        </p:nvSpPr>
        <p:spPr>
          <a:xfrm>
            <a:off x="457200" y="1600200"/>
            <a:ext cx="3467100" cy="4525963"/>
          </a:xfrm>
        </p:spPr>
        <p:txBody>
          <a:bodyPr/>
          <a:lstStyle/>
          <a:p>
            <a:pPr>
              <a:buFontTx/>
              <a:buNone/>
            </a:pPr>
            <a:r>
              <a:rPr lang="en-US" altLang="en-US" b="1">
                <a:solidFill>
                  <a:schemeClr val="bg1"/>
                </a:solidFill>
              </a:rPr>
              <a:t>Defined as….</a:t>
            </a:r>
          </a:p>
          <a:p>
            <a:pPr>
              <a:buFontTx/>
              <a:buNone/>
            </a:pPr>
            <a:r>
              <a:rPr lang="en-US" altLang="en-US">
                <a:solidFill>
                  <a:schemeClr val="bg1"/>
                </a:solidFill>
              </a:rPr>
              <a:t>	</a:t>
            </a:r>
            <a:r>
              <a:rPr lang="en-US" altLang="en-US" i="1">
                <a:solidFill>
                  <a:schemeClr val="bg1"/>
                </a:solidFill>
              </a:rPr>
              <a:t>The creation of radiographs (x-rays) for the purpose of assisting with legal investigations.</a:t>
            </a:r>
          </a:p>
        </p:txBody>
      </p:sp>
      <p:pic>
        <p:nvPicPr>
          <p:cNvPr id="189444" name="Picture 4">
            <a:extLst>
              <a:ext uri="{FF2B5EF4-FFF2-40B4-BE49-F238E27FC236}">
                <a16:creationId xmlns:a16="http://schemas.microsoft.com/office/drawing/2014/main" id="{CC9B52ED-7DCE-4464-AB3D-0B28BDBC81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518" t="23633" r="77580" b="10417"/>
          <a:stretch>
            <a:fillRect/>
          </a:stretch>
        </p:blipFill>
        <p:spPr bwMode="auto">
          <a:xfrm>
            <a:off x="5002213" y="0"/>
            <a:ext cx="4141787" cy="645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9445" name="Picture 5">
            <a:extLst>
              <a:ext uri="{FF2B5EF4-FFF2-40B4-BE49-F238E27FC236}">
                <a16:creationId xmlns:a16="http://schemas.microsoft.com/office/drawing/2014/main" id="{41F4D976-506E-4ED2-98DF-E66CB9A32F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695" t="18707" r="68175" b="35025"/>
          <a:stretch>
            <a:fillRect/>
          </a:stretch>
        </p:blipFill>
        <p:spPr bwMode="auto">
          <a:xfrm>
            <a:off x="3995738" y="2689225"/>
            <a:ext cx="5148262" cy="369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9446" name="Text Box 6">
            <a:extLst>
              <a:ext uri="{FF2B5EF4-FFF2-40B4-BE49-F238E27FC236}">
                <a16:creationId xmlns:a16="http://schemas.microsoft.com/office/drawing/2014/main" id="{66021B33-9C40-4E27-A52A-26F1D09CC274}"/>
              </a:ext>
            </a:extLst>
          </p:cNvPr>
          <p:cNvSpPr txBox="1">
            <a:spLocks noChangeArrowheads="1"/>
          </p:cNvSpPr>
          <p:nvPr/>
        </p:nvSpPr>
        <p:spPr bwMode="auto">
          <a:xfrm>
            <a:off x="5364163" y="6408738"/>
            <a:ext cx="377983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000">
                <a:solidFill>
                  <a:schemeClr val="bg1"/>
                </a:solidFill>
              </a:rPr>
              <a:t>Source:  </a:t>
            </a:r>
            <a:r>
              <a:rPr lang="en-US" altLang="en-US" sz="1000">
                <a:solidFill>
                  <a:schemeClr val="bg1"/>
                </a:solidFill>
                <a:hlinkClick r:id="rId4" tooltip="Forensic science international."/>
              </a:rPr>
              <a:t>Forensic</a:t>
            </a:r>
            <a:r>
              <a:rPr lang="en-US" altLang="en-US" sz="1000" u="sng">
                <a:solidFill>
                  <a:schemeClr val="bg1"/>
                </a:solidFill>
                <a:hlinkClick r:id="rId4" tooltip="Forensic science international."/>
              </a:rPr>
              <a:t> Sci Int.</a:t>
            </a:r>
            <a:r>
              <a:rPr lang="en-US" altLang="en-US" sz="1000">
                <a:solidFill>
                  <a:schemeClr val="bg1"/>
                </a:solidFill>
              </a:rPr>
              <a:t> 2013 Sep 10;231(1-3). </a:t>
            </a:r>
            <a:r>
              <a:rPr lang="en-US" altLang="en-US" sz="1000" i="1">
                <a:solidFill>
                  <a:schemeClr val="bg1"/>
                </a:solidFill>
              </a:rPr>
              <a:t>Practical relevance of pattern uniqueness in forensic science</a:t>
            </a:r>
            <a:r>
              <a:rPr lang="en-US" altLang="en-US" sz="1000" b="1">
                <a:solidFill>
                  <a:schemeClr val="bg1"/>
                </a:solidFill>
              </a:rPr>
              <a:t>. By </a:t>
            </a:r>
            <a:r>
              <a:rPr lang="en-US" altLang="en-US" sz="1000" u="sng">
                <a:solidFill>
                  <a:schemeClr val="bg1"/>
                </a:solidFill>
              </a:rPr>
              <a:t>Jayaprakash PT</a:t>
            </a:r>
            <a:endParaRPr lang="en-US" altLang="en-US" sz="1000">
              <a:solidFill>
                <a:schemeClr val="bg1"/>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6434" name="Rectangle 2">
            <a:extLst>
              <a:ext uri="{FF2B5EF4-FFF2-40B4-BE49-F238E27FC236}">
                <a16:creationId xmlns:a16="http://schemas.microsoft.com/office/drawing/2014/main" id="{3559556F-8565-47FC-9629-EFDFF2892C1D}"/>
              </a:ext>
            </a:extLst>
          </p:cNvPr>
          <p:cNvSpPr>
            <a:spLocks noGrp="1" noChangeArrowheads="1"/>
          </p:cNvSpPr>
          <p:nvPr>
            <p:ph type="ctrTitle"/>
          </p:nvPr>
        </p:nvSpPr>
        <p:spPr>
          <a:xfrm>
            <a:off x="792957" y="188640"/>
            <a:ext cx="7631112" cy="1223863"/>
          </a:xfrm>
        </p:spPr>
        <p:txBody>
          <a:bodyPr anchor="ctr"/>
          <a:lstStyle/>
          <a:p>
            <a:br>
              <a:rPr lang="en-GB" altLang="en-US" sz="8000" b="1" dirty="0">
                <a:solidFill>
                  <a:srgbClr val="66FF33"/>
                </a:solidFill>
              </a:rPr>
            </a:br>
            <a:r>
              <a:rPr lang="en-GB" altLang="en-US" sz="4000" b="1" i="1" dirty="0">
                <a:solidFill>
                  <a:srgbClr val="66FF33"/>
                </a:solidFill>
              </a:rPr>
              <a:t>Forensic Anthropology</a:t>
            </a:r>
            <a:br>
              <a:rPr lang="en-GB" altLang="en-US" sz="4000" b="1" i="1" dirty="0">
                <a:solidFill>
                  <a:srgbClr val="66FF33"/>
                </a:solidFill>
              </a:rPr>
            </a:br>
            <a:r>
              <a:rPr lang="en-GB" altLang="en-US" sz="4000" b="1" i="1" dirty="0">
                <a:solidFill>
                  <a:srgbClr val="66FF33"/>
                </a:solidFill>
              </a:rPr>
              <a:t>Review Time!</a:t>
            </a:r>
          </a:p>
        </p:txBody>
      </p:sp>
      <p:sp>
        <p:nvSpPr>
          <p:cNvPr id="146435" name="Text Box 3">
            <a:extLst>
              <a:ext uri="{FF2B5EF4-FFF2-40B4-BE49-F238E27FC236}">
                <a16:creationId xmlns:a16="http://schemas.microsoft.com/office/drawing/2014/main" id="{8F45CA07-0BF7-4367-900C-AB3462A73B07}"/>
              </a:ext>
            </a:extLst>
          </p:cNvPr>
          <p:cNvSpPr txBox="1">
            <a:spLocks noChangeArrowheads="1"/>
          </p:cNvSpPr>
          <p:nvPr/>
        </p:nvSpPr>
        <p:spPr bwMode="auto">
          <a:xfrm>
            <a:off x="338259" y="2118286"/>
            <a:ext cx="4752975" cy="308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2800" b="1" i="1" dirty="0">
                <a:solidFill>
                  <a:srgbClr val="66CCFF"/>
                </a:solidFill>
                <a:effectLst>
                  <a:outerShdw blurRad="38100" dist="38100" dir="2700000" algn="tl">
                    <a:srgbClr val="FFFFFF"/>
                  </a:outerShdw>
                </a:effectLst>
              </a:rPr>
              <a:t>Forensic anthropology</a:t>
            </a:r>
            <a:r>
              <a:rPr lang="en-US" altLang="en-US" sz="2800" b="1" i="1" dirty="0">
                <a:solidFill>
                  <a:schemeClr val="bg1"/>
                </a:solidFill>
              </a:rPr>
              <a:t> is a specialty that is concerned primarily with the identification and examination of human </a:t>
            </a:r>
            <a:r>
              <a:rPr lang="en-US" altLang="en-US" sz="2800" b="1" i="1" dirty="0">
                <a:solidFill>
                  <a:srgbClr val="66CCFF"/>
                </a:solidFill>
                <a:effectLst>
                  <a:outerShdw blurRad="38100" dist="38100" dir="2700000" algn="tl">
                    <a:srgbClr val="FFFFFF"/>
                  </a:outerShdw>
                </a:effectLst>
              </a:rPr>
              <a:t>skeletal </a:t>
            </a:r>
            <a:r>
              <a:rPr lang="en-US" altLang="en-US" sz="2800" b="1" i="1" dirty="0">
                <a:solidFill>
                  <a:schemeClr val="bg1"/>
                </a:solidFill>
              </a:rPr>
              <a:t>remains.  Gender, age, height,</a:t>
            </a:r>
            <a:r>
              <a:rPr lang="en-US" altLang="en-US" sz="2800" dirty="0"/>
              <a:t> </a:t>
            </a:r>
          </a:p>
        </p:txBody>
      </p:sp>
      <p:sp>
        <p:nvSpPr>
          <p:cNvPr id="146436" name="Text Box 4">
            <a:extLst>
              <a:ext uri="{FF2B5EF4-FFF2-40B4-BE49-F238E27FC236}">
                <a16:creationId xmlns:a16="http://schemas.microsoft.com/office/drawing/2014/main" id="{331C10F5-9149-4D7B-BC4D-4BD5B7777402}"/>
              </a:ext>
            </a:extLst>
          </p:cNvPr>
          <p:cNvSpPr txBox="1">
            <a:spLocks noChangeArrowheads="1"/>
          </p:cNvSpPr>
          <p:nvPr/>
        </p:nvSpPr>
        <p:spPr bwMode="auto">
          <a:xfrm>
            <a:off x="683568" y="5099610"/>
            <a:ext cx="7488238" cy="158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i="1" dirty="0">
                <a:solidFill>
                  <a:schemeClr val="bg1"/>
                </a:solidFill>
              </a:rPr>
              <a:t>and ethnic origin can be estimated based upon bone structure.</a:t>
            </a:r>
          </a:p>
          <a:p>
            <a:pPr>
              <a:spcBef>
                <a:spcPct val="50000"/>
              </a:spcBef>
            </a:pPr>
            <a:endParaRPr lang="en-US" altLang="en-US" sz="2800" dirty="0">
              <a:solidFill>
                <a:schemeClr val="bg1"/>
              </a:solidFill>
            </a:endParaRPr>
          </a:p>
        </p:txBody>
      </p:sp>
      <p:pic>
        <p:nvPicPr>
          <p:cNvPr id="146440" name="Picture 8" descr="body-farm">
            <a:extLst>
              <a:ext uri="{FF2B5EF4-FFF2-40B4-BE49-F238E27FC236}">
                <a16:creationId xmlns:a16="http://schemas.microsoft.com/office/drawing/2014/main" id="{61899CA9-27B2-4118-92F9-D7871299E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4203" y="2218297"/>
            <a:ext cx="4095750" cy="2881313"/>
          </a:xfrm>
          <a:prstGeom prst="rect">
            <a:avLst/>
          </a:prstGeom>
          <a:noFill/>
          <a:extLst>
            <a:ext uri="{909E8E84-426E-40DD-AFC4-6F175D3DCCD1}">
              <a14:hiddenFill xmlns:a14="http://schemas.microsoft.com/office/drawing/2010/main">
                <a:solidFill>
                  <a:srgbClr val="FFFFFF"/>
                </a:solidFill>
              </a14:hiddenFill>
            </a:ext>
          </a:extLst>
        </p:spPr>
      </p:pic>
      <p:sp>
        <p:nvSpPr>
          <p:cNvPr id="146441" name="Text Box 9">
            <a:extLst>
              <a:ext uri="{FF2B5EF4-FFF2-40B4-BE49-F238E27FC236}">
                <a16:creationId xmlns:a16="http://schemas.microsoft.com/office/drawing/2014/main" id="{50FB96B8-45D9-41E4-862B-99932A7B4211}"/>
              </a:ext>
            </a:extLst>
          </p:cNvPr>
          <p:cNvSpPr txBox="1">
            <a:spLocks noChangeArrowheads="1"/>
          </p:cNvSpPr>
          <p:nvPr/>
        </p:nvSpPr>
        <p:spPr bwMode="auto">
          <a:xfrm>
            <a:off x="3851920" y="6093296"/>
            <a:ext cx="34559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dirty="0">
                <a:hlinkClick r:id="rId3"/>
              </a:rPr>
              <a:t>Forensic Excavation (4:37)</a:t>
            </a:r>
            <a:endParaRPr lang="en-US" altLang="en-US" dirty="0"/>
          </a:p>
        </p:txBody>
      </p:sp>
      <p:sp>
        <p:nvSpPr>
          <p:cNvPr id="146442" name="Text Box 10">
            <a:extLst>
              <a:ext uri="{FF2B5EF4-FFF2-40B4-BE49-F238E27FC236}">
                <a16:creationId xmlns:a16="http://schemas.microsoft.com/office/drawing/2014/main" id="{28A2DAA6-1F1A-4449-A1E7-D0C4BD299D62}"/>
              </a:ext>
            </a:extLst>
          </p:cNvPr>
          <p:cNvSpPr txBox="1">
            <a:spLocks noChangeArrowheads="1"/>
          </p:cNvSpPr>
          <p:nvPr/>
        </p:nvSpPr>
        <p:spPr bwMode="auto">
          <a:xfrm>
            <a:off x="310729" y="6093296"/>
            <a:ext cx="3600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a:hlinkClick r:id="rId4"/>
              </a:rPr>
              <a:t>Burieal Excavations 2:40)</a:t>
            </a:r>
            <a:endParaRPr lang="en-US"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4562" name="Rectangle 2">
            <a:extLst>
              <a:ext uri="{FF2B5EF4-FFF2-40B4-BE49-F238E27FC236}">
                <a16:creationId xmlns:a16="http://schemas.microsoft.com/office/drawing/2014/main" id="{2D609DCC-09A9-4A76-A3B7-AEBF71D9E02D}"/>
              </a:ext>
            </a:extLst>
          </p:cNvPr>
          <p:cNvSpPr>
            <a:spLocks noGrp="1" noChangeArrowheads="1"/>
          </p:cNvSpPr>
          <p:nvPr>
            <p:ph type="title"/>
          </p:nvPr>
        </p:nvSpPr>
        <p:spPr/>
        <p:txBody>
          <a:bodyPr/>
          <a:lstStyle/>
          <a:p>
            <a:r>
              <a:rPr lang="en-US" altLang="en-US" b="1" u="sng" dirty="0">
                <a:solidFill>
                  <a:srgbClr val="FFCC00"/>
                </a:solidFill>
                <a:effectLst>
                  <a:outerShdw blurRad="38100" dist="38100" dir="2700000" algn="tl">
                    <a:srgbClr val="FFFFFF"/>
                  </a:outerShdw>
                </a:effectLst>
              </a:rPr>
              <a:t>Review Quiz</a:t>
            </a:r>
          </a:p>
        </p:txBody>
      </p:sp>
      <p:sp>
        <p:nvSpPr>
          <p:cNvPr id="194563" name="Rectangle 3">
            <a:extLst>
              <a:ext uri="{FF2B5EF4-FFF2-40B4-BE49-F238E27FC236}">
                <a16:creationId xmlns:a16="http://schemas.microsoft.com/office/drawing/2014/main" id="{A66DE97B-2218-4B87-B8F1-A6351904AA12}"/>
              </a:ext>
            </a:extLst>
          </p:cNvPr>
          <p:cNvSpPr>
            <a:spLocks noGrp="1" noChangeArrowheads="1"/>
          </p:cNvSpPr>
          <p:nvPr>
            <p:ph type="body" idx="1"/>
          </p:nvPr>
        </p:nvSpPr>
        <p:spPr>
          <a:xfrm>
            <a:off x="457200" y="1600200"/>
            <a:ext cx="8229600" cy="5257800"/>
          </a:xfrm>
        </p:spPr>
        <p:txBody>
          <a:bodyPr/>
          <a:lstStyle/>
          <a:p>
            <a:pPr>
              <a:lnSpc>
                <a:spcPct val="90000"/>
              </a:lnSpc>
              <a:buFontTx/>
              <a:buNone/>
            </a:pPr>
            <a:r>
              <a:rPr lang="en-US" altLang="en-US">
                <a:solidFill>
                  <a:schemeClr val="bg1"/>
                </a:solidFill>
              </a:rPr>
              <a:t>1. Name </a:t>
            </a:r>
            <a:r>
              <a:rPr lang="en-US" altLang="en-US" b="1">
                <a:solidFill>
                  <a:schemeClr val="bg1"/>
                </a:solidFill>
              </a:rPr>
              <a:t>three</a:t>
            </a:r>
            <a:r>
              <a:rPr lang="en-US" altLang="en-US">
                <a:solidFill>
                  <a:schemeClr val="bg1"/>
                </a:solidFill>
              </a:rPr>
              <a:t> </a:t>
            </a:r>
            <a:r>
              <a:rPr lang="en-US" altLang="en-US" b="1">
                <a:solidFill>
                  <a:schemeClr val="bg1"/>
                </a:solidFill>
              </a:rPr>
              <a:t>(3)</a:t>
            </a:r>
            <a:r>
              <a:rPr lang="en-US" altLang="en-US">
                <a:solidFill>
                  <a:schemeClr val="bg1"/>
                </a:solidFill>
              </a:rPr>
              <a:t> features found on a female pelvis.</a:t>
            </a:r>
          </a:p>
          <a:p>
            <a:pPr>
              <a:lnSpc>
                <a:spcPct val="90000"/>
              </a:lnSpc>
              <a:buFontTx/>
              <a:buNone/>
            </a:pPr>
            <a:r>
              <a:rPr lang="en-US" altLang="en-US">
                <a:solidFill>
                  <a:schemeClr val="bg1"/>
                </a:solidFill>
              </a:rPr>
              <a:t>2. Identify the </a:t>
            </a:r>
            <a:r>
              <a:rPr lang="en-US" altLang="en-US" b="1">
                <a:solidFill>
                  <a:schemeClr val="bg1"/>
                </a:solidFill>
              </a:rPr>
              <a:t>sex</a:t>
            </a:r>
            <a:r>
              <a:rPr lang="en-US" altLang="en-US">
                <a:solidFill>
                  <a:schemeClr val="bg1"/>
                </a:solidFill>
              </a:rPr>
              <a:t> and </a:t>
            </a:r>
            <a:r>
              <a:rPr lang="en-US" altLang="en-US" b="1">
                <a:solidFill>
                  <a:schemeClr val="bg1"/>
                </a:solidFill>
              </a:rPr>
              <a:t>ethnic origin</a:t>
            </a:r>
            <a:r>
              <a:rPr lang="en-US" altLang="en-US">
                <a:solidFill>
                  <a:schemeClr val="bg1"/>
                </a:solidFill>
              </a:rPr>
              <a:t> of the skull below.</a:t>
            </a:r>
          </a:p>
          <a:p>
            <a:pPr>
              <a:lnSpc>
                <a:spcPct val="90000"/>
              </a:lnSpc>
              <a:buFontTx/>
              <a:buNone/>
            </a:pPr>
            <a:r>
              <a:rPr lang="en-US" altLang="en-US">
                <a:solidFill>
                  <a:schemeClr val="bg1"/>
                </a:solidFill>
              </a:rPr>
              <a:t>3. Which </a:t>
            </a:r>
            <a:r>
              <a:rPr lang="en-US" altLang="en-US" b="1">
                <a:solidFill>
                  <a:schemeClr val="bg1"/>
                </a:solidFill>
              </a:rPr>
              <a:t>ethnic group</a:t>
            </a:r>
            <a:r>
              <a:rPr lang="en-US" altLang="en-US">
                <a:solidFill>
                  <a:schemeClr val="bg1"/>
                </a:solidFill>
              </a:rPr>
              <a:t> has the</a:t>
            </a:r>
          </a:p>
          <a:p>
            <a:pPr>
              <a:lnSpc>
                <a:spcPct val="90000"/>
              </a:lnSpc>
              <a:buFontTx/>
              <a:buNone/>
            </a:pPr>
            <a:r>
              <a:rPr lang="en-US" altLang="en-US">
                <a:solidFill>
                  <a:schemeClr val="bg1"/>
                </a:solidFill>
              </a:rPr>
              <a:t>   </a:t>
            </a:r>
            <a:r>
              <a:rPr lang="en-US" altLang="en-US" b="1">
                <a:solidFill>
                  <a:schemeClr val="bg1"/>
                </a:solidFill>
              </a:rPr>
              <a:t>smallest nasal index</a:t>
            </a:r>
            <a:r>
              <a:rPr lang="en-US" altLang="en-US">
                <a:solidFill>
                  <a:schemeClr val="bg1"/>
                </a:solidFill>
              </a:rPr>
              <a:t>? </a:t>
            </a:r>
            <a:r>
              <a:rPr lang="en-US" altLang="en-US" b="1">
                <a:solidFill>
                  <a:schemeClr val="bg1"/>
                </a:solidFill>
              </a:rPr>
              <a:t>The </a:t>
            </a:r>
          </a:p>
          <a:p>
            <a:pPr>
              <a:lnSpc>
                <a:spcPct val="90000"/>
              </a:lnSpc>
              <a:buFontTx/>
              <a:buNone/>
            </a:pPr>
            <a:r>
              <a:rPr lang="en-US" altLang="en-US" b="1">
                <a:solidFill>
                  <a:schemeClr val="bg1"/>
                </a:solidFill>
              </a:rPr>
              <a:t>   largest nasal spine?</a:t>
            </a:r>
          </a:p>
          <a:p>
            <a:pPr>
              <a:lnSpc>
                <a:spcPct val="90000"/>
              </a:lnSpc>
              <a:buFontTx/>
              <a:buNone/>
            </a:pPr>
            <a:r>
              <a:rPr lang="en-US" altLang="en-US">
                <a:solidFill>
                  <a:schemeClr val="bg1"/>
                </a:solidFill>
              </a:rPr>
              <a:t>4. Describe how to distinguish</a:t>
            </a:r>
          </a:p>
          <a:p>
            <a:pPr>
              <a:lnSpc>
                <a:spcPct val="90000"/>
              </a:lnSpc>
              <a:buFontTx/>
              <a:buNone/>
            </a:pPr>
            <a:r>
              <a:rPr lang="en-US" altLang="en-US">
                <a:solidFill>
                  <a:schemeClr val="bg1"/>
                </a:solidFill>
              </a:rPr>
              <a:t>   a </a:t>
            </a:r>
            <a:r>
              <a:rPr lang="en-US" altLang="en-US" b="1">
                <a:solidFill>
                  <a:schemeClr val="bg1"/>
                </a:solidFill>
              </a:rPr>
              <a:t>6-year old</a:t>
            </a:r>
            <a:r>
              <a:rPr lang="en-US" altLang="en-US">
                <a:solidFill>
                  <a:schemeClr val="bg1"/>
                </a:solidFill>
              </a:rPr>
              <a:t> from a </a:t>
            </a:r>
            <a:r>
              <a:rPr lang="en-US" altLang="en-US" b="1">
                <a:solidFill>
                  <a:schemeClr val="bg1"/>
                </a:solidFill>
              </a:rPr>
              <a:t>14-year </a:t>
            </a:r>
          </a:p>
          <a:p>
            <a:pPr>
              <a:lnSpc>
                <a:spcPct val="90000"/>
              </a:lnSpc>
              <a:buFontTx/>
              <a:buNone/>
            </a:pPr>
            <a:r>
              <a:rPr lang="en-US" altLang="en-US" b="1">
                <a:solidFill>
                  <a:schemeClr val="bg1"/>
                </a:solidFill>
              </a:rPr>
              <a:t>   old</a:t>
            </a:r>
            <a:r>
              <a:rPr lang="en-US" altLang="en-US">
                <a:solidFill>
                  <a:schemeClr val="bg1"/>
                </a:solidFill>
              </a:rPr>
              <a:t> and a </a:t>
            </a:r>
            <a:r>
              <a:rPr lang="en-US" altLang="en-US" b="1">
                <a:solidFill>
                  <a:schemeClr val="bg1"/>
                </a:solidFill>
              </a:rPr>
              <a:t>23-year old</a:t>
            </a:r>
            <a:r>
              <a:rPr lang="en-US" altLang="en-US">
                <a:solidFill>
                  <a:schemeClr val="bg1"/>
                </a:solidFill>
              </a:rPr>
              <a:t>. </a:t>
            </a:r>
          </a:p>
        </p:txBody>
      </p:sp>
      <p:pic>
        <p:nvPicPr>
          <p:cNvPr id="194565" name="Picture 5" descr="picture-4-14">
            <a:extLst>
              <a:ext uri="{FF2B5EF4-FFF2-40B4-BE49-F238E27FC236}">
                <a16:creationId xmlns:a16="http://schemas.microsoft.com/office/drawing/2014/main" id="{36BBD737-E0EA-4DE2-9269-59B98298BD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5824" t="4771" r="4115"/>
          <a:stretch>
            <a:fillRect/>
          </a:stretch>
        </p:blipFill>
        <p:spPr bwMode="auto">
          <a:xfrm>
            <a:off x="6280150" y="3240088"/>
            <a:ext cx="2863850" cy="3644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63">
                                            <p:txEl>
                                              <p:pRg st="0" end="0"/>
                                            </p:txEl>
                                          </p:spTgt>
                                        </p:tgtEl>
                                        <p:attrNameLst>
                                          <p:attrName>style.visibility</p:attrName>
                                        </p:attrNameLst>
                                      </p:cBhvr>
                                      <p:to>
                                        <p:strVal val="visible"/>
                                      </p:to>
                                    </p:set>
                                    <p:animEffect transition="in" filter="blinds(horizontal)">
                                      <p:cBhvr>
                                        <p:cTn id="7" dur="500"/>
                                        <p:tgtEl>
                                          <p:spTgt spid="1945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563">
                                            <p:txEl>
                                              <p:pRg st="1" end="1"/>
                                            </p:txEl>
                                          </p:spTgt>
                                        </p:tgtEl>
                                        <p:attrNameLst>
                                          <p:attrName>style.visibility</p:attrName>
                                        </p:attrNameLst>
                                      </p:cBhvr>
                                      <p:to>
                                        <p:strVal val="visible"/>
                                      </p:to>
                                    </p:set>
                                    <p:animEffect transition="in" filter="blinds(horizontal)">
                                      <p:cBhvr>
                                        <p:cTn id="12" dur="500"/>
                                        <p:tgtEl>
                                          <p:spTgt spid="1945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563">
                                            <p:txEl>
                                              <p:pRg st="2" end="2"/>
                                            </p:txEl>
                                          </p:spTgt>
                                        </p:tgtEl>
                                        <p:attrNameLst>
                                          <p:attrName>style.visibility</p:attrName>
                                        </p:attrNameLst>
                                      </p:cBhvr>
                                      <p:to>
                                        <p:strVal val="visible"/>
                                      </p:to>
                                    </p:set>
                                    <p:animEffect transition="in" filter="blinds(horizontal)">
                                      <p:cBhvr>
                                        <p:cTn id="17" dur="500"/>
                                        <p:tgtEl>
                                          <p:spTgt spid="19456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94565"/>
                                        </p:tgtEl>
                                        <p:attrNameLst>
                                          <p:attrName>style.visibility</p:attrName>
                                        </p:attrNameLst>
                                      </p:cBhvr>
                                      <p:to>
                                        <p:strVal val="visible"/>
                                      </p:to>
                                    </p:set>
                                    <p:animEffect transition="in" filter="blinds(horizontal)">
                                      <p:cBhvr>
                                        <p:cTn id="20" dur="500"/>
                                        <p:tgtEl>
                                          <p:spTgt spid="19456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94563">
                                            <p:txEl>
                                              <p:pRg st="3" end="3"/>
                                            </p:txEl>
                                          </p:spTgt>
                                        </p:tgtEl>
                                        <p:attrNameLst>
                                          <p:attrName>style.visibility</p:attrName>
                                        </p:attrNameLst>
                                      </p:cBhvr>
                                      <p:to>
                                        <p:strVal val="visible"/>
                                      </p:to>
                                    </p:set>
                                    <p:animEffect transition="in" filter="blinds(horizontal)">
                                      <p:cBhvr>
                                        <p:cTn id="25" dur="500"/>
                                        <p:tgtEl>
                                          <p:spTgt spid="194563">
                                            <p:txEl>
                                              <p:pRg st="3" end="3"/>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94563">
                                            <p:txEl>
                                              <p:pRg st="4" end="4"/>
                                            </p:txEl>
                                          </p:spTgt>
                                        </p:tgtEl>
                                        <p:attrNameLst>
                                          <p:attrName>style.visibility</p:attrName>
                                        </p:attrNameLst>
                                      </p:cBhvr>
                                      <p:to>
                                        <p:strVal val="visible"/>
                                      </p:to>
                                    </p:set>
                                    <p:animEffect transition="in" filter="blinds(horizontal)">
                                      <p:cBhvr>
                                        <p:cTn id="28" dur="500"/>
                                        <p:tgtEl>
                                          <p:spTgt spid="194563">
                                            <p:txEl>
                                              <p:pRg st="4" end="4"/>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94563">
                                            <p:txEl>
                                              <p:pRg st="5" end="5"/>
                                            </p:txEl>
                                          </p:spTgt>
                                        </p:tgtEl>
                                        <p:attrNameLst>
                                          <p:attrName>style.visibility</p:attrName>
                                        </p:attrNameLst>
                                      </p:cBhvr>
                                      <p:to>
                                        <p:strVal val="visible"/>
                                      </p:to>
                                    </p:set>
                                    <p:animEffect transition="in" filter="blinds(horizontal)">
                                      <p:cBhvr>
                                        <p:cTn id="33" dur="500"/>
                                        <p:tgtEl>
                                          <p:spTgt spid="194563">
                                            <p:txEl>
                                              <p:pRg st="5" end="5"/>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94563">
                                            <p:txEl>
                                              <p:pRg st="6" end="6"/>
                                            </p:txEl>
                                          </p:spTgt>
                                        </p:tgtEl>
                                        <p:attrNameLst>
                                          <p:attrName>style.visibility</p:attrName>
                                        </p:attrNameLst>
                                      </p:cBhvr>
                                      <p:to>
                                        <p:strVal val="visible"/>
                                      </p:to>
                                    </p:set>
                                    <p:animEffect transition="in" filter="blinds(horizontal)">
                                      <p:cBhvr>
                                        <p:cTn id="38" dur="500"/>
                                        <p:tgtEl>
                                          <p:spTgt spid="194563">
                                            <p:txEl>
                                              <p:pRg st="6" end="6"/>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94563">
                                            <p:txEl>
                                              <p:pRg st="7" end="7"/>
                                            </p:txEl>
                                          </p:spTgt>
                                        </p:tgtEl>
                                        <p:attrNameLst>
                                          <p:attrName>style.visibility</p:attrName>
                                        </p:attrNameLst>
                                      </p:cBhvr>
                                      <p:to>
                                        <p:strVal val="visible"/>
                                      </p:to>
                                    </p:set>
                                    <p:animEffect transition="in" filter="blinds(horizontal)">
                                      <p:cBhvr>
                                        <p:cTn id="43" dur="500"/>
                                        <p:tgtEl>
                                          <p:spTgt spid="1945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3" grpId="0" uiExpand="1" build="p"/>
    </p:bld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6610" name="Rectangle 2">
            <a:extLst>
              <a:ext uri="{FF2B5EF4-FFF2-40B4-BE49-F238E27FC236}">
                <a16:creationId xmlns:a16="http://schemas.microsoft.com/office/drawing/2014/main" id="{F05AE0B7-7517-49B1-B835-6B49ADB48E00}"/>
              </a:ext>
            </a:extLst>
          </p:cNvPr>
          <p:cNvSpPr>
            <a:spLocks noGrp="1" noChangeArrowheads="1"/>
          </p:cNvSpPr>
          <p:nvPr>
            <p:ph type="title"/>
          </p:nvPr>
        </p:nvSpPr>
        <p:spPr/>
        <p:txBody>
          <a:bodyPr/>
          <a:lstStyle/>
          <a:p>
            <a:r>
              <a:rPr lang="en-US" altLang="en-US" b="1" u="sng" dirty="0">
                <a:solidFill>
                  <a:srgbClr val="FFCC00"/>
                </a:solidFill>
                <a:effectLst>
                  <a:outerShdw blurRad="38100" dist="38100" dir="2700000" algn="tl">
                    <a:srgbClr val="FFFFFF"/>
                  </a:outerShdw>
                </a:effectLst>
              </a:rPr>
              <a:t>Review Quiz</a:t>
            </a:r>
          </a:p>
        </p:txBody>
      </p:sp>
      <p:sp>
        <p:nvSpPr>
          <p:cNvPr id="196611" name="Rectangle 3">
            <a:extLst>
              <a:ext uri="{FF2B5EF4-FFF2-40B4-BE49-F238E27FC236}">
                <a16:creationId xmlns:a16="http://schemas.microsoft.com/office/drawing/2014/main" id="{12FABD40-7569-4CFA-9A77-17ED47B5C34D}"/>
              </a:ext>
            </a:extLst>
          </p:cNvPr>
          <p:cNvSpPr>
            <a:spLocks noGrp="1" noChangeArrowheads="1"/>
          </p:cNvSpPr>
          <p:nvPr>
            <p:ph type="body" idx="1"/>
          </p:nvPr>
        </p:nvSpPr>
        <p:spPr>
          <a:xfrm>
            <a:off x="457200" y="1600200"/>
            <a:ext cx="8435280" cy="5257800"/>
          </a:xfrm>
        </p:spPr>
        <p:txBody>
          <a:bodyPr/>
          <a:lstStyle/>
          <a:p>
            <a:pPr>
              <a:lnSpc>
                <a:spcPct val="80000"/>
              </a:lnSpc>
              <a:buFontTx/>
              <a:buNone/>
            </a:pPr>
            <a:r>
              <a:rPr lang="en-US" altLang="en-US" sz="2800" dirty="0">
                <a:solidFill>
                  <a:schemeClr val="bg1"/>
                </a:solidFill>
              </a:rPr>
              <a:t>5. A body is badly burned in an automobile accident.  All identification and clothing of the victim has been destroyed.  The following information is gathered from the skeletal remains:</a:t>
            </a:r>
          </a:p>
          <a:p>
            <a:pPr>
              <a:lnSpc>
                <a:spcPct val="80000"/>
              </a:lnSpc>
              <a:buFontTx/>
              <a:buNone/>
            </a:pPr>
            <a:r>
              <a:rPr lang="en-US" altLang="en-US" sz="2800" dirty="0">
                <a:solidFill>
                  <a:schemeClr val="bg1"/>
                </a:solidFill>
              </a:rPr>
              <a:t>		</a:t>
            </a:r>
            <a:r>
              <a:rPr lang="en-US" altLang="en-US" sz="2800" b="1" i="1" dirty="0">
                <a:solidFill>
                  <a:schemeClr val="bg1"/>
                </a:solidFill>
              </a:rPr>
              <a:t>Subpubic angle= 88</a:t>
            </a:r>
            <a:r>
              <a:rPr lang="en-US" altLang="en-US" sz="2800" b="1" i="1" dirty="0">
                <a:solidFill>
                  <a:schemeClr val="bg1"/>
                </a:solidFill>
                <a:cs typeface="Arial" panose="020B0604020202020204" pitchFamily="34" charset="0"/>
              </a:rPr>
              <a:t>º</a:t>
            </a:r>
          </a:p>
          <a:p>
            <a:pPr>
              <a:lnSpc>
                <a:spcPct val="80000"/>
              </a:lnSpc>
              <a:buFontTx/>
              <a:buNone/>
            </a:pPr>
            <a:r>
              <a:rPr lang="en-US" altLang="en-US" sz="2800" b="1" i="1" dirty="0">
                <a:solidFill>
                  <a:schemeClr val="bg1"/>
                </a:solidFill>
              </a:rPr>
              <a:t>		All skull sutures are open</a:t>
            </a:r>
          </a:p>
          <a:p>
            <a:pPr>
              <a:lnSpc>
                <a:spcPct val="80000"/>
              </a:lnSpc>
              <a:buFontTx/>
              <a:buNone/>
            </a:pPr>
            <a:r>
              <a:rPr lang="en-US" altLang="en-US" sz="2800" b="1" i="1" dirty="0">
                <a:solidFill>
                  <a:schemeClr val="bg1"/>
                </a:solidFill>
              </a:rPr>
              <a:t>		The skull showed </a:t>
            </a:r>
            <a:r>
              <a:rPr lang="en-US" altLang="en-US" sz="2800" b="1" i="1" dirty="0" err="1">
                <a:solidFill>
                  <a:schemeClr val="bg1"/>
                </a:solidFill>
              </a:rPr>
              <a:t>prognathism</a:t>
            </a:r>
            <a:r>
              <a:rPr lang="en-US" altLang="en-US" sz="2800" b="1" i="1" dirty="0">
                <a:solidFill>
                  <a:schemeClr val="bg1"/>
                </a:solidFill>
              </a:rPr>
              <a:t>, </a:t>
            </a:r>
          </a:p>
          <a:p>
            <a:pPr>
              <a:lnSpc>
                <a:spcPct val="80000"/>
              </a:lnSpc>
              <a:buFontTx/>
              <a:buNone/>
            </a:pPr>
            <a:r>
              <a:rPr lang="en-US" altLang="en-US" sz="2800" b="1" i="1" dirty="0">
                <a:solidFill>
                  <a:schemeClr val="bg1"/>
                </a:solidFill>
              </a:rPr>
              <a:t>		No nasal spine is present</a:t>
            </a:r>
          </a:p>
          <a:p>
            <a:pPr>
              <a:lnSpc>
                <a:spcPct val="80000"/>
              </a:lnSpc>
              <a:buFontTx/>
              <a:buNone/>
            </a:pPr>
            <a:r>
              <a:rPr lang="en-US" altLang="en-US" sz="2800" b="1" i="1" dirty="0">
                <a:solidFill>
                  <a:schemeClr val="bg1"/>
                </a:solidFill>
              </a:rPr>
              <a:t>		The chin is pointed</a:t>
            </a:r>
          </a:p>
          <a:p>
            <a:pPr>
              <a:lnSpc>
                <a:spcPct val="80000"/>
              </a:lnSpc>
              <a:buFontTx/>
              <a:buNone/>
            </a:pPr>
            <a:r>
              <a:rPr lang="en-US" altLang="en-US" sz="2800" b="1" i="1" dirty="0">
                <a:solidFill>
                  <a:schemeClr val="bg1"/>
                </a:solidFill>
              </a:rPr>
              <a:t>		Wisdom teeth were not present</a:t>
            </a:r>
          </a:p>
          <a:p>
            <a:pPr>
              <a:lnSpc>
                <a:spcPct val="80000"/>
              </a:lnSpc>
              <a:buFontTx/>
              <a:buNone/>
            </a:pPr>
            <a:r>
              <a:rPr lang="en-US" altLang="en-US" sz="2800" dirty="0">
                <a:solidFill>
                  <a:schemeClr val="bg1"/>
                </a:solidFill>
              </a:rPr>
              <a:t>6.What is the </a:t>
            </a:r>
            <a:r>
              <a:rPr lang="en-US" altLang="en-US" sz="2800" b="1" dirty="0">
                <a:solidFill>
                  <a:schemeClr val="bg1"/>
                </a:solidFill>
              </a:rPr>
              <a:t>sex, ethnic origin, </a:t>
            </a:r>
            <a:r>
              <a:rPr lang="en-US" altLang="en-US" sz="2800" dirty="0">
                <a:solidFill>
                  <a:schemeClr val="bg1"/>
                </a:solidFill>
              </a:rPr>
              <a:t>and</a:t>
            </a:r>
            <a:r>
              <a:rPr lang="en-US" altLang="en-US" sz="2800" b="1" dirty="0">
                <a:solidFill>
                  <a:schemeClr val="bg1"/>
                </a:solidFill>
              </a:rPr>
              <a:t> approximate age</a:t>
            </a:r>
            <a:r>
              <a:rPr lang="en-US" altLang="en-US" sz="2800" dirty="0">
                <a:solidFill>
                  <a:schemeClr val="bg1"/>
                </a:solidFill>
              </a:rPr>
              <a:t> of this individual?</a:t>
            </a:r>
          </a:p>
          <a:p>
            <a:pPr>
              <a:lnSpc>
                <a:spcPct val="80000"/>
              </a:lnSpc>
              <a:buFontTx/>
              <a:buNone/>
            </a:pPr>
            <a:endParaRPr lang="en-US" altLang="en-US" sz="28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76130" name="Rectangle 2">
            <a:extLst>
              <a:ext uri="{FF2B5EF4-FFF2-40B4-BE49-F238E27FC236}">
                <a16:creationId xmlns:a16="http://schemas.microsoft.com/office/drawing/2014/main" id="{95C22CDB-2611-4BB6-B0B5-3026CE4C14E1}"/>
              </a:ext>
            </a:extLst>
          </p:cNvPr>
          <p:cNvSpPr>
            <a:spLocks noGrp="1" noChangeArrowheads="1"/>
          </p:cNvSpPr>
          <p:nvPr>
            <p:ph type="body" idx="1"/>
          </p:nvPr>
        </p:nvSpPr>
        <p:spPr>
          <a:xfrm>
            <a:off x="538163" y="1412875"/>
            <a:ext cx="8497887" cy="4525963"/>
          </a:xfrm>
          <a:noFill/>
          <a:ln/>
        </p:spPr>
        <p:txBody>
          <a:bodyPr/>
          <a:lstStyle/>
          <a:p>
            <a:pPr>
              <a:lnSpc>
                <a:spcPct val="90000"/>
              </a:lnSpc>
            </a:pPr>
            <a:r>
              <a:rPr lang="en-US" altLang="en-US" b="1">
                <a:solidFill>
                  <a:schemeClr val="bg1"/>
                </a:solidFill>
              </a:rPr>
              <a:t>If you found the following bones, what MNI would you determine:</a:t>
            </a:r>
          </a:p>
          <a:p>
            <a:pPr lvl="1">
              <a:lnSpc>
                <a:spcPct val="90000"/>
              </a:lnSpc>
            </a:pPr>
            <a:r>
              <a:rPr lang="en-US" altLang="en-US" sz="2400" b="1">
                <a:solidFill>
                  <a:srgbClr val="FFFF00"/>
                </a:solidFill>
              </a:rPr>
              <a:t>3 skulls</a:t>
            </a:r>
          </a:p>
          <a:p>
            <a:pPr lvl="1">
              <a:lnSpc>
                <a:spcPct val="90000"/>
              </a:lnSpc>
            </a:pPr>
            <a:r>
              <a:rPr lang="en-US" altLang="en-US" sz="2400" b="1">
                <a:solidFill>
                  <a:srgbClr val="FFFF00"/>
                </a:solidFill>
              </a:rPr>
              <a:t>6 femora bones</a:t>
            </a:r>
          </a:p>
          <a:p>
            <a:pPr lvl="1">
              <a:lnSpc>
                <a:spcPct val="90000"/>
              </a:lnSpc>
            </a:pPr>
            <a:r>
              <a:rPr lang="en-US" altLang="en-US" sz="2400" b="1">
                <a:solidFill>
                  <a:srgbClr val="FFFF00"/>
                </a:solidFill>
              </a:rPr>
              <a:t>2 humeri</a:t>
            </a:r>
          </a:p>
          <a:p>
            <a:pPr lvl="1">
              <a:lnSpc>
                <a:spcPct val="90000"/>
              </a:lnSpc>
            </a:pPr>
            <a:r>
              <a:rPr lang="en-US" altLang="en-US" sz="2400" b="1">
                <a:solidFill>
                  <a:srgbClr val="FFFF00"/>
                </a:solidFill>
              </a:rPr>
              <a:t>2 tibiae</a:t>
            </a:r>
          </a:p>
          <a:p>
            <a:pPr lvl="1">
              <a:lnSpc>
                <a:spcPct val="90000"/>
              </a:lnSpc>
            </a:pPr>
            <a:r>
              <a:rPr lang="en-US" altLang="en-US" sz="2400" b="1">
                <a:solidFill>
                  <a:srgbClr val="FFFF00"/>
                </a:solidFill>
              </a:rPr>
              <a:t>5 scapulae</a:t>
            </a:r>
          </a:p>
          <a:p>
            <a:pPr>
              <a:lnSpc>
                <a:spcPct val="90000"/>
              </a:lnSpc>
            </a:pPr>
            <a:r>
              <a:rPr lang="en-US" altLang="en-US" b="1">
                <a:solidFill>
                  <a:schemeClr val="bg1"/>
                </a:solidFill>
              </a:rPr>
              <a:t>What bone(s) helped you deterimine this?</a:t>
            </a:r>
          </a:p>
          <a:p>
            <a:pPr>
              <a:lnSpc>
                <a:spcPct val="90000"/>
              </a:lnSpc>
            </a:pPr>
            <a:r>
              <a:rPr lang="en-US" altLang="en-US" b="1">
                <a:solidFill>
                  <a:schemeClr val="bg1"/>
                </a:solidFill>
              </a:rPr>
              <a:t>Knowing this “new” information, what is your guess?</a:t>
            </a:r>
          </a:p>
          <a:p>
            <a:pPr>
              <a:lnSpc>
                <a:spcPct val="90000"/>
              </a:lnSpc>
            </a:pPr>
            <a:r>
              <a:rPr lang="en-US" altLang="en-US" b="1">
                <a:solidFill>
                  <a:schemeClr val="bg1"/>
                </a:solidFill>
              </a:rPr>
              <a:t>The actual MNI is….4</a:t>
            </a:r>
          </a:p>
          <a:p>
            <a:pPr>
              <a:lnSpc>
                <a:spcPct val="90000"/>
              </a:lnSpc>
            </a:pPr>
            <a:endParaRPr lang="en-US" altLang="en-US">
              <a:solidFill>
                <a:schemeClr val="bg1"/>
              </a:solidFill>
            </a:endParaRPr>
          </a:p>
        </p:txBody>
      </p:sp>
      <p:sp>
        <p:nvSpPr>
          <p:cNvPr id="176131" name="Rectangle 3">
            <a:extLst>
              <a:ext uri="{FF2B5EF4-FFF2-40B4-BE49-F238E27FC236}">
                <a16:creationId xmlns:a16="http://schemas.microsoft.com/office/drawing/2014/main" id="{B8038EE4-F86E-4A34-AE49-26F6838B86EE}"/>
              </a:ext>
            </a:extLst>
          </p:cNvPr>
          <p:cNvSpPr>
            <a:spLocks noGrp="1" noChangeArrowheads="1"/>
          </p:cNvSpPr>
          <p:nvPr>
            <p:ph type="title"/>
          </p:nvPr>
        </p:nvSpPr>
        <p:spPr>
          <a:xfrm>
            <a:off x="457200" y="274638"/>
            <a:ext cx="7931150" cy="1143000"/>
          </a:xfrm>
          <a:noFill/>
          <a:ln/>
        </p:spPr>
        <p:txBody>
          <a:bodyPr/>
          <a:lstStyle/>
          <a:p>
            <a:r>
              <a:rPr lang="en-US" altLang="en-US" sz="6600" b="1">
                <a:solidFill>
                  <a:srgbClr val="00CC00"/>
                </a:solidFill>
              </a:rPr>
              <a:t>MNI</a:t>
            </a:r>
            <a:endParaRPr lang="en-US" altLang="en-US" sz="3600" b="1" i="1">
              <a:solidFill>
                <a:schemeClr val="bg1"/>
              </a:solidFill>
            </a:endParaRPr>
          </a:p>
        </p:txBody>
      </p:sp>
      <p:sp>
        <p:nvSpPr>
          <p:cNvPr id="176132" name="Text Box 4">
            <a:extLst>
              <a:ext uri="{FF2B5EF4-FFF2-40B4-BE49-F238E27FC236}">
                <a16:creationId xmlns:a16="http://schemas.microsoft.com/office/drawing/2014/main" id="{69CB07B3-96A1-4A6F-98E9-FA1AB38108CB}"/>
              </a:ext>
            </a:extLst>
          </p:cNvPr>
          <p:cNvSpPr txBox="1">
            <a:spLocks noChangeArrowheads="1"/>
          </p:cNvSpPr>
          <p:nvPr/>
        </p:nvSpPr>
        <p:spPr bwMode="auto">
          <a:xfrm>
            <a:off x="3708400" y="2276475"/>
            <a:ext cx="2735263"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a:solidFill>
                  <a:srgbClr val="66CCFF"/>
                </a:solidFill>
              </a:rPr>
              <a:t>1 Adult and 2 child</a:t>
            </a:r>
          </a:p>
          <a:p>
            <a:pPr>
              <a:spcBef>
                <a:spcPct val="50000"/>
              </a:spcBef>
            </a:pPr>
            <a:r>
              <a:rPr lang="en-US" altLang="en-US" sz="2000" b="1">
                <a:solidFill>
                  <a:srgbClr val="66CCFF"/>
                </a:solidFill>
              </a:rPr>
              <a:t>4  Right and 2 left</a:t>
            </a:r>
          </a:p>
          <a:p>
            <a:pPr>
              <a:spcBef>
                <a:spcPct val="50000"/>
              </a:spcBef>
            </a:pPr>
            <a:r>
              <a:rPr lang="en-US" altLang="en-US" sz="2000" b="1">
                <a:solidFill>
                  <a:srgbClr val="66CCFF"/>
                </a:solidFill>
              </a:rPr>
              <a:t>Both right</a:t>
            </a:r>
          </a:p>
          <a:p>
            <a:pPr>
              <a:spcBef>
                <a:spcPct val="50000"/>
              </a:spcBef>
            </a:pPr>
            <a:r>
              <a:rPr lang="en-US" altLang="en-US" sz="2000" b="1">
                <a:solidFill>
                  <a:srgbClr val="66CCFF"/>
                </a:solidFill>
              </a:rPr>
              <a:t>1 Right and 1 left</a:t>
            </a:r>
          </a:p>
          <a:p>
            <a:pPr>
              <a:spcBef>
                <a:spcPct val="50000"/>
              </a:spcBef>
            </a:pPr>
            <a:r>
              <a:rPr lang="en-US" altLang="en-US" sz="2000" b="1">
                <a:solidFill>
                  <a:srgbClr val="66CCFF"/>
                </a:solidFill>
              </a:rPr>
              <a:t>3 Right and 2 left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6130">
                                            <p:txEl>
                                              <p:pRg st="0" end="0"/>
                                            </p:txEl>
                                          </p:spTgt>
                                        </p:tgtEl>
                                        <p:attrNameLst>
                                          <p:attrName>style.visibility</p:attrName>
                                        </p:attrNameLst>
                                      </p:cBhvr>
                                      <p:to>
                                        <p:strVal val="visible"/>
                                      </p:to>
                                    </p:set>
                                    <p:anim calcmode="lin" valueType="num">
                                      <p:cBhvr additive="base">
                                        <p:cTn id="7" dur="500" fill="hold"/>
                                        <p:tgtEl>
                                          <p:spTgt spid="1761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613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6130">
                                            <p:txEl>
                                              <p:pRg st="1" end="1"/>
                                            </p:txEl>
                                          </p:spTgt>
                                        </p:tgtEl>
                                        <p:attrNameLst>
                                          <p:attrName>style.visibility</p:attrName>
                                        </p:attrNameLst>
                                      </p:cBhvr>
                                      <p:to>
                                        <p:strVal val="visible"/>
                                      </p:to>
                                    </p:set>
                                    <p:anim calcmode="lin" valueType="num">
                                      <p:cBhvr additive="base">
                                        <p:cTn id="11" dur="500" fill="hold"/>
                                        <p:tgtEl>
                                          <p:spTgt spid="17613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613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6130">
                                            <p:txEl>
                                              <p:pRg st="2" end="2"/>
                                            </p:txEl>
                                          </p:spTgt>
                                        </p:tgtEl>
                                        <p:attrNameLst>
                                          <p:attrName>style.visibility</p:attrName>
                                        </p:attrNameLst>
                                      </p:cBhvr>
                                      <p:to>
                                        <p:strVal val="visible"/>
                                      </p:to>
                                    </p:set>
                                    <p:anim calcmode="lin" valueType="num">
                                      <p:cBhvr additive="base">
                                        <p:cTn id="15" dur="500" fill="hold"/>
                                        <p:tgtEl>
                                          <p:spTgt spid="17613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76130">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6130">
                                            <p:txEl>
                                              <p:pRg st="3" end="3"/>
                                            </p:txEl>
                                          </p:spTgt>
                                        </p:tgtEl>
                                        <p:attrNameLst>
                                          <p:attrName>style.visibility</p:attrName>
                                        </p:attrNameLst>
                                      </p:cBhvr>
                                      <p:to>
                                        <p:strVal val="visible"/>
                                      </p:to>
                                    </p:set>
                                    <p:anim calcmode="lin" valueType="num">
                                      <p:cBhvr additive="base">
                                        <p:cTn id="19" dur="500" fill="hold"/>
                                        <p:tgtEl>
                                          <p:spTgt spid="17613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6130">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6130">
                                            <p:txEl>
                                              <p:pRg st="4" end="4"/>
                                            </p:txEl>
                                          </p:spTgt>
                                        </p:tgtEl>
                                        <p:attrNameLst>
                                          <p:attrName>style.visibility</p:attrName>
                                        </p:attrNameLst>
                                      </p:cBhvr>
                                      <p:to>
                                        <p:strVal val="visible"/>
                                      </p:to>
                                    </p:set>
                                    <p:anim calcmode="lin" valueType="num">
                                      <p:cBhvr additive="base">
                                        <p:cTn id="23" dur="500" fill="hold"/>
                                        <p:tgtEl>
                                          <p:spTgt spid="176130">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76130">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6130">
                                            <p:txEl>
                                              <p:pRg st="5" end="5"/>
                                            </p:txEl>
                                          </p:spTgt>
                                        </p:tgtEl>
                                        <p:attrNameLst>
                                          <p:attrName>style.visibility</p:attrName>
                                        </p:attrNameLst>
                                      </p:cBhvr>
                                      <p:to>
                                        <p:strVal val="visible"/>
                                      </p:to>
                                    </p:set>
                                    <p:anim calcmode="lin" valueType="num">
                                      <p:cBhvr additive="base">
                                        <p:cTn id="27" dur="500" fill="hold"/>
                                        <p:tgtEl>
                                          <p:spTgt spid="176130">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7613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76130">
                                            <p:txEl>
                                              <p:pRg st="6" end="6"/>
                                            </p:txEl>
                                          </p:spTgt>
                                        </p:tgtEl>
                                        <p:attrNameLst>
                                          <p:attrName>style.visibility</p:attrName>
                                        </p:attrNameLst>
                                      </p:cBhvr>
                                      <p:to>
                                        <p:strVal val="visible"/>
                                      </p:to>
                                    </p:set>
                                    <p:anim calcmode="lin" valueType="num">
                                      <p:cBhvr additive="base">
                                        <p:cTn id="33" dur="500" fill="hold"/>
                                        <p:tgtEl>
                                          <p:spTgt spid="176130">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613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76130">
                                            <p:txEl>
                                              <p:pRg st="7" end="7"/>
                                            </p:txEl>
                                          </p:spTgt>
                                        </p:tgtEl>
                                        <p:attrNameLst>
                                          <p:attrName>style.visibility</p:attrName>
                                        </p:attrNameLst>
                                      </p:cBhvr>
                                      <p:to>
                                        <p:strVal val="visible"/>
                                      </p:to>
                                    </p:set>
                                    <p:anim calcmode="lin" valueType="num">
                                      <p:cBhvr additive="base">
                                        <p:cTn id="39" dur="500" fill="hold"/>
                                        <p:tgtEl>
                                          <p:spTgt spid="176130">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76130">
                                            <p:txEl>
                                              <p:pRg st="7" end="7"/>
                                            </p:txEl>
                                          </p:spTgt>
                                        </p:tgtEl>
                                        <p:attrNameLst>
                                          <p:attrName>ppt_y</p:attrName>
                                        </p:attrNameLst>
                                      </p:cBhvr>
                                      <p:tavLst>
                                        <p:tav tm="0">
                                          <p:val>
                                            <p:strVal val="1+#ppt_h/2"/>
                                          </p:val>
                                        </p:tav>
                                        <p:tav tm="100000">
                                          <p:val>
                                            <p:strVal val="#ppt_y"/>
                                          </p:val>
                                        </p:tav>
                                      </p:tavLst>
                                    </p:anim>
                                  </p:childTnLst>
                                </p:cTn>
                              </p:par>
                              <p:par>
                                <p:cTn id="41" presetID="3" presetClass="entr" presetSubtype="10" fill="hold" grpId="0" nodeType="withEffect">
                                  <p:stCondLst>
                                    <p:cond delay="0"/>
                                  </p:stCondLst>
                                  <p:childTnLst>
                                    <p:set>
                                      <p:cBhvr>
                                        <p:cTn id="42" dur="1" fill="hold">
                                          <p:stCondLst>
                                            <p:cond delay="0"/>
                                          </p:stCondLst>
                                        </p:cTn>
                                        <p:tgtEl>
                                          <p:spTgt spid="176132"/>
                                        </p:tgtEl>
                                        <p:attrNameLst>
                                          <p:attrName>style.visibility</p:attrName>
                                        </p:attrNameLst>
                                      </p:cBhvr>
                                      <p:to>
                                        <p:strVal val="visible"/>
                                      </p:to>
                                    </p:set>
                                    <p:animEffect transition="in" filter="blinds(horizontal)">
                                      <p:cBhvr>
                                        <p:cTn id="43" dur="500"/>
                                        <p:tgtEl>
                                          <p:spTgt spid="176132"/>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76130">
                                            <p:txEl>
                                              <p:pRg st="8" end="8"/>
                                            </p:txEl>
                                          </p:spTgt>
                                        </p:tgtEl>
                                        <p:attrNameLst>
                                          <p:attrName>style.visibility</p:attrName>
                                        </p:attrNameLst>
                                      </p:cBhvr>
                                      <p:to>
                                        <p:strVal val="visible"/>
                                      </p:to>
                                    </p:set>
                                    <p:anim calcmode="lin" valueType="num">
                                      <p:cBhvr additive="base">
                                        <p:cTn id="48" dur="500" fill="hold"/>
                                        <p:tgtEl>
                                          <p:spTgt spid="176130">
                                            <p:txEl>
                                              <p:pRg st="8" end="8"/>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7613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build="p"/>
      <p:bldP spid="176132"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10035</TotalTime>
  <Words>2851</Words>
  <Application>Microsoft Office PowerPoint</Application>
  <PresentationFormat>On-screen Show (4:3)</PresentationFormat>
  <Paragraphs>612</Paragraphs>
  <Slides>83</Slides>
  <Notes>5</Notes>
  <HiddenSlides>1</HiddenSlides>
  <MMClips>0</MMClips>
  <ScaleCrop>false</ScaleCrop>
  <HeadingPairs>
    <vt:vector size="4" baseType="variant">
      <vt:variant>
        <vt:lpstr>Theme</vt:lpstr>
      </vt:variant>
      <vt:variant>
        <vt:i4>1</vt:i4>
      </vt:variant>
      <vt:variant>
        <vt:lpstr>Slide Titles</vt:lpstr>
      </vt:variant>
      <vt:variant>
        <vt:i4>83</vt:i4>
      </vt:variant>
    </vt:vector>
  </HeadingPairs>
  <TitlesOfParts>
    <vt:vector size="84" baseType="lpstr">
      <vt:lpstr>Default Design</vt:lpstr>
      <vt:lpstr>Forensic Anthropology</vt:lpstr>
      <vt:lpstr>Forensic Anthropology Roles</vt:lpstr>
      <vt:lpstr>Anthropology Questions…</vt:lpstr>
      <vt:lpstr>Anthropology In The News…</vt:lpstr>
      <vt:lpstr>Minimum Number of Bodies?</vt:lpstr>
      <vt:lpstr>MNI Minimum Number of Individuals</vt:lpstr>
      <vt:lpstr>PowerPoint Presentation</vt:lpstr>
      <vt:lpstr>MNI Minimum Number of Individuals</vt:lpstr>
      <vt:lpstr>MNI</vt:lpstr>
      <vt:lpstr>Skeletal Biology</vt:lpstr>
      <vt:lpstr>Human Skeleton</vt:lpstr>
      <vt:lpstr>Human vs. Other Animals</vt:lpstr>
      <vt:lpstr>Human vs. Other Animals</vt:lpstr>
      <vt:lpstr>Are the Bones Human?</vt:lpstr>
      <vt:lpstr>Human vs. Other Animals</vt:lpstr>
      <vt:lpstr>Human Bone or Not?</vt:lpstr>
      <vt:lpstr>The “Perfect” Bone Structure</vt:lpstr>
      <vt:lpstr>Height and Body Proportions</vt:lpstr>
      <vt:lpstr>Bertillon Measurement/System</vt:lpstr>
      <vt:lpstr>Bertillon Measurement System</vt:lpstr>
      <vt:lpstr>PowerPoint Presentation</vt:lpstr>
      <vt:lpstr>Skeletal Biology</vt:lpstr>
      <vt:lpstr>Skeletal Biology Cont…</vt:lpstr>
      <vt:lpstr>Skeletal Biology Cont…</vt:lpstr>
      <vt:lpstr>Determination of Age from Bones</vt:lpstr>
      <vt:lpstr>Aging Skeletal Remains Children</vt:lpstr>
      <vt:lpstr>Dental Eruption </vt:lpstr>
      <vt:lpstr>Examples of Dental Eruption</vt:lpstr>
      <vt:lpstr>Long bone formula(s)</vt:lpstr>
      <vt:lpstr>Tibia bone formula Wksht</vt:lpstr>
      <vt:lpstr>Long Bone Epiphyses</vt:lpstr>
      <vt:lpstr>PowerPoint Presentation</vt:lpstr>
      <vt:lpstr>PowerPoint Presentation</vt:lpstr>
      <vt:lpstr>PowerPoint Presentation</vt:lpstr>
      <vt:lpstr>Epiphysial Fusion Long bones with age range of 14-28</vt:lpstr>
      <vt:lpstr>PowerPoint Presentation</vt:lpstr>
      <vt:lpstr>PowerPoint Presentation</vt:lpstr>
      <vt:lpstr>Aging Skeletal Remains Adults</vt:lpstr>
      <vt:lpstr>Degenerative Changes</vt:lpstr>
      <vt:lpstr>Bone Turnover</vt:lpstr>
      <vt:lpstr>Pubic symphysis morphology</vt:lpstr>
      <vt:lpstr>Degenerative Changes – Sternal Rib End</vt:lpstr>
      <vt:lpstr>Cranial Suture Closer Sites</vt:lpstr>
      <vt:lpstr>Cranial Suture Closer Sites</vt:lpstr>
      <vt:lpstr>PowerPoint Presentation</vt:lpstr>
      <vt:lpstr>Skull Sutures &amp; Bones</vt:lpstr>
      <vt:lpstr>Fun Fact!</vt:lpstr>
      <vt:lpstr>Gender Determination Bases</vt:lpstr>
      <vt:lpstr>Gender Determination Bases</vt:lpstr>
      <vt:lpstr>PowerPoint Presentation</vt:lpstr>
      <vt:lpstr>Pelvic Morphological Observations?</vt:lpstr>
      <vt:lpstr>Ventral Arc</vt:lpstr>
      <vt:lpstr>Ventral Arc</vt:lpstr>
      <vt:lpstr>PowerPoint Presentation</vt:lpstr>
      <vt:lpstr>Subpubic Angle (Math)</vt:lpstr>
      <vt:lpstr>What Gender?</vt:lpstr>
      <vt:lpstr>What Gender?</vt:lpstr>
      <vt:lpstr>Greater Sciatic Notch</vt:lpstr>
      <vt:lpstr>Greater Sciatic Notch</vt:lpstr>
      <vt:lpstr>Review:  Sex Differences of the Pelvic Girdle</vt:lpstr>
      <vt:lpstr>Index vs. Ring Finger</vt:lpstr>
      <vt:lpstr>Review</vt:lpstr>
      <vt:lpstr>Skull Differences</vt:lpstr>
      <vt:lpstr>Male or Female?</vt:lpstr>
      <vt:lpstr>Mandible Shape</vt:lpstr>
      <vt:lpstr>Eye Socket Shape</vt:lpstr>
      <vt:lpstr>Supraorbital Ridge</vt:lpstr>
      <vt:lpstr>Male or Female?</vt:lpstr>
      <vt:lpstr>Male or Female?</vt:lpstr>
      <vt:lpstr>Male or Female?</vt:lpstr>
      <vt:lpstr>Male or Female?</vt:lpstr>
      <vt:lpstr>Features of the Skull Used in Race Determination</vt:lpstr>
      <vt:lpstr>PowerPoint Presentation</vt:lpstr>
      <vt:lpstr>Determination of Race: Caucasoid</vt:lpstr>
      <vt:lpstr>Determination of Race: Mongoloid</vt:lpstr>
      <vt:lpstr>M.D. DVD:  Bun Chee Nyhuis  Female:  -Flat forehead  -No eye ridge  -Round eyes   Mongoloid:  -Round eyes  -Wide flat cheek bone  -Pear shaped nose  Age:  -Under 30, cranial      sutures still present</vt:lpstr>
      <vt:lpstr>Determination of Race: Negroid</vt:lpstr>
      <vt:lpstr>Maxilla and Teeth</vt:lpstr>
      <vt:lpstr>Male or Female + Ethnic Origin?</vt:lpstr>
      <vt:lpstr>Forensic Radiology</vt:lpstr>
      <vt:lpstr> Forensic Anthropology Review Time!</vt:lpstr>
      <vt:lpstr>Review Quiz</vt:lpstr>
      <vt:lpstr>Review Quiz</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ICT</dc:creator>
  <cp:lastModifiedBy>Brandi Venable</cp:lastModifiedBy>
  <cp:revision>157</cp:revision>
  <cp:lastPrinted>2019-01-09T16:50:45Z</cp:lastPrinted>
  <dcterms:created xsi:type="dcterms:W3CDTF">2007-11-20T20:47:42Z</dcterms:created>
  <dcterms:modified xsi:type="dcterms:W3CDTF">2019-01-22T15:20:24Z</dcterms:modified>
</cp:coreProperties>
</file>