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6" r:id="rId6"/>
    <p:sldId id="267" r:id="rId7"/>
    <p:sldId id="260" r:id="rId8"/>
    <p:sldId id="261" r:id="rId9"/>
    <p:sldId id="262" r:id="rId10"/>
    <p:sldId id="263" r:id="rId11"/>
    <p:sldId id="264" r:id="rId12"/>
    <p:sldId id="265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3" autoAdjust="0"/>
    <p:restoredTop sz="94660"/>
  </p:normalViewPr>
  <p:slideViewPr>
    <p:cSldViewPr snapToGrid="0">
      <p:cViewPr varScale="1">
        <p:scale>
          <a:sx n="72" d="100"/>
          <a:sy n="72" d="100"/>
        </p:scale>
        <p:origin x="618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www.thevermontstandard.com/wp-content/uploads/2015/06/DSC_0549.jpg"/>
          <p:cNvPicPr>
            <a:picLocks noChangeAspect="1" noChangeArrowheads="1"/>
          </p:cNvPicPr>
          <p:nvPr userDrawn="1"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95" y="56547"/>
            <a:ext cx="12103305" cy="6801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5D137-740F-4200-9C00-C15B5914F310}" type="datetimeFigureOut">
              <a:rPr lang="en-US" smtClean="0"/>
              <a:t>8/8/2016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43AEC-5219-4278-B8DE-C59AEDE8C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5608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5D137-740F-4200-9C00-C15B5914F310}" type="datetimeFigureOut">
              <a:rPr lang="en-US" smtClean="0"/>
              <a:t>8/8/2016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43AEC-5219-4278-B8DE-C59AEDE8C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61604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5D137-740F-4200-9C00-C15B5914F310}" type="datetimeFigureOut">
              <a:rPr lang="en-US" smtClean="0"/>
              <a:t>8/8/2016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43AEC-5219-4278-B8DE-C59AEDE8C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8417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thevermontstandard.com/wp-content/uploads/2015/06/DSC_0549.jpg"/>
          <p:cNvPicPr>
            <a:picLocks noChangeAspect="1" noChangeArrowheads="1"/>
          </p:cNvPicPr>
          <p:nvPr userDrawn="1"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95" y="56547"/>
            <a:ext cx="12103305" cy="6801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 algn="ctr">
              <a:defRPr sz="6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 algn="ctr">
              <a:buNone/>
              <a:defRPr sz="2400" b="1">
                <a:solidFill>
                  <a:schemeClr val="tx1">
                    <a:tint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5D137-740F-4200-9C00-C15B5914F310}" type="datetimeFigureOut">
              <a:rPr lang="en-US" smtClean="0"/>
              <a:t>8/8/2016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43AEC-5219-4278-B8DE-C59AEDE8C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5643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ksbw.com/image/view/-/30405084/medRes/3/-/maxh/460/maxw/620/-/q8ujmr/-/Night-police-lights-and-crime-scene-tape.jpg"/>
          <p:cNvPicPr>
            <a:picLocks noChangeAspect="1" noChangeArrowheads="1"/>
          </p:cNvPicPr>
          <p:nvPr userDrawn="1"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873" b="13835"/>
          <a:stretch/>
        </p:blipFill>
        <p:spPr bwMode="auto">
          <a:xfrm flipV="1">
            <a:off x="6124722" y="0"/>
            <a:ext cx="6067278" cy="1472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7263" y="1825625"/>
            <a:ext cx="11834919" cy="4854144"/>
          </a:xfrm>
        </p:spPr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2050" name="Picture 2" descr="http://www.ksbw.com/image/view/-/30405084/medRes/3/-/maxh/460/maxw/620/-/q8ujmr/-/Night-police-lights-and-crime-scene-tape.jpg"/>
          <p:cNvPicPr>
            <a:picLocks noChangeAspect="1" noChangeArrowheads="1"/>
          </p:cNvPicPr>
          <p:nvPr userDrawn="1"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95" b="39280"/>
          <a:stretch/>
        </p:blipFill>
        <p:spPr bwMode="auto">
          <a:xfrm>
            <a:off x="0" y="0"/>
            <a:ext cx="6256795" cy="1472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7265" y="365125"/>
            <a:ext cx="11834918" cy="1325563"/>
          </a:xfrm>
        </p:spPr>
        <p:txBody>
          <a:bodyPr/>
          <a:lstStyle>
            <a:lvl1pPr algn="ctr">
              <a:defRPr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33131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5D137-740F-4200-9C00-C15B5914F310}" type="datetimeFigureOut">
              <a:rPr lang="en-US" smtClean="0"/>
              <a:t>8/8/2016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43AEC-5219-4278-B8DE-C59AEDE8C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7031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5D137-740F-4200-9C00-C15B5914F310}" type="datetimeFigureOut">
              <a:rPr lang="en-US" smtClean="0"/>
              <a:t>8/8/2016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43AEC-5219-4278-B8DE-C59AEDE8C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630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5D137-740F-4200-9C00-C15B5914F310}" type="datetimeFigureOut">
              <a:rPr lang="en-US" smtClean="0"/>
              <a:t>8/8/2016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43AEC-5219-4278-B8DE-C59AEDE8C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9529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5D137-740F-4200-9C00-C15B5914F310}" type="datetimeFigureOut">
              <a:rPr lang="en-US" smtClean="0"/>
              <a:t>8/8/2016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43AEC-5219-4278-B8DE-C59AEDE8C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61347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5D137-740F-4200-9C00-C15B5914F310}" type="datetimeFigureOut">
              <a:rPr lang="en-US" smtClean="0"/>
              <a:t>8/8/2016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43AEC-5219-4278-B8DE-C59AEDE8C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9261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5D137-740F-4200-9C00-C15B5914F310}" type="datetimeFigureOut">
              <a:rPr lang="en-US" smtClean="0"/>
              <a:t>8/8/2016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43AEC-5219-4278-B8DE-C59AEDE8C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32555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55D137-740F-4200-9C00-C15B5914F310}" type="datetimeFigureOut">
              <a:rPr lang="en-US" smtClean="0"/>
              <a:t>8/8/2016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D43AEC-5219-4278-B8DE-C59AEDE8C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4833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5533298"/>
            <a:ext cx="12192000" cy="1030234"/>
          </a:xfrm>
        </p:spPr>
        <p:txBody>
          <a:bodyPr>
            <a:normAutofit/>
          </a:bodyPr>
          <a:lstStyle/>
          <a:p>
            <a:r>
              <a:rPr lang="en-US" sz="5400" dirty="0"/>
              <a:t>Measuring &amp; Sketching Crime Scenes</a:t>
            </a:r>
          </a:p>
        </p:txBody>
      </p:sp>
      <p:pic>
        <p:nvPicPr>
          <p:cNvPr id="3074" name="Picture 2" descr="sketch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8131" y="0"/>
            <a:ext cx="2867185" cy="2293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86914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07263" y="1825625"/>
            <a:ext cx="7831837" cy="4854144"/>
          </a:xfrm>
        </p:spPr>
        <p:txBody>
          <a:bodyPr/>
          <a:lstStyle/>
          <a:p>
            <a:r>
              <a:rPr lang="en-US" dirty="0"/>
              <a:t>Uses two adjacent walls as fixed points as distances are measured at right angles</a:t>
            </a:r>
          </a:p>
          <a:p>
            <a:r>
              <a:rPr lang="en-US" dirty="0"/>
              <a:t>Common in rooms and indoors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07264" y="0"/>
            <a:ext cx="11834918" cy="1325563"/>
          </a:xfrm>
        </p:spPr>
        <p:txBody>
          <a:bodyPr/>
          <a:lstStyle/>
          <a:p>
            <a:r>
              <a:rPr lang="en-US" dirty="0"/>
              <a:t>Rectangular</a:t>
            </a:r>
          </a:p>
        </p:txBody>
      </p:sp>
      <p:sp>
        <p:nvSpPr>
          <p:cNvPr id="5" name="AutoShape 2" descr="data:image/jpeg;base64,/9j/4AAQSkZJRgABAQAAAQABAAD/2wCEAAkGBxQSEhUUEhQUFRUWFRQUFBQYFBUVFBQXFRgXFxcYGBYYHCggGBolHBQUITEhJSkrLi4uFyAzODMsNygtLisBCgoKDAwMDgwMFCwZFBksKzc3KzcrKzcrKysrKysrKzcrKys3KysrKysrKysrKysrKzcrKysrKysrKysrKysrK//AABEIAJEBWgMBIgACEQEDEQH/xAAbAAACAwEBAQAAAAAAAAAAAAAABAEDBQIGB//EAFEQAAIBAgMCBgwMAwUGBwEAAAECAwARBBIhBTETFCIyQVEGFTNSU1RhcZKT0tMjNEJyc4GRlLGys9FidKGEosHU4kNjgoOj8QcWJGTD4fAX/8QAFAEBAAAAAAAAAAAAAAAAAAAAAP/EABQRAQAAAAAAAAAAAAAAAAAAAAD/2gAMAwEAAhEDEQA/APuNFFFAVFTRQFFFFBkbQLNioYw7qrQ4hzlOW7I+GVbnyCR/tpjtb/vZvWH9qQ27IVnVlNmXBY4g9IIbCkfhWpxEd9J62T96CrtaPCz+tNB2YPCT+tarDgF76X10ntUdr176X10vtUFXaoeEn9dJ+9Hale/n9fL7VEuylYqc0vJbN3WQ30I77TnUvtVBCgYcI12C6zyjVgRGOd0yGNf+Kgv7Ur38/wB4m9qjtQnfz/eZ/wDB6yItqx72E2qqwAmkJAMnBa3k1OfoA3fZRFtiIjUTE8sgLOzXAlMS2+E1ucovuubXoNftQl+fP95n9ugbIj76f71iPeUYBElQOplyte15ZLkXIB5/Ta489dYXZaoipmkOVVXusg5otuDWH1UHJ2PH30/3rEe8o7Tx99P96xPvKu7Xr1y+um9ujiC9cnrpvboKTsePvp/vWJ95R2nj76f71ifeVa2zl65fXTe3S8uBWKIkcM3BoTYTSgtlXcAHtc2oO+08ffT/AHrE+8o7Tx99P96xPvKzYsfCTb4YAOEvw07Zs5bgyuVjfMFv5Ada7j2hhydGnIshVhJiDmzsy6C99ClvOaB/tNH30/3rE+8qBseM/Kn+9Yn3lcYFoZs3BvK2W1/hZxvLAalteaT5rHcRVOxdm8hmeSV2MklyZJBzHZBubqUUDPaWPvp/vWJ95QNix9c/3rE+8q/iC9cnrpfao4gnXJ66X2qCjtJH1zfesT7yjtJF1zfecR7yrjs5OuT10vtUttDCBFVlMgPCwDuspFmlRSCC1iCCRQd9pIuuX7ziPeUdpIv976+f26g4cjEoQ7ZTHKxQs5BYNGAbFrC2Y2FranyW0qDP7SxdUnrpvbo7Sw9Tetl9qmMeXCXjBLZo9BluVzrnAzEDmZqzmxOLs1olvrkHJ11G88Lp8rz2+TuIM9pYe9PrJPaqe0sPeH039qlY5cZexRLF3FyAbJfkGwk/7/w9L+HnbIvCqQ5F2CqzAHqut/x+ygqOxoe8/vP+9HaaHvP7zfvTPGR1P6t/ZqONDqf1b+zQUDY0PeD7W/ejtNB4Mfaf3q/jQ6n9XJ7NTxodT+rf9qBftNB4JaO0sHgk+ymOMjqf1b/tRxkdT+g/7UC/aWDwSeiKW2bh1jxU6oAq8DhmyjQXL4kE26+SPsFa4NZuH+OTfQYb8+KoNOiiigKKKKAqKDRQTRUVNB5/sj7p/Ysd+OHr0Fef7I+f/Y8b/wDBXoKAooooCiiigKRl2rGrFfhGK6NkhlkANr2LIpANiNL31FPV5/CvMiTshjyLLiGCsrZhZmZhmDa3JJ3aXtQaHbiPvZ/uuJ93R24j72f7riPd1zE2IYA5odQDzH6f+KqsfNiYo3kzQHIpa3Bvrby56C/txH3s/wB2xHu6ntsnez/d5/YqMmJ7+D1UnvKMmJ8JB6mT3tBPbZe8n+7zezR21XvJ/US+zSzzYkSpHng5Ucj5uBfTgzEtrcL08Lv8nlpjg8T4SD1EnvaBdJoRYDDuAMtrYZhbILJbk6WGg6qYwcEEih440tcWPBhSrRkgAggFWU5hY2I1qjhMTwnB8JBzM9+Bk67Wtwtd7BRlEodszcM5LWygkqp0W5sNbAXOgGp30D8GGRBZFVRpoqhRoABu6gAPMKo2T3M/STfqvTTMACToBqSdAAKV2WRk0ZW5churBhynZxqPIw+2gbJqaKoOLTOI868IVLhMwzlQQC2Xfa5Av5aC+kdsdzX6bD/rx07ektsdzX6bD/rx0Fkg+GT6OX80VNUtJ3ZPo5fzRUxQcyyqouxCgbySAB0bzXQYHUa31HlqjG4fhFy3tykYHfqjq406rqKyH7F0ItnfmLGDpmCrk3EWsTwagkWuB9dBv0VQI2GilQPmny9TCpyv3yegfboLqKoyyd8noH26MsnfJ6tvboL6KWyS9/H6tveUZJe/j9U3vKBmilskvfx+qb3lGSXv4/VN7ygZrNw/xyb+Xw36mKrSrNg+OTfy+G/UxVBpUUUUBXlNtdmgw8zxcA75SBmDWBuqt1fxW+qvV0UHhh/4hjxaT0v9NR//AEP/ANrJ6f8Apr0sG34W3tkHLGZ2RQeDdY23tfnOo3dI6xdk7Vg0+Gi1sB8Iupbmga9Nxag8gf8AxDPiknp/6Kuw3Z4XdV4q4zMq3LnS5AvzPLXpcRtiJYxIGzoWy5o+Wo8pI3D9wBqRVku0o1k4JjlbKrXIIU5nEagMdCxZlFh1jrFBndkI5X9lxg+0RftW7WJ2Qb/7Pi/wjraFBNFFFAUVFTQFY0HccT8/Ef41s1j4nBTASpFweWUswZiwaMuLNoFIfW53i1+m1BpYPuafMX8BSu3/AItN9E/5TURcYUABIbAAD4V9w3f7OqsdBiJY3jKwjOrLfO5tcWvbJrQa1ZmyIpVabhc1jIxQlrjIWbKByzawtplX699W5sR3sPpv7FRmxHew+m/s0ETfGovoMR+fDVoVkvBiDKsnwPJSRLZn1zmMk83o4P8ArV98R1Qfa/7UAfjP/JP5xRsvfP8ATN+RKVnweJaRZFeFGUMpOV5FZWsbFbrrdRY3Ftd960MBhODUgsWZmLuxsMzN5BoABYAdQG860DBpHByxxQAlrKl1Z2sLlDkZmPWSv9afrz+IXKiTEZhDPOzra4ymRwzgd+nOvvsHA51A2JZp+ZeCLv2X4dx/CjC0Q3auC2/kroazMfszgHBi0zsGjZmLEYlFIAd2uSsseaMk7iNNWr04N6ox+EWWNka9mG8c5SNVZT0MCAQeggUBgMWssayLezDcecpGjKw6GBBBHQQap2x3NfpsN+vHWV2NYtmkewurAmV1HwQnRuDYxtezLIAHst8pVs2rVqbZ7mv02G/XjoL37qnzJPzR0xSz91T5kn5o6YoKcbiODjZ7FsoLEAgEganfpupD/wAwwDNmYqVy5hkkIBY5QAwWzG+mlajqCCCLg6EHcQeg1S2CjNwY0N990XXz6a0FyNfX/Aj8a6pd8Kp74eRXdR17lIHTUcSXrf1sntUDNFLcSX+P1kntUcTT+P1kntUDNFLjBr/F6b/vXXFV/i9Nv3oLqKp4svl9Jv3o4svl9Jv3oLqzMP8AHJv5fC/qYqtMVmYf45N/L4X9TFUGnRRRQFLyY2NZFjLAO3NXXXRmtfde0bm2+yN1GmKy8fstpGezhUkQJIuQNmsHA1J0HLva3yRrvoE8T2Nxuq8GxV0MmViL6vPHMxI0JOaEAHdbvq7wfYxFHkJZmKBOkBbomS9rXsRfS/TQextM2a4uHLryBdby8KADfS26uYOx5eLmIODfKb2YocuSxyZ7E/Bg3vvJ6DaguXsdiEIhDOEzZjYqpbkhbNYWOgXW17gG99aaGzIwysnwZAKgJlVbF1kYWt0ldfIT56z5ex5TYF11kzg5AGbSW4JVhcjhWy9ChRpvrpextQ8bBuYQbWsGIMRvoRyrwrqb6Ei3UFm3Ryh9BivypWum4eYVk7bHKH0GJ/KlasXNHmFB3RRUUE0UUUBRUVNBFTRRQFFFFAUUUUEWqaKg0E0lsvmH6Wf9aSlcX2RYdI3dZopCiM4RZELPlBICi+pJFh56RwsU8TpAk6OzBppcyM3B3cE5SGBCsWcKGJJynXQkA5hlmgBhjhzop+BcuiRqh3RtvcZdQLIRlC63vVp2UZdcS/CDwQGSDp3pcmTTfnJGlwoq/gp/CQ+of31IY7ZUz8MRJcvwfBcp4wljyh8rQgLuGuu69BtKoAsNANAOqk9r9zX6bD/rx1K4aRQFR0AA1zIzktckm/CDTXdSW1Ip+QTJGU4WDMoiYMfhorWJkNreb8bgNCTuyfRy/mipmsmbHNwtljQsJGhUl23NEsxJAXQcm31DXW1a1qCnFlsvI35k6t2YZt/8N6zVxWJ0vEAdb2tb5djzrncnJH261rsQNSdBv6qAaDCTE43J3JM4TebG75RpYMBvJOhtpby1rriBblBr9No3t/QH8auJHXu31NqCnjK9T+rk9mjjS9T+rk9mrrUUFPG16n9XJ7NHG16n9XJ7NXVNBRxpep/VyezU8ZHU/q39mrqKCFa4v/gR/Q1m4cf+tm/l8L+piq06zMP8cm/l8L+piqDTooooCiiigR2rh5HVRG2UhgTy2UEAHQ5Rci5Glxu39ByV2JPlVOF5IDg2kcaMFAGXLYgWK2077eTXpK8+nHBYnM2q5l+A3Xgvbd0Gfefk9drhEux5mBGfKRqjcNKSDwMqC2gy5TIuo1YC510rsbMxGe/Ckjhg9jK9smdiRlCj5LAZb5bqN4uDGCXFl4zLnyhkLWMIXWKQPoupAfg+nXNoBauMLHjFKDlBA/KvwLNlzR+XmZeF1517eagc20OWv0WI/KtaWH5q/NH4Vm7X56fRYj8q1o4bmL81fwoFNp4h05qsw4OU2VSxLjLkFwDa/K3i1KrtCfN3E2ug6bc51kI061uCdCCp0vrtUUGLhtqySRK6oDfPewYgZSBoN53k26cptUJtKc2HAkXMQN1ey575juF8uh067GxrbooKsM5ZFZhlJUEr3pIuR9VWUVNAUUUUBRVTzqDYsoPUSAfsq2gKKKKCKwOyLaUeV0ZrRL8ZcblS1+BU9Mj6DKNQrE6ErfQ21BNIgWFlQlhnYlgcljfKV1vfLuINr2KmxGDs7ZBZkjkyGRLSYhlzFI8zZxBCGNlLb3bnEb75wQHo9nBzEhlCh7BioGiE6hR80ELfyXpJxwM5ZSrLNIgmTTOjlAiOCNSDkVSp84IsQaDhnw8s+JYhxIFHBqDmLAqkCgk2ubkdAu3nNZ3FZo2dWMjSvOmJukDSI/wIjMQclUQK6XXOw0C3vc3D1XGkzZc65rlcuYZswUMRbrykG3Ub1bXndj9juRxLLlzZ2ksAC7OxblSy2Ge2Y2VVVV6jYEeioCktrjkD6bD/AK0dPUltcchfpcP+tHQdux4ZB0FJCfODEAfsY/bTNLSD4ZPo5fzRU1QL43D8IhW4F7a6m1iD0EHo6CD5ayV7HmChRO2UB+SFyqS6gDkqwAAIvYdZ3aW3qigyF2IeVeViWhMJvm1BLkMbtqwzn+trXtV2BwDxliXL3AChmawAAvvJtys/WbZddK0qigpvJ3qem3s0Xk6k9JvZq6igpvJ1J6R/apu/Un2n9quooKeX/B9p/ao+E/g/rV9FBC+XfWdB8cm/l8L+piq0qzYPjk38vhv1MVQaVFFFAUUUUGftHFOjoqLowbM2V2sQUAXk80kMzXOnIPnGSNtYhUN4WLKEsOCkJbkyE3I05WRdRuLgEbidnae0BDkuAc8ix6ta2a+trEnduA89gCRkYbslYomaMFyq3Ae2cskLDILa93W46ACbnpBzFbQmSNWCZmMrLlEbmyDPa9jcE5Ryt3KGlKy7RxJMa8GQGeMswjfReEhuh1Nrq0pLbrIdBvq2LshEkcjxqLIEYMzWRkkPIcMAdCnK+sVxB2Qm8auq5nZVuHstmZFFrjnXfm9IU2N9KBva/PT6PEflWtDCnkL81fwpDax5afRz/lFdYHZcIjUCKPcDzQdTqd/lJoNKilO1kPgYvVr+1R2qg8DF6tP2oL8VOI0Z2vZVLGwubAXOlJSbbjFyc1lcxk5dLg5T09YYDpJUgXJANvaqCxHAxi4ZbhFU2YFTYgXFwSNKG2VEQwK6Mxc8ptS179OgOZtN3KOmpoGoZMyg2Iv0EWI84ruqMRgo5Dd40cjcWVWt9oqrtVB4GL1aftQOUvO92CA2vcsQdQote3USWH1X8lcdq4PAxerT9qq4lHE4lSNV5JRyqgHLcEHToBG7+Img5n2jFDLHBlIMnNsFt07xe53HcD1mmAuRhl5rG2XoU2JuOoGxBHXby3JMHG7rIRdlAynMbWvcaA2bXUXqXbM6gblN2PRexAXz638lvKKBmiiigpxeIWNGkc2VFLMfIoua81jcTLDhWjj0xBiaedgb8G7gsQCfls3IQHQBb7lAOj2Q4pVaFW1GcysgF2cR2CKBfUmaSC3l0pRo8qiOUopLtjcU9+TGqyZ0Qnp5qpc6FYn3aCgfxozyQwXzZSs0pOvJj7nc9ZlCkfRt1VpSzKtrnfuG8nzAams3ZoKx8IwPCztms2hGbmIR0BEtcDvWO8m7TyxwAGR1UsQud2C52sTYE+QE2HloLeM9OV7deU/l539K7inVr2O7eNxHnB1H11xjMWsS5nNhoBYEsxOgVVGrMToANTWVHtqKUKzB4CSRG8ihVJzZbCQEowJHNzXOhA3Gg3KS2tzB9Lh/1o6Yw8uYaixGjDqI3/V0jrBFL7XPIX6bD/rR0Frj4VPmSfmjpiqH7ovzJPxjq6g5lkCgsxsACSeoDUmucNOsiK6G6sAymxGh1Gh1B8h1qjayK0LiQkIRyyL3K/KGgvqLjTXXTWqtlwR5FMbOyh5GW7PcFnbMrA2JsxYWa5FusUEw7ZhbLZ+dwuW6sB8A2WS5I0seu194uKYjxqMSoYXBy23XOVX5N+dyXU3F99YuG2XA5fJJJe4uebawdbrdRcGzarocu/Sr8F2PxoY2V5DweUWLKQ2SOOMZgF32iU6W1J8gAaUOPjbUOvPMe+xzqSCtjre4OlTBjY3JCupysFNj0kZgB16Ho6j1Gs4djyZs2eS+Yt8i1jJwuXm7s/TzrdNGC2AsTxsrMQgIsctyciRIeSALKiuLW+WTQbNFFFAUUUUBWbB8cl/l8N+pia0qzIT/AOsl/l8P+piKDTooooCiiqsRiFRczmwuBuJJLEKoAGpJJAA8tBntt2PIrkOFIz5iu5TbKxF78rMLWuddbWNcTbcUBrRuWVSctlFmu4Ck5rX+CkNxcWXfqAYWTBi1li0sVtHcHOq82w5Qy5L23AC9tK4WfC2ZTGoA0YcHcEhgQBpyzmm3C+rnroLV29HqCG+UNAMt1MoC3JGp4B/Jpv1FRBt+NiBkcXZAui65lja9r3FuGQH/AL1DYjBnojN7Hud82YMbryeVpI5JG4OSbXqMW+FiNuCQsrRAKsQOU5o1SxAsCueM6agFdN1Bftbnp8yf8op3CHkJ81fwFI7W58fzZ/yU7gjeNPmr+AoL6KKSxO1EjLh8w4NQ7HKSMpDWItvvkYW67DpoHaK4hlzC4BGpGoI3G1xfo6jXdAVQcUvQSevKrMB5CVBsa5nOZgnQQWbzC2n1kj6ga4mxgSRIgjEsCbqFyoqlVu1yDa7DcDQMxyhhdSCPJrXdLYlcpDjfdQ38Skga+a97+Q9ZpmgzJcKvGF35TFISgsEZg8fKYW1blHfWiigCwAAG4DQCkJcVGJFkMigASR6nexZCQOu2Rr+byGnopAyhlNwwBB6wdQaDuiiigypNjKZ+FLXBZHZSoN2jXKgzdCA8sJbnjMLG90cBgXlndp1YKGD5TbKzK7cEP4lRAjDozux32y+jooEMfOUdCEaSyucq5cw1QZrMRewY7tddAaS2lhocfHwYkIyl862tIokikhYMjgMhyyta4320NauKU8lhvU3t1gghh9hvbrAqrFYKKcAsobTkuCVdb78kikMv1EUGLjJTKeEU2LucPg/4cwIlxA6MwVZCp71ND8IRXoIsMioI1UBFUIFtoFAsBbqtpWSuzJIWRoyJkjQxpG1kZFOW+VlGVjZFADAafK1N9DD7QVlJKvGVtmV0IIJ6ARdX86FhfS9ApBPDh5DCtkBQSKiobDXK1rCwHM08tc7V2lGQiBjmaWDKMrC+WaK+pFumusSZRkK5g0kl2soYKpyrrcEAhdd4FwdTorLBpmVjKSLYiJVUqACOHiIYHKDbeOm9t5oNl+6L8x/xSr6ofui/Mf8AGOr6BTasStDIrsFUowZiLgC2pI6RS+zo4khDB7ohlfMCUQXZy4Kg2yqSwym9svWKY2oqmJwzBBlN3PNXynUaDziqOLCaEgy586SpwiaJy7jRQSDl3C5J01N70GdDsuKXMEmJ3XUAXVSMRHqp3MeEkF7Dua6aG+ns/BpBdQee1wLAXIUA7vIt6xY9gRyuxXEKzAqHVBfgysjPdbuSj5gwzEm3L67DqXsWsLrIisLZCEyZGzEjIbnKt25nSb660HpHmUFQTYscq+U2LW+xSfqrvNXnMT2M55ma6pHkdVA1blwpDY6WCgKSBrvPXpOK7HIwjlnCjKWa62jXlB3awI5NkjW19BGNaD0dFVZlRRc2HJUEneSQqjzkkD667ZwLeU2HnsT+ANB1RRRQFZkXxyT+Xg/UnrTrMi+OSfy8P6k1Bp0UUUBSm0YVkUIXyksjjUXPBOsmno/Vem6z9obKErBizLZWXS3SDY66XF70CcuzsKsep5GQWAkYjIoVTYA6jkpc9YB0IvVkuCwwKkm2cgoc5sWzRkFTe17rH58vnqIux9R8tzcENcKSbvK+8gkd3cb7kW1336xOzIzku5HBlk+TvmeNsp03khQPnUHD7OwhQKWUKRYDhSARotudqOSPrF94vVuOiw6uXkNmvGSM7by8QRsgPS0cQvb5PVelv/K0eUqXkN1KE3W9sk0d7kb8uIb0RTk+x1aQyFm1ZHsMtsyGI9V7fAILeU/UHO1+6Reab9OjZ2yIBGloYtVBPIXe2p6Osmja/dIf+d+madwPc0+Yv4Cgr7WQ+Bi9Wn7UPs2IqylFKvbMttOSAFAHQBYEW3HXfTdQTbfQUS4GNgA0aNlFlzKpsOoXGlJzbNibSOOIW3twSEea1tT9en9K7x2Oy2uGynMSRYHKouTqRYAdWp/EG2IBoG0GmiPpZcw3L0rqOvovQcQYVI3zpEiOBlkCKBdDqCLC5Fxu+dvNqbkwschRyFYrqjb7ag9G/VQfOAeipm5yMOvKdOhh1fOCUlioU41EDblRTErYWcgxakW5VgT5vr1BydsxCL0MC570KQ1vObAW6iT52awo5psiZcwzPltwBXKubVmBGnJN7aDTeSLNtoDYXNzbU9floMiXZcebgiW+EeTEEgRixAWNlFl0uH3jXfrrrs0hLIOMxi+vAzG3TbPDrT9AUUUUBRRRQFUNh7ElDlJ1ItdSesr1+UEeW9X0htDBGR4zZSql81yQ1mXLYWB0NzfcdLXsSKDmXEyiVIwqkMsjGS+i5MtuRe5vm6//AKaTD6hnOYjdpZVPWF6/KSTWIcBbEorsDmMkijlE2V5HIvbcTNETrviXfpb0VAUltbuY+lg/Wjp2ktrdz/5kP6qUFz90X5j/AIx1fSs0wE0ak6sslhY62KE601QK7UjDQyAsEBRru3NXTedRp9dV7Nw9kUiQNd5JCyWyPwjs5G86At0Hoq3aWGMsTxg2LKVB10uPJrUwwsAt2OgIK3zAnoJZhmJHn6aDFw+yQ5LriFZQyjkDQorTM0bkNvInIJ05oNuiowvY4CiXlWSxV1YpmB1gbNzrEngTcjfwhPXeF7HZMgThQBqLKHCqCsa2F2uQeDYWYmyyZQbKL6Wy9nNE8hL5lYIFWxAXIX8vSGUf8A8gAIx9jWgDyZ7GPem8R8XuDdjzhhyD18IdOg0ydipKMpmBzKq3MZN8sTRXbl8rVsy96QN9emooMnG7FEsjMxUq3B3UpmNo5I3y5r2yHg+bbexPkpNexjfmlzXCA8jVssMkXK5XKvwt93RbXfXoqKCFUAWAsBoB0CpoooCsyP44/wDLxfqS1p1mR/HH/l4/1JaDTooooCiivLbexu0UmIw0KPHZcrELe9td8g6fJQam09lGWQNnyjIyEWNxmVxdSDoeUPRHkIVbYDEqTKNHDnknnXhZmXlcklon8wk8muINpbY8Wj/ue+qe2O2fFov7nvqDXj7HGCFTNZsmQMqkFLrKpZeVoTwoOltVprD7HZJVkDoLLbIEIUcpzZeVcLZ9266g23AeeG0Ns+LRf9P31dpjtsXF8PHbS+sX1/7ag9HtTusHnl/SaqNmwq8ak4dl0FhmWxFgQRy9B5KZ2or54XSNpMjOWClAbMjKDy2UbyOmp7YSeKz+lhvfUBxNPAt9q+1QMKgIIgNwQRqm8bvlUdsJPFZ/Sw3vqBtCTxWf0sN76gsnQPbNEWsbi5TQ+lVIwaeL9fedIy9fVoOoaCu+PyeLT+lh/fUcfk8Wm9LD+9oOsTEJLZ4c1t1yhtqD1+QVXxGPfxaO/wA2P/8AdA+yuuPyeLTelh/e0cek8Wm9LD+9oOeIx+LR+jH+1ScDH4vH6Mf7Ucfk8Wm9LD+9qePSeLS+lB7yg57XR+LxejH+3krNxaKsmVYYLZohbi9zyucoYGxIHKzWtuGpvbU49J4tL6UHvKOPSeLS+nB7ygRwODDO4aKCyXGkAGa5IXlE6EZSSLHR1N6c7XR+Lw+ins11x2TxaX04feVHHpfFpPTh9ugjteni8P2L7NR2uTxeD7F9iuuOy+LP6cPt0ccm8Xb1kXtUHPa5PF4PsX2KO1sfi8H2L7Fdccm8Xb1kf71PG5vFz61KCvtXH4th/sX3dR2pi8Ww3or7ureNTeA/6qUcam8B/wBVf2oKu1Mfi2G9Ffd0tjMDkMZjw2HA4SPM4ALIOEQEgcHroW10ta9xaneNT+AHrV/ajjU/gB64ezQMcSjzZ+DTPvz5VzX+da9MUhxmfwC+uHs1HGcR4BPXf6KDQorP4xiPAR+vPu6OHxHgYvXn3VBoUVncPifAxfeG91RxjE+Ah+8N7mg0aKzuHxPgIfvDe5qOHxXgIfvL+4oNKis3h8V4CD7y/uKOHxfgMP8AeZP8vQaVFZnD4vwGH+9Sf5ejh8X4DDfepP8ALUGnWanxtv5eP9SSo4fF+Aw33qT/AC9GBgmMzSzLGl41jASRpNzM1yWjS3O8tBp0UUUBRRRQFFFFAUUUUBRRRQFFFFAUUUUBRRRQFFFFAUUUUBRRRQFFFFAUUUUBRRRQFFFFAUUUUBRRRQFFFFAUUUUBRRRQFFFFAUUUUBRRRQf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4" descr="data:image/jpeg;base64,/9j/4AAQSkZJRgABAQAAAQABAAD/2wCEAAkGBxQSEhUUEhQUFRUWFRQUFBQYFBUVFBQXFRgXFxcYGBYYHCggGBolHBQUITEhJSkrLi4uFyAzODMsNygtLisBCgoKDAwMDgwMFCwZFBksKzc3KzcrKzcrKysrKysrKzcrKys3KysrKysrKysrKysrKzcrKysrKysrKysrKysrK//AABEIAJEBWgMBIgACEQEDEQH/xAAbAAACAwEBAQAAAAAAAAAAAAAABAEDBQIGB//EAFEQAAIBAgMCBgwMAwUGBwEAAAECAwARBBIhBTETFCIyQVEGFTNSU1RhcZKT0tMjNEJyc4GRlLGys9FidKGEosHU4kNjgoOj8QcWJGTD4fAX/8QAFAEBAAAAAAAAAAAAAAAAAAAAAP/EABQRAQAAAAAAAAAAAAAAAAAAAAD/2gAMAwEAAhEDEQA/APuNFFFAVFTRQFFFFBkbQLNioYw7qrQ4hzlOW7I+GVbnyCR/tpjtb/vZvWH9qQ27IVnVlNmXBY4g9IIbCkfhWpxEd9J62T96CrtaPCz+tNB2YPCT+tarDgF76X10ntUdr176X10vtUFXaoeEn9dJ+9Hale/n9fL7VEuylYqc0vJbN3WQ30I77TnUvtVBCgYcI12C6zyjVgRGOd0yGNf+Kgv7Ur38/wB4m9qjtQnfz/eZ/wDB6yItqx72E2qqwAmkJAMnBa3k1OfoA3fZRFtiIjUTE8sgLOzXAlMS2+E1ucovuubXoNftQl+fP95n9ugbIj76f71iPeUYBElQOplyte15ZLkXIB5/Ta489dYXZaoipmkOVVXusg5otuDWH1UHJ2PH30/3rEe8o7Tx99P96xPvKu7Xr1y+um9ujiC9cnrpvboKTsePvp/vWJ95R2nj76f71ifeVa2zl65fXTe3S8uBWKIkcM3BoTYTSgtlXcAHtc2oO+08ffT/AHrE+8o7Tx99P96xPvKzYsfCTb4YAOEvw07Zs5bgyuVjfMFv5Ada7j2hhydGnIshVhJiDmzsy6C99ClvOaB/tNH30/3rE+8qBseM/Kn+9Yn3lcYFoZs3BvK2W1/hZxvLAalteaT5rHcRVOxdm8hmeSV2MklyZJBzHZBubqUUDPaWPvp/vWJ95QNix9c/3rE+8q/iC9cnrpfao4gnXJ66X2qCjtJH1zfesT7yjtJF1zfecR7yrjs5OuT10vtUttDCBFVlMgPCwDuspFmlRSCC1iCCRQd9pIuuX7ziPeUdpIv976+f26g4cjEoQ7ZTHKxQs5BYNGAbFrC2Y2FranyW0qDP7SxdUnrpvbo7Sw9Tetl9qmMeXCXjBLZo9BluVzrnAzEDmZqzmxOLs1olvrkHJ11G88Lp8rz2+TuIM9pYe9PrJPaqe0sPeH039qlY5cZexRLF3FyAbJfkGwk/7/w9L+HnbIvCqQ5F2CqzAHqut/x+ygqOxoe8/vP+9HaaHvP7zfvTPGR1P6t/ZqONDqf1b+zQUDY0PeD7W/ejtNB4Mfaf3q/jQ6n9XJ7NTxodT+rf9qBftNB4JaO0sHgk+ymOMjqf1b/tRxkdT+g/7UC/aWDwSeiKW2bh1jxU6oAq8DhmyjQXL4kE26+SPsFa4NZuH+OTfQYb8+KoNOiiigKKKKAqKDRQTRUVNB5/sj7p/Ysd+OHr0Fef7I+f/Y8b/wDBXoKAooooCiiigKRl2rGrFfhGK6NkhlkANr2LIpANiNL31FPV5/CvMiTshjyLLiGCsrZhZmZhmDa3JJ3aXtQaHbiPvZ/uuJ93R24j72f7riPd1zE2IYA5odQDzH6f+KqsfNiYo3kzQHIpa3Bvrby56C/txH3s/wB2xHu6ntsnez/d5/YqMmJ7+D1UnvKMmJ8JB6mT3tBPbZe8n+7zezR21XvJ/US+zSzzYkSpHng5Ucj5uBfTgzEtrcL08Lv8nlpjg8T4SD1EnvaBdJoRYDDuAMtrYZhbILJbk6WGg6qYwcEEih440tcWPBhSrRkgAggFWU5hY2I1qjhMTwnB8JBzM9+Bk67Wtwtd7BRlEodszcM5LWygkqp0W5sNbAXOgGp30D8GGRBZFVRpoqhRoABu6gAPMKo2T3M/STfqvTTMACToBqSdAAKV2WRk0ZW5churBhynZxqPIw+2gbJqaKoOLTOI868IVLhMwzlQQC2Xfa5Av5aC+kdsdzX6bD/rx07ektsdzX6bD/rx0Fkg+GT6OX80VNUtJ3ZPo5fzRUxQcyyqouxCgbySAB0bzXQYHUa31HlqjG4fhFy3tykYHfqjq406rqKyH7F0ItnfmLGDpmCrk3EWsTwagkWuB9dBv0VQI2GilQPmny9TCpyv3yegfboLqKoyyd8noH26MsnfJ6tvboL6KWyS9/H6tveUZJe/j9U3vKBmilskvfx+qb3lGSXv4/VN7ygZrNw/xyb+Xw36mKrSrNg+OTfy+G/UxVBpUUUUBXlNtdmgw8zxcA75SBmDWBuqt1fxW+qvV0UHhh/4hjxaT0v9NR//AEP/ANrJ6f8Apr0sG34W3tkHLGZ2RQeDdY23tfnOo3dI6xdk7Vg0+Gi1sB8Iupbmga9Nxag8gf8AxDPiknp/6Kuw3Z4XdV4q4zMq3LnS5AvzPLXpcRtiJYxIGzoWy5o+Wo8pI3D9wBqRVku0o1k4JjlbKrXIIU5nEagMdCxZlFh1jrFBndkI5X9lxg+0RftW7WJ2Qb/7Pi/wjraFBNFFFAUVFTQFY0HccT8/Ef41s1j4nBTASpFweWUswZiwaMuLNoFIfW53i1+m1BpYPuafMX8BSu3/AItN9E/5TURcYUABIbAAD4V9w3f7OqsdBiJY3jKwjOrLfO5tcWvbJrQa1ZmyIpVabhc1jIxQlrjIWbKByzawtplX699W5sR3sPpv7FRmxHew+m/s0ETfGovoMR+fDVoVkvBiDKsnwPJSRLZn1zmMk83o4P8ArV98R1Qfa/7UAfjP/JP5xRsvfP8ATN+RKVnweJaRZFeFGUMpOV5FZWsbFbrrdRY3Ftd960MBhODUgsWZmLuxsMzN5BoABYAdQG860DBpHByxxQAlrKl1Z2sLlDkZmPWSv9afrz+IXKiTEZhDPOzra4ymRwzgd+nOvvsHA51A2JZp+ZeCLv2X4dx/CjC0Q3auC2/kroazMfszgHBi0zsGjZmLEYlFIAd2uSsseaMk7iNNWr04N6ox+EWWNka9mG8c5SNVZT0MCAQeggUBgMWssayLezDcecpGjKw6GBBBHQQap2x3NfpsN+vHWV2NYtmkewurAmV1HwQnRuDYxtezLIAHst8pVs2rVqbZ7mv02G/XjoL37qnzJPzR0xSz91T5kn5o6YoKcbiODjZ7FsoLEAgEganfpupD/wAwwDNmYqVy5hkkIBY5QAwWzG+mlajqCCCLg6EHcQeg1S2CjNwY0N990XXz6a0FyNfX/Aj8a6pd8Kp74eRXdR17lIHTUcSXrf1sntUDNFLcSX+P1kntUcTT+P1kntUDNFLjBr/F6b/vXXFV/i9Nv3oLqKp4svl9Jv3o4svl9Jv3oLqzMP8AHJv5fC/qYqtMVmYf45N/L4X9TFUGnRRRQFLyY2NZFjLAO3NXXXRmtfde0bm2+yN1GmKy8fstpGezhUkQJIuQNmsHA1J0HLva3yRrvoE8T2Nxuq8GxV0MmViL6vPHMxI0JOaEAHdbvq7wfYxFHkJZmKBOkBbomS9rXsRfS/TQextM2a4uHLryBdby8KADfS26uYOx5eLmIODfKb2YocuSxyZ7E/Bg3vvJ6DaguXsdiEIhDOEzZjYqpbkhbNYWOgXW17gG99aaGzIwysnwZAKgJlVbF1kYWt0ldfIT56z5ex5TYF11kzg5AGbSW4JVhcjhWy9ChRpvrpextQ8bBuYQbWsGIMRvoRyrwrqb6Ei3UFm3Ryh9BivypWum4eYVk7bHKH0GJ/KlasXNHmFB3RRUUE0UUUBRUVNBFTRRQFFFFAUUUUEWqaKg0E0lsvmH6Wf9aSlcX2RYdI3dZopCiM4RZELPlBICi+pJFh56RwsU8TpAk6OzBppcyM3B3cE5SGBCsWcKGJJynXQkA5hlmgBhjhzop+BcuiRqh3RtvcZdQLIRlC63vVp2UZdcS/CDwQGSDp3pcmTTfnJGlwoq/gp/CQ+of31IY7ZUz8MRJcvwfBcp4wljyh8rQgLuGuu69BtKoAsNANAOqk9r9zX6bD/rx1K4aRQFR0AA1zIzktckm/CDTXdSW1Ip+QTJGU4WDMoiYMfhorWJkNreb8bgNCTuyfRy/mipmsmbHNwtljQsJGhUl23NEsxJAXQcm31DXW1a1qCnFlsvI35k6t2YZt/8N6zVxWJ0vEAdb2tb5djzrncnJH261rsQNSdBv6qAaDCTE43J3JM4TebG75RpYMBvJOhtpby1rriBblBr9No3t/QH8auJHXu31NqCnjK9T+rk9mjjS9T+rk9mrrUUFPG16n9XJ7NHG16n9XJ7NXVNBRxpep/VyezU8ZHU/q39mrqKCFa4v/gR/Q1m4cf+tm/l8L+piq06zMP8cm/l8L+piqDTooooCiiigR2rh5HVRG2UhgTy2UEAHQ5Rci5Glxu39ByV2JPlVOF5IDg2kcaMFAGXLYgWK2077eTXpK8+nHBYnM2q5l+A3Xgvbd0Gfefk9drhEux5mBGfKRqjcNKSDwMqC2gy5TIuo1YC510rsbMxGe/Ckjhg9jK9smdiRlCj5LAZb5bqN4uDGCXFl4zLnyhkLWMIXWKQPoupAfg+nXNoBauMLHjFKDlBA/KvwLNlzR+XmZeF1517eagc20OWv0WI/KtaWH5q/NH4Vm7X56fRYj8q1o4bmL81fwoFNp4h05qsw4OU2VSxLjLkFwDa/K3i1KrtCfN3E2ug6bc51kI061uCdCCp0vrtUUGLhtqySRK6oDfPewYgZSBoN53k26cptUJtKc2HAkXMQN1ey575juF8uh067GxrbooKsM5ZFZhlJUEr3pIuR9VWUVNAUUUUBRVTzqDYsoPUSAfsq2gKKKKCKwOyLaUeV0ZrRL8ZcblS1+BU9Mj6DKNQrE6ErfQ21BNIgWFlQlhnYlgcljfKV1vfLuINr2KmxGDs7ZBZkjkyGRLSYhlzFI8zZxBCGNlLb3bnEb75wQHo9nBzEhlCh7BioGiE6hR80ELfyXpJxwM5ZSrLNIgmTTOjlAiOCNSDkVSp84IsQaDhnw8s+JYhxIFHBqDmLAqkCgk2ubkdAu3nNZ3FZo2dWMjSvOmJukDSI/wIjMQclUQK6XXOw0C3vc3D1XGkzZc65rlcuYZswUMRbrykG3Ub1bXndj9juRxLLlzZ2ksAC7OxblSy2Ge2Y2VVVV6jYEeioCktrjkD6bD/AK0dPUltcchfpcP+tHQdux4ZB0FJCfODEAfsY/bTNLSD4ZPo5fzRU1QL43D8IhW4F7a6m1iD0EHo6CD5ayV7HmChRO2UB+SFyqS6gDkqwAAIvYdZ3aW3qigyF2IeVeViWhMJvm1BLkMbtqwzn+trXtV2BwDxliXL3AChmawAAvvJtys/WbZddK0qigpvJ3qem3s0Xk6k9JvZq6igpvJ1J6R/apu/Un2n9quooKeX/B9p/ao+E/g/rV9FBC+XfWdB8cm/l8L+piq0qzYPjk38vhv1MVQaVFFFAUUUUGftHFOjoqLowbM2V2sQUAXk80kMzXOnIPnGSNtYhUN4WLKEsOCkJbkyE3I05WRdRuLgEbidnae0BDkuAc8ix6ta2a+trEnduA89gCRkYbslYomaMFyq3Ae2cskLDILa93W46ACbnpBzFbQmSNWCZmMrLlEbmyDPa9jcE5Ryt3KGlKy7RxJMa8GQGeMswjfReEhuh1Nrq0pLbrIdBvq2LshEkcjxqLIEYMzWRkkPIcMAdCnK+sVxB2Qm8auq5nZVuHstmZFFrjnXfm9IU2N9KBva/PT6PEflWtDCnkL81fwpDax5afRz/lFdYHZcIjUCKPcDzQdTqd/lJoNKilO1kPgYvVr+1R2qg8DF6tP2oL8VOI0Z2vZVLGwubAXOlJSbbjFyc1lcxk5dLg5T09YYDpJUgXJANvaqCxHAxi4ZbhFU2YFTYgXFwSNKG2VEQwK6Mxc8ptS179OgOZtN3KOmpoGoZMyg2Iv0EWI84ruqMRgo5Dd40cjcWVWt9oqrtVB4GL1aftQOUvO92CA2vcsQdQote3USWH1X8lcdq4PAxerT9qq4lHE4lSNV5JRyqgHLcEHToBG7+Img5n2jFDLHBlIMnNsFt07xe53HcD1mmAuRhl5rG2XoU2JuOoGxBHXby3JMHG7rIRdlAynMbWvcaA2bXUXqXbM6gblN2PRexAXz638lvKKBmiiigpxeIWNGkc2VFLMfIoua81jcTLDhWjj0xBiaedgb8G7gsQCfls3IQHQBb7lAOj2Q4pVaFW1GcysgF2cR2CKBfUmaSC3l0pRo8qiOUopLtjcU9+TGqyZ0Qnp5qpc6FYn3aCgfxozyQwXzZSs0pOvJj7nc9ZlCkfRt1VpSzKtrnfuG8nzAams3ZoKx8IwPCztms2hGbmIR0BEtcDvWO8m7TyxwAGR1UsQud2C52sTYE+QE2HloLeM9OV7deU/l539K7inVr2O7eNxHnB1H11xjMWsS5nNhoBYEsxOgVVGrMToANTWVHtqKUKzB4CSRG8ihVJzZbCQEowJHNzXOhA3Gg3KS2tzB9Lh/1o6Yw8uYaixGjDqI3/V0jrBFL7XPIX6bD/rR0Frj4VPmSfmjpiqH7ovzJPxjq6g5lkCgsxsACSeoDUmucNOsiK6G6sAymxGh1Gh1B8h1qjayK0LiQkIRyyL3K/KGgvqLjTXXTWqtlwR5FMbOyh5GW7PcFnbMrA2JsxYWa5FusUEw7ZhbLZ+dwuW6sB8A2WS5I0seu194uKYjxqMSoYXBy23XOVX5N+dyXU3F99YuG2XA5fJJJe4uebawdbrdRcGzarocu/Sr8F2PxoY2V5DweUWLKQ2SOOMZgF32iU6W1J8gAaUOPjbUOvPMe+xzqSCtjre4OlTBjY3JCupysFNj0kZgB16Ho6j1Gs4djyZs2eS+Yt8i1jJwuXm7s/TzrdNGC2AsTxsrMQgIsctyciRIeSALKiuLW+WTQbNFFFAUUUUBWbB8cl/l8N+pia0qzIT/AOsl/l8P+piKDTooooCiiqsRiFRczmwuBuJJLEKoAGpJJAA8tBntt2PIrkOFIz5iu5TbKxF78rMLWuddbWNcTbcUBrRuWVSctlFmu4Ck5rX+CkNxcWXfqAYWTBi1li0sVtHcHOq82w5Qy5L23AC9tK4WfC2ZTGoA0YcHcEhgQBpyzmm3C+rnroLV29HqCG+UNAMt1MoC3JGp4B/Jpv1FRBt+NiBkcXZAui65lja9r3FuGQH/AL1DYjBnojN7Hud82YMbryeVpI5JG4OSbXqMW+FiNuCQsrRAKsQOU5o1SxAsCueM6agFdN1Bftbnp8yf8op3CHkJ81fwFI7W58fzZ/yU7gjeNPmr+AoL6KKSxO1EjLh8w4NQ7HKSMpDWItvvkYW67DpoHaK4hlzC4BGpGoI3G1xfo6jXdAVQcUvQSevKrMB5CVBsa5nOZgnQQWbzC2n1kj6ga4mxgSRIgjEsCbqFyoqlVu1yDa7DcDQMxyhhdSCPJrXdLYlcpDjfdQ38Skga+a97+Q9ZpmgzJcKvGF35TFISgsEZg8fKYW1blHfWiigCwAAG4DQCkJcVGJFkMigASR6nexZCQOu2Rr+byGnopAyhlNwwBB6wdQaDuiiigypNjKZ+FLXBZHZSoN2jXKgzdCA8sJbnjMLG90cBgXlndp1YKGD5TbKzK7cEP4lRAjDozux32y+jooEMfOUdCEaSyucq5cw1QZrMRewY7tddAaS2lhocfHwYkIyl862tIokikhYMjgMhyyta4320NauKU8lhvU3t1gghh9hvbrAqrFYKKcAsobTkuCVdb78kikMv1EUGLjJTKeEU2LucPg/4cwIlxA6MwVZCp71ND8IRXoIsMioI1UBFUIFtoFAsBbqtpWSuzJIWRoyJkjQxpG1kZFOW+VlGVjZFADAafK1N9DD7QVlJKvGVtmV0IIJ6ARdX86FhfS9ApBPDh5DCtkBQSKiobDXK1rCwHM08tc7V2lGQiBjmaWDKMrC+WaK+pFumusSZRkK5g0kl2soYKpyrrcEAhdd4FwdTorLBpmVjKSLYiJVUqACOHiIYHKDbeOm9t5oNl+6L8x/xSr6ofui/Mf8AGOr6BTasStDIrsFUowZiLgC2pI6RS+zo4khDB7ohlfMCUQXZy4Kg2yqSwym9svWKY2oqmJwzBBlN3PNXynUaDziqOLCaEgy586SpwiaJy7jRQSDl3C5J01N70GdDsuKXMEmJ3XUAXVSMRHqp3MeEkF7Dua6aG+ns/BpBdQee1wLAXIUA7vIt6xY9gRyuxXEKzAqHVBfgysjPdbuSj5gwzEm3L67DqXsWsLrIisLZCEyZGzEjIbnKt25nSb660HpHmUFQTYscq+U2LW+xSfqrvNXnMT2M55ma6pHkdVA1blwpDY6WCgKSBrvPXpOK7HIwjlnCjKWa62jXlB3awI5NkjW19BGNaD0dFVZlRRc2HJUEneSQqjzkkD667ZwLeU2HnsT+ANB1RRRQFZkXxyT+Xg/UnrTrMi+OSfy8P6k1Bp0UUUBSm0YVkUIXyksjjUXPBOsmno/Vem6z9obKErBizLZWXS3SDY66XF70CcuzsKsep5GQWAkYjIoVTYA6jkpc9YB0IvVkuCwwKkm2cgoc5sWzRkFTe17rH58vnqIux9R8tzcENcKSbvK+8gkd3cb7kW1336xOzIzku5HBlk+TvmeNsp03khQPnUHD7OwhQKWUKRYDhSARotudqOSPrF94vVuOiw6uXkNmvGSM7by8QRsgPS0cQvb5PVelv/K0eUqXkN1KE3W9sk0d7kb8uIb0RTk+x1aQyFm1ZHsMtsyGI9V7fAILeU/UHO1+6Reab9OjZ2yIBGloYtVBPIXe2p6Osmja/dIf+d+madwPc0+Yv4Cgr7WQ+Bi9Wn7UPs2IqylFKvbMttOSAFAHQBYEW3HXfTdQTbfQUS4GNgA0aNlFlzKpsOoXGlJzbNibSOOIW3twSEea1tT9en9K7x2Oy2uGynMSRYHKouTqRYAdWp/EG2IBoG0GmiPpZcw3L0rqOvovQcQYVI3zpEiOBlkCKBdDqCLC5Fxu+dvNqbkwschRyFYrqjb7ag9G/VQfOAeipm5yMOvKdOhh1fOCUlioU41EDblRTErYWcgxakW5VgT5vr1BydsxCL0MC570KQ1vObAW6iT52awo5psiZcwzPltwBXKubVmBGnJN7aDTeSLNtoDYXNzbU9floMiXZcebgiW+EeTEEgRixAWNlFl0uH3jXfrrrs0hLIOMxi+vAzG3TbPDrT9AUUUUBRRRQFUNh7ElDlJ1ItdSesr1+UEeW9X0htDBGR4zZSql81yQ1mXLYWB0NzfcdLXsSKDmXEyiVIwqkMsjGS+i5MtuRe5vm6//AKaTD6hnOYjdpZVPWF6/KSTWIcBbEorsDmMkijlE2V5HIvbcTNETrviXfpb0VAUltbuY+lg/Wjp2ktrdz/5kP6qUFz90X5j/AIx1fSs0wE0ak6sslhY62KE601QK7UjDQyAsEBRru3NXTedRp9dV7Nw9kUiQNd5JCyWyPwjs5G86At0Hoq3aWGMsTxg2LKVB10uPJrUwwsAt2OgIK3zAnoJZhmJHn6aDFw+yQ5LriFZQyjkDQorTM0bkNvInIJ05oNuiowvY4CiXlWSxV1YpmB1gbNzrEngTcjfwhPXeF7HZMgThQBqLKHCqCsa2F2uQeDYWYmyyZQbKL6Wy9nNE8hL5lYIFWxAXIX8vSGUf8A8gAIx9jWgDyZ7GPem8R8XuDdjzhhyD18IdOg0ydipKMpmBzKq3MZN8sTRXbl8rVsy96QN9emooMnG7FEsjMxUq3B3UpmNo5I3y5r2yHg+bbexPkpNexjfmlzXCA8jVssMkXK5XKvwt93RbXfXoqKCFUAWAsBoB0CpoooCsyP44/wDLxfqS1p1mR/HH/l4/1JaDTooooCiivLbexu0UmIw0KPHZcrELe9td8g6fJQam09lGWQNnyjIyEWNxmVxdSDoeUPRHkIVbYDEqTKNHDnknnXhZmXlcklon8wk8muINpbY8Wj/ue+qe2O2fFov7nvqDXj7HGCFTNZsmQMqkFLrKpZeVoTwoOltVprD7HZJVkDoLLbIEIUcpzZeVcLZ9266g23AeeG0Ns+LRf9P31dpjtsXF8PHbS+sX1/7ag9HtTusHnl/SaqNmwq8ak4dl0FhmWxFgQRy9B5KZ2or54XSNpMjOWClAbMjKDy2UbyOmp7YSeKz+lhvfUBxNPAt9q+1QMKgIIgNwQRqm8bvlUdsJPFZ/Sw3vqBtCTxWf0sN76gsnQPbNEWsbi5TQ+lVIwaeL9fedIy9fVoOoaCu+PyeLT+lh/fUcfk8Wm9LD+9oOsTEJLZ4c1t1yhtqD1+QVXxGPfxaO/wA2P/8AdA+yuuPyeLTelh/e0cek8Wm9LD+9oOeIx+LR+jH+1ScDH4vH6Mf7Ucfk8Wm9LD+9qePSeLS+lB7yg57XR+LxejH+3krNxaKsmVYYLZohbi9zyucoYGxIHKzWtuGpvbU49J4tL6UHvKOPSeLS+nB7ygRwODDO4aKCyXGkAGa5IXlE6EZSSLHR1N6c7XR+Lw+ins11x2TxaX04feVHHpfFpPTh9ugjteni8P2L7NR2uTxeD7F9iuuOy+LP6cPt0ccm8Xb1kXtUHPa5PF4PsX2KO1sfi8H2L7Fdccm8Xb1kf71PG5vFz61KCvtXH4th/sX3dR2pi8Ww3or7ureNTeA/6qUcam8B/wBVf2oKu1Mfi2G9Ffd0tjMDkMZjw2HA4SPM4ALIOEQEgcHroW10ta9xaneNT+AHrV/ajjU/gB64ezQMcSjzZ+DTPvz5VzX+da9MUhxmfwC+uHs1HGcR4BPXf6KDQorP4xiPAR+vPu6OHxHgYvXn3VBoUVncPifAxfeG91RxjE+Ah+8N7mg0aKzuHxPgIfvDe5qOHxXgIfvL+4oNKis3h8V4CD7y/uKOHxfgMP8AeZP8vQaVFZnD4vwGH+9Sf5ejh8X4DDfepP8ALUGnWanxtv5eP9SSo4fF+Aw33qT/AC9GBgmMzSzLGl41jASRpNzM1yWjS3O8tBp0UUUBRRRQFFFFAUUUUBRRRQFFFFAUUUUBRRRQFFFFAUUUUBRRRQFFFFAUUUUBRRRQFFFFAUUUUBRRRQFFFFAUUUUBRRRQFFFFAUUUUBRRRQf/2Q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6" descr="data:image/jpeg;base64,/9j/4AAQSkZJRgABAQAAAQABAAD/2wCEAAkGBxQSEhUUEhQUFRUWFRQUFBQYFBUVFBQXFRgXFxcYGBYYHCggGBolHBQUITEhJSkrLi4uFyAzODMsNygtLisBCgoKDAwMDgwMFCwZFBksKzc3KzcrKzcrKysrKysrKzcrKys3KysrKysrKysrKysrKzcrKysrKysrKysrKysrK//AABEIAJEBWgMBIgACEQEDEQH/xAAbAAACAwEBAQAAAAAAAAAAAAAABAEDBQIGB//EAFEQAAIBAgMCBgwMAwUGBwEAAAECAwARBBIhBTETFCIyQVEGFTNSU1RhcZKT0tMjNEJyc4GRlLGys9FidKGEosHU4kNjgoOj8QcWJGTD4fAX/8QAFAEBAAAAAAAAAAAAAAAAAAAAAP/EABQRAQAAAAAAAAAAAAAAAAAAAAD/2gAMAwEAAhEDEQA/APuNFFFAVFTRQFFFFBkbQLNioYw7qrQ4hzlOW7I+GVbnyCR/tpjtb/vZvWH9qQ27IVnVlNmXBY4g9IIbCkfhWpxEd9J62T96CrtaPCz+tNB2YPCT+tarDgF76X10ntUdr176X10vtUFXaoeEn9dJ+9Hale/n9fL7VEuylYqc0vJbN3WQ30I77TnUvtVBCgYcI12C6zyjVgRGOd0yGNf+Kgv7Ur38/wB4m9qjtQnfz/eZ/wDB6yItqx72E2qqwAmkJAMnBa3k1OfoA3fZRFtiIjUTE8sgLOzXAlMS2+E1ucovuubXoNftQl+fP95n9ugbIj76f71iPeUYBElQOplyte15ZLkXIB5/Ta489dYXZaoipmkOVVXusg5otuDWH1UHJ2PH30/3rEe8o7Tx99P96xPvKu7Xr1y+um9ujiC9cnrpvboKTsePvp/vWJ95R2nj76f71ifeVa2zl65fXTe3S8uBWKIkcM3BoTYTSgtlXcAHtc2oO+08ffT/AHrE+8o7Tx99P96xPvKzYsfCTb4YAOEvw07Zs5bgyuVjfMFv5Ada7j2hhydGnIshVhJiDmzsy6C99ClvOaB/tNH30/3rE+8qBseM/Kn+9Yn3lcYFoZs3BvK2W1/hZxvLAalteaT5rHcRVOxdm8hmeSV2MklyZJBzHZBubqUUDPaWPvp/vWJ95QNix9c/3rE+8q/iC9cnrpfao4gnXJ66X2qCjtJH1zfesT7yjtJF1zfecR7yrjs5OuT10vtUttDCBFVlMgPCwDuspFmlRSCC1iCCRQd9pIuuX7ziPeUdpIv976+f26g4cjEoQ7ZTHKxQs5BYNGAbFrC2Y2FranyW0qDP7SxdUnrpvbo7Sw9Tetl9qmMeXCXjBLZo9BluVzrnAzEDmZqzmxOLs1olvrkHJ11G88Lp8rz2+TuIM9pYe9PrJPaqe0sPeH039qlY5cZexRLF3FyAbJfkGwk/7/w9L+HnbIvCqQ5F2CqzAHqut/x+ygqOxoe8/vP+9HaaHvP7zfvTPGR1P6t/ZqONDqf1b+zQUDY0PeD7W/ejtNB4Mfaf3q/jQ6n9XJ7NTxodT+rf9qBftNB4JaO0sHgk+ymOMjqf1b/tRxkdT+g/7UC/aWDwSeiKW2bh1jxU6oAq8DhmyjQXL4kE26+SPsFa4NZuH+OTfQYb8+KoNOiiigKKKKAqKDRQTRUVNB5/sj7p/Ysd+OHr0Fef7I+f/Y8b/wDBXoKAooooCiiigKRl2rGrFfhGK6NkhlkANr2LIpANiNL31FPV5/CvMiTshjyLLiGCsrZhZmZhmDa3JJ3aXtQaHbiPvZ/uuJ93R24j72f7riPd1zE2IYA5odQDzH6f+KqsfNiYo3kzQHIpa3Bvrby56C/txH3s/wB2xHu6ntsnez/d5/YqMmJ7+D1UnvKMmJ8JB6mT3tBPbZe8n+7zezR21XvJ/US+zSzzYkSpHng5Ucj5uBfTgzEtrcL08Lv8nlpjg8T4SD1EnvaBdJoRYDDuAMtrYZhbILJbk6WGg6qYwcEEih440tcWPBhSrRkgAggFWU5hY2I1qjhMTwnB8JBzM9+Bk67Wtwtd7BRlEodszcM5LWygkqp0W5sNbAXOgGp30D8GGRBZFVRpoqhRoABu6gAPMKo2T3M/STfqvTTMACToBqSdAAKV2WRk0ZW5churBhynZxqPIw+2gbJqaKoOLTOI868IVLhMwzlQQC2Xfa5Av5aC+kdsdzX6bD/rx07ektsdzX6bD/rx0Fkg+GT6OX80VNUtJ3ZPo5fzRUxQcyyqouxCgbySAB0bzXQYHUa31HlqjG4fhFy3tykYHfqjq406rqKyH7F0ItnfmLGDpmCrk3EWsTwagkWuB9dBv0VQI2GilQPmny9TCpyv3yegfboLqKoyyd8noH26MsnfJ6tvboL6KWyS9/H6tveUZJe/j9U3vKBmilskvfx+qb3lGSXv4/VN7ygZrNw/xyb+Xw36mKrSrNg+OTfy+G/UxVBpUUUUBXlNtdmgw8zxcA75SBmDWBuqt1fxW+qvV0UHhh/4hjxaT0v9NR//AEP/ANrJ6f8Apr0sG34W3tkHLGZ2RQeDdY23tfnOo3dI6xdk7Vg0+Gi1sB8Iupbmga9Nxag8gf8AxDPiknp/6Kuw3Z4XdV4q4zMq3LnS5AvzPLXpcRtiJYxIGzoWy5o+Wo8pI3D9wBqRVku0o1k4JjlbKrXIIU5nEagMdCxZlFh1jrFBndkI5X9lxg+0RftW7WJ2Qb/7Pi/wjraFBNFFFAUVFTQFY0HccT8/Ef41s1j4nBTASpFweWUswZiwaMuLNoFIfW53i1+m1BpYPuafMX8BSu3/AItN9E/5TURcYUABIbAAD4V9w3f7OqsdBiJY3jKwjOrLfO5tcWvbJrQa1ZmyIpVabhc1jIxQlrjIWbKByzawtplX699W5sR3sPpv7FRmxHew+m/s0ETfGovoMR+fDVoVkvBiDKsnwPJSRLZn1zmMk83o4P8ArV98R1Qfa/7UAfjP/JP5xRsvfP8ATN+RKVnweJaRZFeFGUMpOV5FZWsbFbrrdRY3Ftd960MBhODUgsWZmLuxsMzN5BoABYAdQG860DBpHByxxQAlrKl1Z2sLlDkZmPWSv9afrz+IXKiTEZhDPOzra4ymRwzgd+nOvvsHA51A2JZp+ZeCLv2X4dx/CjC0Q3auC2/kroazMfszgHBi0zsGjZmLEYlFIAd2uSsseaMk7iNNWr04N6ox+EWWNka9mG8c5SNVZT0MCAQeggUBgMWssayLezDcecpGjKw6GBBBHQQap2x3NfpsN+vHWV2NYtmkewurAmV1HwQnRuDYxtezLIAHst8pVs2rVqbZ7mv02G/XjoL37qnzJPzR0xSz91T5kn5o6YoKcbiODjZ7FsoLEAgEganfpupD/wAwwDNmYqVy5hkkIBY5QAwWzG+mlajqCCCLg6EHcQeg1S2CjNwY0N990XXz6a0FyNfX/Aj8a6pd8Kp74eRXdR17lIHTUcSXrf1sntUDNFLcSX+P1kntUcTT+P1kntUDNFLjBr/F6b/vXXFV/i9Nv3oLqKp4svl9Jv3o4svl9Jv3oLqzMP8AHJv5fC/qYqtMVmYf45N/L4X9TFUGnRRRQFLyY2NZFjLAO3NXXXRmtfde0bm2+yN1GmKy8fstpGezhUkQJIuQNmsHA1J0HLva3yRrvoE8T2Nxuq8GxV0MmViL6vPHMxI0JOaEAHdbvq7wfYxFHkJZmKBOkBbomS9rXsRfS/TQextM2a4uHLryBdby8KADfS26uYOx5eLmIODfKb2YocuSxyZ7E/Bg3vvJ6DaguXsdiEIhDOEzZjYqpbkhbNYWOgXW17gG99aaGzIwysnwZAKgJlVbF1kYWt0ldfIT56z5ex5TYF11kzg5AGbSW4JVhcjhWy9ChRpvrpextQ8bBuYQbWsGIMRvoRyrwrqb6Ei3UFm3Ryh9BivypWum4eYVk7bHKH0GJ/KlasXNHmFB3RRUUE0UUUBRUVNBFTRRQFFFFAUUUUEWqaKg0E0lsvmH6Wf9aSlcX2RYdI3dZopCiM4RZELPlBICi+pJFh56RwsU8TpAk6OzBppcyM3B3cE5SGBCsWcKGJJynXQkA5hlmgBhjhzop+BcuiRqh3RtvcZdQLIRlC63vVp2UZdcS/CDwQGSDp3pcmTTfnJGlwoq/gp/CQ+of31IY7ZUz8MRJcvwfBcp4wljyh8rQgLuGuu69BtKoAsNANAOqk9r9zX6bD/rx1K4aRQFR0AA1zIzktckm/CDTXdSW1Ip+QTJGU4WDMoiYMfhorWJkNreb8bgNCTuyfRy/mipmsmbHNwtljQsJGhUl23NEsxJAXQcm31DXW1a1qCnFlsvI35k6t2YZt/8N6zVxWJ0vEAdb2tb5djzrncnJH261rsQNSdBv6qAaDCTE43J3JM4TebG75RpYMBvJOhtpby1rriBblBr9No3t/QH8auJHXu31NqCnjK9T+rk9mjjS9T+rk9mrrUUFPG16n9XJ7NHG16n9XJ7NXVNBRxpep/VyezU8ZHU/q39mrqKCFa4v/gR/Q1m4cf+tm/l8L+piq06zMP8cm/l8L+piqDTooooCiiigR2rh5HVRG2UhgTy2UEAHQ5Rci5Glxu39ByV2JPlVOF5IDg2kcaMFAGXLYgWK2077eTXpK8+nHBYnM2q5l+A3Xgvbd0Gfefk9drhEux5mBGfKRqjcNKSDwMqC2gy5TIuo1YC510rsbMxGe/Ckjhg9jK9smdiRlCj5LAZb5bqN4uDGCXFl4zLnyhkLWMIXWKQPoupAfg+nXNoBauMLHjFKDlBA/KvwLNlzR+XmZeF1517eagc20OWv0WI/KtaWH5q/NH4Vm7X56fRYj8q1o4bmL81fwoFNp4h05qsw4OU2VSxLjLkFwDa/K3i1KrtCfN3E2ug6bc51kI061uCdCCp0vrtUUGLhtqySRK6oDfPewYgZSBoN53k26cptUJtKc2HAkXMQN1ey575juF8uh067GxrbooKsM5ZFZhlJUEr3pIuR9VWUVNAUUUUBRVTzqDYsoPUSAfsq2gKKKKCKwOyLaUeV0ZrRL8ZcblS1+BU9Mj6DKNQrE6ErfQ21BNIgWFlQlhnYlgcljfKV1vfLuINr2KmxGDs7ZBZkjkyGRLSYhlzFI8zZxBCGNlLb3bnEb75wQHo9nBzEhlCh7BioGiE6hR80ELfyXpJxwM5ZSrLNIgmTTOjlAiOCNSDkVSp84IsQaDhnw8s+JYhxIFHBqDmLAqkCgk2ubkdAu3nNZ3FZo2dWMjSvOmJukDSI/wIjMQclUQK6XXOw0C3vc3D1XGkzZc65rlcuYZswUMRbrykG3Ub1bXndj9juRxLLlzZ2ksAC7OxblSy2Ge2Y2VVVV6jYEeioCktrjkD6bD/AK0dPUltcchfpcP+tHQdux4ZB0FJCfODEAfsY/bTNLSD4ZPo5fzRU1QL43D8IhW4F7a6m1iD0EHo6CD5ayV7HmChRO2UB+SFyqS6gDkqwAAIvYdZ3aW3qigyF2IeVeViWhMJvm1BLkMbtqwzn+trXtV2BwDxliXL3AChmawAAvvJtys/WbZddK0qigpvJ3qem3s0Xk6k9JvZq6igpvJ1J6R/apu/Un2n9quooKeX/B9p/ao+E/g/rV9FBC+XfWdB8cm/l8L+piq0qzYPjk38vhv1MVQaVFFFAUUUUGftHFOjoqLowbM2V2sQUAXk80kMzXOnIPnGSNtYhUN4WLKEsOCkJbkyE3I05WRdRuLgEbidnae0BDkuAc8ix6ta2a+trEnduA89gCRkYbslYomaMFyq3Ae2cskLDILa93W46ACbnpBzFbQmSNWCZmMrLlEbmyDPa9jcE5Ryt3KGlKy7RxJMa8GQGeMswjfReEhuh1Nrq0pLbrIdBvq2LshEkcjxqLIEYMzWRkkPIcMAdCnK+sVxB2Qm8auq5nZVuHstmZFFrjnXfm9IU2N9KBva/PT6PEflWtDCnkL81fwpDax5afRz/lFdYHZcIjUCKPcDzQdTqd/lJoNKilO1kPgYvVr+1R2qg8DF6tP2oL8VOI0Z2vZVLGwubAXOlJSbbjFyc1lcxk5dLg5T09YYDpJUgXJANvaqCxHAxi4ZbhFU2YFTYgXFwSNKG2VEQwK6Mxc8ptS179OgOZtN3KOmpoGoZMyg2Iv0EWI84ruqMRgo5Dd40cjcWVWt9oqrtVB4GL1aftQOUvO92CA2vcsQdQote3USWH1X8lcdq4PAxerT9qq4lHE4lSNV5JRyqgHLcEHToBG7+Img5n2jFDLHBlIMnNsFt07xe53HcD1mmAuRhl5rG2XoU2JuOoGxBHXby3JMHG7rIRdlAynMbWvcaA2bXUXqXbM6gblN2PRexAXz638lvKKBmiiigpxeIWNGkc2VFLMfIoua81jcTLDhWjj0xBiaedgb8G7gsQCfls3IQHQBb7lAOj2Q4pVaFW1GcysgF2cR2CKBfUmaSC3l0pRo8qiOUopLtjcU9+TGqyZ0Qnp5qpc6FYn3aCgfxozyQwXzZSs0pOvJj7nc9ZlCkfRt1VpSzKtrnfuG8nzAams3ZoKx8IwPCztms2hGbmIR0BEtcDvWO8m7TyxwAGR1UsQud2C52sTYE+QE2HloLeM9OV7deU/l539K7inVr2O7eNxHnB1H11xjMWsS5nNhoBYEsxOgVVGrMToANTWVHtqKUKzB4CSRG8ihVJzZbCQEowJHNzXOhA3Gg3KS2tzB9Lh/1o6Yw8uYaixGjDqI3/V0jrBFL7XPIX6bD/rR0Frj4VPmSfmjpiqH7ovzJPxjq6g5lkCgsxsACSeoDUmucNOsiK6G6sAymxGh1Gh1B8h1qjayK0LiQkIRyyL3K/KGgvqLjTXXTWqtlwR5FMbOyh5GW7PcFnbMrA2JsxYWa5FusUEw7ZhbLZ+dwuW6sB8A2WS5I0seu194uKYjxqMSoYXBy23XOVX5N+dyXU3F99YuG2XA5fJJJe4uebawdbrdRcGzarocu/Sr8F2PxoY2V5DweUWLKQ2SOOMZgF32iU6W1J8gAaUOPjbUOvPMe+xzqSCtjre4OlTBjY3JCupysFNj0kZgB16Ho6j1Gs4djyZs2eS+Yt8i1jJwuXm7s/TzrdNGC2AsTxsrMQgIsctyciRIeSALKiuLW+WTQbNFFFAUUUUBWbB8cl/l8N+pia0qzIT/AOsl/l8P+piKDTooooCiiqsRiFRczmwuBuJJLEKoAGpJJAA8tBntt2PIrkOFIz5iu5TbKxF78rMLWuddbWNcTbcUBrRuWVSctlFmu4Ck5rX+CkNxcWXfqAYWTBi1li0sVtHcHOq82w5Qy5L23AC9tK4WfC2ZTGoA0YcHcEhgQBpyzmm3C+rnroLV29HqCG+UNAMt1MoC3JGp4B/Jpv1FRBt+NiBkcXZAui65lja9r3FuGQH/AL1DYjBnojN7Hud82YMbryeVpI5JG4OSbXqMW+FiNuCQsrRAKsQOU5o1SxAsCueM6agFdN1Bftbnp8yf8op3CHkJ81fwFI7W58fzZ/yU7gjeNPmr+AoL6KKSxO1EjLh8w4NQ7HKSMpDWItvvkYW67DpoHaK4hlzC4BGpGoI3G1xfo6jXdAVQcUvQSevKrMB5CVBsa5nOZgnQQWbzC2n1kj6ga4mxgSRIgjEsCbqFyoqlVu1yDa7DcDQMxyhhdSCPJrXdLYlcpDjfdQ38Skga+a97+Q9ZpmgzJcKvGF35TFISgsEZg8fKYW1blHfWiigCwAAG4DQCkJcVGJFkMigASR6nexZCQOu2Rr+byGnopAyhlNwwBB6wdQaDuiiigypNjKZ+FLXBZHZSoN2jXKgzdCA8sJbnjMLG90cBgXlndp1YKGD5TbKzK7cEP4lRAjDozux32y+jooEMfOUdCEaSyucq5cw1QZrMRewY7tddAaS2lhocfHwYkIyl862tIokikhYMjgMhyyta4320NauKU8lhvU3t1gghh9hvbrAqrFYKKcAsobTkuCVdb78kikMv1EUGLjJTKeEU2LucPg/4cwIlxA6MwVZCp71ND8IRXoIsMioI1UBFUIFtoFAsBbqtpWSuzJIWRoyJkjQxpG1kZFOW+VlGVjZFADAafK1N9DD7QVlJKvGVtmV0IIJ6ARdX86FhfS9ApBPDh5DCtkBQSKiobDXK1rCwHM08tc7V2lGQiBjmaWDKMrC+WaK+pFumusSZRkK5g0kl2soYKpyrrcEAhdd4FwdTorLBpmVjKSLYiJVUqACOHiIYHKDbeOm9t5oNl+6L8x/xSr6ofui/Mf8AGOr6BTasStDIrsFUowZiLgC2pI6RS+zo4khDB7ohlfMCUQXZy4Kg2yqSwym9svWKY2oqmJwzBBlN3PNXynUaDziqOLCaEgy586SpwiaJy7jRQSDl3C5J01N70GdDsuKXMEmJ3XUAXVSMRHqp3MeEkF7Dua6aG+ns/BpBdQee1wLAXIUA7vIt6xY9gRyuxXEKzAqHVBfgysjPdbuSj5gwzEm3L67DqXsWsLrIisLZCEyZGzEjIbnKt25nSb660HpHmUFQTYscq+U2LW+xSfqrvNXnMT2M55ma6pHkdVA1blwpDY6WCgKSBrvPXpOK7HIwjlnCjKWa62jXlB3awI5NkjW19BGNaD0dFVZlRRc2HJUEneSQqjzkkD667ZwLeU2HnsT+ANB1RRRQFZkXxyT+Xg/UnrTrMi+OSfy8P6k1Bp0UUUBSm0YVkUIXyksjjUXPBOsmno/Vem6z9obKErBizLZWXS3SDY66XF70CcuzsKsep5GQWAkYjIoVTYA6jkpc9YB0IvVkuCwwKkm2cgoc5sWzRkFTe17rH58vnqIux9R8tzcENcKSbvK+8gkd3cb7kW1336xOzIzku5HBlk+TvmeNsp03khQPnUHD7OwhQKWUKRYDhSARotudqOSPrF94vVuOiw6uXkNmvGSM7by8QRsgPS0cQvb5PVelv/K0eUqXkN1KE3W9sk0d7kb8uIb0RTk+x1aQyFm1ZHsMtsyGI9V7fAILeU/UHO1+6Reab9OjZ2yIBGloYtVBPIXe2p6Osmja/dIf+d+madwPc0+Yv4Cgr7WQ+Bi9Wn7UPs2IqylFKvbMttOSAFAHQBYEW3HXfTdQTbfQUS4GNgA0aNlFlzKpsOoXGlJzbNibSOOIW3twSEea1tT9en9K7x2Oy2uGynMSRYHKouTqRYAdWp/EG2IBoG0GmiPpZcw3L0rqOvovQcQYVI3zpEiOBlkCKBdDqCLC5Fxu+dvNqbkwschRyFYrqjb7ag9G/VQfOAeipm5yMOvKdOhh1fOCUlioU41EDblRTErYWcgxakW5VgT5vr1BydsxCL0MC570KQ1vObAW6iT52awo5psiZcwzPltwBXKubVmBGnJN7aDTeSLNtoDYXNzbU9floMiXZcebgiW+EeTEEgRixAWNlFl0uH3jXfrrrs0hLIOMxi+vAzG3TbPDrT9AUUUUBRRRQFUNh7ElDlJ1ItdSesr1+UEeW9X0htDBGR4zZSql81yQ1mXLYWB0NzfcdLXsSKDmXEyiVIwqkMsjGS+i5MtuRe5vm6//AKaTD6hnOYjdpZVPWF6/KSTWIcBbEorsDmMkijlE2V5HIvbcTNETrviXfpb0VAUltbuY+lg/Wjp2ktrdz/5kP6qUFz90X5j/AIx1fSs0wE0ak6sslhY62KE601QK7UjDQyAsEBRru3NXTedRp9dV7Nw9kUiQNd5JCyWyPwjs5G86At0Hoq3aWGMsTxg2LKVB10uPJrUwwsAt2OgIK3zAnoJZhmJHn6aDFw+yQ5LriFZQyjkDQorTM0bkNvInIJ05oNuiowvY4CiXlWSxV1YpmB1gbNzrEngTcjfwhPXeF7HZMgThQBqLKHCqCsa2F2uQeDYWYmyyZQbKL6Wy9nNE8hL5lYIFWxAXIX8vSGUf8A8gAIx9jWgDyZ7GPem8R8XuDdjzhhyD18IdOg0ydipKMpmBzKq3MZN8sTRXbl8rVsy96QN9emooMnG7FEsjMxUq3B3UpmNo5I3y5r2yHg+bbexPkpNexjfmlzXCA8jVssMkXK5XKvwt93RbXfXoqKCFUAWAsBoB0CpoooCsyP44/wDLxfqS1p1mR/HH/l4/1JaDTooooCiivLbexu0UmIw0KPHZcrELe9td8g6fJQam09lGWQNnyjIyEWNxmVxdSDoeUPRHkIVbYDEqTKNHDnknnXhZmXlcklon8wk8muINpbY8Wj/ue+qe2O2fFov7nvqDXj7HGCFTNZsmQMqkFLrKpZeVoTwoOltVprD7HZJVkDoLLbIEIUcpzZeVcLZ9266g23AeeG0Ns+LRf9P31dpjtsXF8PHbS+sX1/7ag9HtTusHnl/SaqNmwq8ak4dl0FhmWxFgQRy9B5KZ2or54XSNpMjOWClAbMjKDy2UbyOmp7YSeKz+lhvfUBxNPAt9q+1QMKgIIgNwQRqm8bvlUdsJPFZ/Sw3vqBtCTxWf0sN76gsnQPbNEWsbi5TQ+lVIwaeL9fedIy9fVoOoaCu+PyeLT+lh/fUcfk8Wm9LD+9oOsTEJLZ4c1t1yhtqD1+QVXxGPfxaO/wA2P/8AdA+yuuPyeLTelh/e0cek8Wm9LD+9oOeIx+LR+jH+1ScDH4vH6Mf7Ucfk8Wm9LD+9qePSeLS+lB7yg57XR+LxejH+3krNxaKsmVYYLZohbi9zyucoYGxIHKzWtuGpvbU49J4tL6UHvKOPSeLS+nB7ygRwODDO4aKCyXGkAGa5IXlE6EZSSLHR1N6c7XR+Lw+ins11x2TxaX04feVHHpfFpPTh9ugjteni8P2L7NR2uTxeD7F9iuuOy+LP6cPt0ccm8Xb1kXtUHPa5PF4PsX2KO1sfi8H2L7Fdccm8Xb1kf71PG5vFz61KCvtXH4th/sX3dR2pi8Ww3or7ureNTeA/6qUcam8B/wBVf2oKu1Mfi2G9Ffd0tjMDkMZjw2HA4SPM4ALIOEQEgcHroW10ta9xaneNT+AHrV/ajjU/gB64ezQMcSjzZ+DTPvz5VzX+da9MUhxmfwC+uHs1HGcR4BPXf6KDQorP4xiPAR+vPu6OHxHgYvXn3VBoUVncPifAxfeG91RxjE+Ah+8N7mg0aKzuHxPgIfvDe5qOHxXgIfvL+4oNKis3h8V4CD7y/uKOHxfgMP8AeZP8vQaVFZnD4vwGH+9Sf5ejh8X4DDfepP8ALUGnWanxtv5eP9SSo4fF+Aw33qT/AC9GBgmMzSzLGl41jASRpNzM1yWjS3O8tBp0UUUBRRRQFFFFAUUUUBRRRQFFFFAUUUUBRRRQFFFFAUUUUBRRRQFFFFAUUUUBRRRQFFFFAUUUUBRRRQFFFFAUUUUBRRRQFFFFAUUUUBRRRQf/2Q==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56" name="Picture 8" descr="http://image.slidesharecdn.com/1-crimescene-100901155914-phpapp01/95/forensic-science-topic-2-crime-scene-26-728.jpg?cb=128335741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" t="3938" r="39240" b="2533"/>
          <a:stretch/>
        </p:blipFill>
        <p:spPr bwMode="auto">
          <a:xfrm>
            <a:off x="8039100" y="1744662"/>
            <a:ext cx="4152900" cy="4864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775" y="3157846"/>
            <a:ext cx="6623177" cy="3602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7289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0" y="1663256"/>
            <a:ext cx="7293739" cy="2802381"/>
          </a:xfrm>
        </p:spPr>
        <p:txBody>
          <a:bodyPr>
            <a:normAutofit/>
          </a:bodyPr>
          <a:lstStyle/>
          <a:p>
            <a:r>
              <a:rPr lang="en-US" dirty="0"/>
              <a:t>Common in outdoor scenes </a:t>
            </a:r>
          </a:p>
          <a:p>
            <a:r>
              <a:rPr lang="en-US" dirty="0"/>
              <a:t>Uses straight-line measurements from two fixed objects to the evidence to create a triangle with evidence in the angle formed by two straight lines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07264" y="109093"/>
            <a:ext cx="11834918" cy="1325563"/>
          </a:xfrm>
        </p:spPr>
        <p:txBody>
          <a:bodyPr/>
          <a:lstStyle/>
          <a:p>
            <a:r>
              <a:rPr lang="en-US" dirty="0"/>
              <a:t>Triangulation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7620" t="54494" r="31987" b="18062"/>
          <a:stretch/>
        </p:blipFill>
        <p:spPr>
          <a:xfrm>
            <a:off x="204647" y="4266756"/>
            <a:ext cx="7089092" cy="2413000"/>
          </a:xfrm>
          <a:prstGeom prst="rect">
            <a:avLst/>
          </a:prstGeom>
        </p:spPr>
      </p:pic>
      <p:pic>
        <p:nvPicPr>
          <p:cNvPr id="1026" name="Picture 2" descr="http://armymilitarypolice.tpub.com/MP0018C/MP0018C0081im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21" t="10669" r="20021" b="38506"/>
          <a:stretch/>
        </p:blipFill>
        <p:spPr bwMode="auto">
          <a:xfrm>
            <a:off x="7293739" y="1517650"/>
            <a:ext cx="4748443" cy="5016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12962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07263" y="1825625"/>
            <a:ext cx="11834919" cy="1100455"/>
          </a:xfrm>
        </p:spPr>
        <p:txBody>
          <a:bodyPr/>
          <a:lstStyle/>
          <a:p>
            <a:r>
              <a:rPr lang="en-US" dirty="0"/>
              <a:t>Presents floors and walls as if they were on one surface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07264" y="0"/>
            <a:ext cx="11834918" cy="1325563"/>
          </a:xfrm>
        </p:spPr>
        <p:txBody>
          <a:bodyPr/>
          <a:lstStyle/>
          <a:p>
            <a:r>
              <a:rPr lang="en-US" dirty="0"/>
              <a:t>Cross Projection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7019" t="39978" r="30437" b="11831"/>
          <a:stretch/>
        </p:blipFill>
        <p:spPr>
          <a:xfrm>
            <a:off x="321563" y="2706878"/>
            <a:ext cx="4736019" cy="33528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30597" t="20306" r="27563" b="40035"/>
          <a:stretch/>
        </p:blipFill>
        <p:spPr>
          <a:xfrm>
            <a:off x="5640915" y="2487168"/>
            <a:ext cx="6401267" cy="3792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5139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07263" y="1825625"/>
            <a:ext cx="6839713" cy="4854144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The crime scene sketch: </a:t>
            </a:r>
          </a:p>
          <a:p>
            <a:r>
              <a:rPr lang="en-US" dirty="0"/>
              <a:t>Accurately portrays the physical facts </a:t>
            </a:r>
          </a:p>
          <a:p>
            <a:r>
              <a:rPr lang="en-US" dirty="0"/>
              <a:t>Relates the sequence of events at the scene </a:t>
            </a:r>
          </a:p>
          <a:p>
            <a:r>
              <a:rPr lang="en-US" dirty="0"/>
              <a:t>Establishes the precise location and relationship of objects and evidence at the scene </a:t>
            </a:r>
          </a:p>
          <a:p>
            <a:r>
              <a:rPr lang="en-US" dirty="0"/>
              <a:t>Creates a mental picture of the scene for those not present </a:t>
            </a:r>
          </a:p>
          <a:p>
            <a:r>
              <a:rPr lang="en-US" dirty="0"/>
              <a:t>Is a permanent record of the scene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07263" y="121285"/>
            <a:ext cx="11834918" cy="1325563"/>
          </a:xfrm>
        </p:spPr>
        <p:txBody>
          <a:bodyPr/>
          <a:lstStyle/>
          <a:p>
            <a:r>
              <a:rPr lang="en-US" dirty="0"/>
              <a:t>Introduction </a:t>
            </a:r>
          </a:p>
        </p:txBody>
      </p:sp>
      <p:pic>
        <p:nvPicPr>
          <p:cNvPr id="5124" name="Picture 4" descr="fail life infomercial measuring tape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3366" y="2185098"/>
            <a:ext cx="5008472" cy="3606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7627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97535" y="1762918"/>
            <a:ext cx="6937249" cy="4854144"/>
          </a:xfrm>
        </p:spPr>
        <p:txBody>
          <a:bodyPr/>
          <a:lstStyle/>
          <a:p>
            <a:r>
              <a:rPr lang="en-US" dirty="0"/>
              <a:t>A crime scene sketch assists in: </a:t>
            </a:r>
          </a:p>
          <a:p>
            <a:pPr lvl="1"/>
            <a:r>
              <a:rPr lang="en-US" dirty="0"/>
              <a:t>1) Interviewing and interrogating persons </a:t>
            </a:r>
          </a:p>
          <a:p>
            <a:pPr lvl="1"/>
            <a:r>
              <a:rPr lang="en-US" dirty="0"/>
              <a:t>2) Preparing an investigative report </a:t>
            </a:r>
          </a:p>
          <a:p>
            <a:pPr lvl="1"/>
            <a:r>
              <a:rPr lang="en-US" dirty="0"/>
              <a:t>3) Presenting the case in court </a:t>
            </a:r>
          </a:p>
          <a:p>
            <a:r>
              <a:rPr lang="en-US" dirty="0"/>
              <a:t>The sketch supplements photographs, notes, plaster casts and other investigative techniques. </a:t>
            </a:r>
          </a:p>
          <a:p>
            <a:r>
              <a:rPr lang="en-US" dirty="0"/>
              <a:t>Two types of sketches </a:t>
            </a:r>
          </a:p>
          <a:p>
            <a:pPr lvl="1"/>
            <a:r>
              <a:rPr lang="en-US" dirty="0"/>
              <a:t>Rough sketch </a:t>
            </a:r>
          </a:p>
          <a:p>
            <a:pPr lvl="1"/>
            <a:r>
              <a:rPr lang="en-US" dirty="0"/>
              <a:t>Finished or scale sketch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07263" y="96901"/>
            <a:ext cx="11834918" cy="1325563"/>
          </a:xfrm>
        </p:spPr>
        <p:txBody>
          <a:bodyPr/>
          <a:lstStyle/>
          <a:p>
            <a:r>
              <a:rPr lang="en-US" dirty="0"/>
              <a:t>Overview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00" r="18600"/>
          <a:stretch/>
        </p:blipFill>
        <p:spPr>
          <a:xfrm>
            <a:off x="6937094" y="1700212"/>
            <a:ext cx="5105087" cy="49795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611618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0" y="1689389"/>
            <a:ext cx="6998209" cy="4854144"/>
          </a:xfrm>
        </p:spPr>
        <p:txBody>
          <a:bodyPr/>
          <a:lstStyle/>
          <a:p>
            <a:r>
              <a:rPr lang="en-US" dirty="0"/>
              <a:t>The rough sketch is the first pencil-drawn outline of the scene and the location of objects and evidence within this outline. </a:t>
            </a:r>
          </a:p>
          <a:p>
            <a:r>
              <a:rPr lang="en-US" dirty="0"/>
              <a:t>Usually not drawn to scale </a:t>
            </a:r>
          </a:p>
          <a:p>
            <a:pPr lvl="1"/>
            <a:r>
              <a:rPr lang="en-US" dirty="0"/>
              <a:t>Although distances are measured and indicated in the sketch</a:t>
            </a:r>
          </a:p>
          <a:p>
            <a:r>
              <a:rPr lang="en-US" dirty="0"/>
              <a:t>Sketch after photographs are taken and before anything is moved. </a:t>
            </a:r>
          </a:p>
          <a:p>
            <a:r>
              <a:rPr lang="en-US" dirty="0"/>
              <a:t>Sketch as much as possible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Rough Sketch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8157" t="16949" r="27528" b="13277"/>
          <a:stretch/>
        </p:blipFill>
        <p:spPr>
          <a:xfrm>
            <a:off x="7203483" y="1781944"/>
            <a:ext cx="4838700" cy="4761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25538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07263" y="1825625"/>
            <a:ext cx="6766561" cy="4854144"/>
          </a:xfrm>
        </p:spPr>
        <p:txBody>
          <a:bodyPr>
            <a:normAutofit/>
          </a:bodyPr>
          <a:lstStyle/>
          <a:p>
            <a:r>
              <a:rPr lang="en-US" dirty="0"/>
              <a:t>They are usually prepared for courtroom presentation </a:t>
            </a:r>
          </a:p>
          <a:p>
            <a:r>
              <a:rPr lang="en-US" dirty="0"/>
              <a:t>Will not show all measurements and distances </a:t>
            </a:r>
            <a:r>
              <a:rPr lang="en-US"/>
              <a:t>originally recorded</a:t>
            </a:r>
          </a:p>
          <a:p>
            <a:r>
              <a:rPr lang="en-US" dirty="0"/>
              <a:t>Should be clutter-free</a:t>
            </a:r>
          </a:p>
          <a:p>
            <a:r>
              <a:rPr lang="en-US" dirty="0"/>
              <a:t>Should accurately depict all pertinent items of evidence </a:t>
            </a:r>
          </a:p>
          <a:p>
            <a:pPr lvl="1"/>
            <a:r>
              <a:rPr lang="en-US" dirty="0"/>
              <a:t>typically through the use of an accompanying legend.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07263" y="149225"/>
            <a:ext cx="11834918" cy="1325563"/>
          </a:xfrm>
        </p:spPr>
        <p:txBody>
          <a:bodyPr/>
          <a:lstStyle/>
          <a:p>
            <a:r>
              <a:rPr lang="en-US" dirty="0"/>
              <a:t>Final Sketch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30320" t="19083" r="30933" b="10397"/>
          <a:stretch/>
        </p:blipFill>
        <p:spPr>
          <a:xfrm>
            <a:off x="7332006" y="1500176"/>
            <a:ext cx="4710175" cy="5357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5709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image.slidesharecdn.com/1-crimescene-100901155914-phpapp01/95/forensic-science-topic-2-crime-scene-19-728.jpg?cb=12833574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7110" y="0"/>
            <a:ext cx="914399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04453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07263" y="1825625"/>
            <a:ext cx="7449313" cy="4854144"/>
          </a:xfrm>
        </p:spPr>
        <p:txBody>
          <a:bodyPr/>
          <a:lstStyle/>
          <a:p>
            <a:r>
              <a:rPr lang="en-US" dirty="0"/>
              <a:t>Observe and plan </a:t>
            </a:r>
          </a:p>
          <a:p>
            <a:r>
              <a:rPr lang="en-US" dirty="0"/>
              <a:t>Measure distances </a:t>
            </a:r>
          </a:p>
          <a:p>
            <a:r>
              <a:rPr lang="en-US" dirty="0"/>
              <a:t>Outline the area </a:t>
            </a:r>
          </a:p>
          <a:p>
            <a:r>
              <a:rPr lang="en-US" dirty="0"/>
              <a:t>Locate objects and evidence within the outline </a:t>
            </a:r>
          </a:p>
          <a:p>
            <a:r>
              <a:rPr lang="en-US" dirty="0"/>
              <a:t>Record details </a:t>
            </a:r>
          </a:p>
          <a:p>
            <a:r>
              <a:rPr lang="en-US" dirty="0"/>
              <a:t>Make notes </a:t>
            </a:r>
          </a:p>
          <a:p>
            <a:r>
              <a:rPr lang="en-US" dirty="0"/>
              <a:t>Identify the sketch with a legend and a scale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07264" y="96901"/>
            <a:ext cx="11834918" cy="1325563"/>
          </a:xfrm>
        </p:spPr>
        <p:txBody>
          <a:bodyPr/>
          <a:lstStyle/>
          <a:p>
            <a:r>
              <a:rPr lang="en-US" dirty="0"/>
              <a:t>Steps in Sketching</a:t>
            </a:r>
          </a:p>
        </p:txBody>
      </p:sp>
      <p:pic>
        <p:nvPicPr>
          <p:cNvPr id="4098" name="Picture 2" descr="https://www.shopevident.com/sites/default/files/img/category/5110_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7279" y="1825625"/>
            <a:ext cx="4684903" cy="46849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90980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0" y="1752473"/>
            <a:ext cx="6644641" cy="4854144"/>
          </a:xfrm>
        </p:spPr>
        <p:txBody>
          <a:bodyPr/>
          <a:lstStyle/>
          <a:p>
            <a:r>
              <a:rPr lang="en-US" dirty="0"/>
              <a:t>North should be at the top of the paper. </a:t>
            </a:r>
          </a:p>
          <a:p>
            <a:r>
              <a:rPr lang="en-US" dirty="0"/>
              <a:t>Determine Scale </a:t>
            </a:r>
          </a:p>
          <a:p>
            <a:r>
              <a:rPr lang="en-US" dirty="0"/>
              <a:t>Take the longest measurement at the scene and divide it by the longest measurement of the paper used for sketching. </a:t>
            </a:r>
          </a:p>
          <a:p>
            <a:pPr lvl="1"/>
            <a:r>
              <a:rPr lang="en-US" dirty="0"/>
              <a:t>½” = 1’ small rooms </a:t>
            </a:r>
          </a:p>
          <a:p>
            <a:pPr lvl="1"/>
            <a:r>
              <a:rPr lang="en-US" dirty="0"/>
              <a:t>¼” = 1’ large rooms </a:t>
            </a:r>
          </a:p>
          <a:p>
            <a:pPr lvl="1"/>
            <a:r>
              <a:rPr lang="en-US" dirty="0"/>
              <a:t>1/8” = 1’ very large rooms </a:t>
            </a:r>
          </a:p>
          <a:p>
            <a:pPr lvl="1"/>
            <a:r>
              <a:rPr lang="en-US" dirty="0"/>
              <a:t>½” = 10’ large buildings </a:t>
            </a:r>
          </a:p>
          <a:p>
            <a:pPr lvl="1"/>
            <a:r>
              <a:rPr lang="en-US" dirty="0"/>
              <a:t>1/8” = 10’ large land area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07264" y="0"/>
            <a:ext cx="11834918" cy="1325563"/>
          </a:xfrm>
        </p:spPr>
        <p:txBody>
          <a:bodyPr/>
          <a:lstStyle/>
          <a:p>
            <a:r>
              <a:rPr lang="en-US" dirty="0"/>
              <a:t>Measure &amp; Outline Area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93" r="2849"/>
          <a:stretch/>
        </p:blipFill>
        <p:spPr>
          <a:xfrm>
            <a:off x="6775238" y="1986318"/>
            <a:ext cx="5266944" cy="41426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721993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0" y="1862201"/>
            <a:ext cx="5401057" cy="4854144"/>
          </a:xfrm>
        </p:spPr>
        <p:txBody>
          <a:bodyPr/>
          <a:lstStyle/>
          <a:p>
            <a:r>
              <a:rPr lang="en-US" dirty="0"/>
              <a:t>Plotting methods are used to locate objects and evidence on the sketch. </a:t>
            </a:r>
          </a:p>
          <a:p>
            <a:r>
              <a:rPr lang="en-US" dirty="0"/>
              <a:t>They include the use of: </a:t>
            </a:r>
          </a:p>
          <a:p>
            <a:pPr lvl="1"/>
            <a:r>
              <a:rPr lang="en-US" i="1" dirty="0"/>
              <a:t>Rectangular coordinates </a:t>
            </a:r>
          </a:p>
          <a:p>
            <a:pPr lvl="1"/>
            <a:r>
              <a:rPr lang="en-US" i="1" dirty="0"/>
              <a:t>Triangulation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07264" y="133477"/>
            <a:ext cx="11834918" cy="1325563"/>
          </a:xfrm>
        </p:spPr>
        <p:txBody>
          <a:bodyPr/>
          <a:lstStyle/>
          <a:p>
            <a:r>
              <a:rPr lang="en-US" dirty="0"/>
              <a:t>Plot Objects and Evidence</a:t>
            </a:r>
          </a:p>
        </p:txBody>
      </p:sp>
      <p:pic>
        <p:nvPicPr>
          <p:cNvPr id="6146" name="Picture 2" descr="tape keys measure lifehack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1057" y="2439460"/>
            <a:ext cx="6641125" cy="42768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33762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</TotalTime>
  <Words>388</Words>
  <Application>Microsoft Office PowerPoint</Application>
  <PresentationFormat>Widescreen</PresentationFormat>
  <Paragraphs>59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Times New Roman</vt:lpstr>
      <vt:lpstr>Office Theme</vt:lpstr>
      <vt:lpstr>Measuring &amp; Sketching Crime Scenes</vt:lpstr>
      <vt:lpstr>Introduction </vt:lpstr>
      <vt:lpstr>Overview</vt:lpstr>
      <vt:lpstr>Rough Sketch</vt:lpstr>
      <vt:lpstr>Final Sketch</vt:lpstr>
      <vt:lpstr>PowerPoint Presentation</vt:lpstr>
      <vt:lpstr>Steps in Sketching</vt:lpstr>
      <vt:lpstr>Measure &amp; Outline Area</vt:lpstr>
      <vt:lpstr>Plot Objects and Evidence</vt:lpstr>
      <vt:lpstr>Rectangular</vt:lpstr>
      <vt:lpstr>Triangulation</vt:lpstr>
      <vt:lpstr>Cross Projection</vt:lpstr>
    </vt:vector>
  </TitlesOfParts>
  <Company>WFISD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Autumn Weber</dc:creator>
  <cp:lastModifiedBy>Kim</cp:lastModifiedBy>
  <cp:revision>19</cp:revision>
  <dcterms:created xsi:type="dcterms:W3CDTF">2016-08-07T03:33:50Z</dcterms:created>
  <dcterms:modified xsi:type="dcterms:W3CDTF">2016-08-08T22:17:08Z</dcterms:modified>
</cp:coreProperties>
</file>