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661" r:id="rId2"/>
  </p:sldMasterIdLst>
  <p:notesMasterIdLst>
    <p:notesMasterId r:id="rId21"/>
  </p:notesMasterIdLst>
  <p:sldIdLst>
    <p:sldId id="256" r:id="rId3"/>
    <p:sldId id="259" r:id="rId4"/>
    <p:sldId id="260" r:id="rId5"/>
    <p:sldId id="261" r:id="rId6"/>
    <p:sldId id="262" r:id="rId7"/>
    <p:sldId id="263" r:id="rId8"/>
    <p:sldId id="273" r:id="rId9"/>
    <p:sldId id="264" r:id="rId10"/>
    <p:sldId id="274" r:id="rId11"/>
    <p:sldId id="265" r:id="rId12"/>
    <p:sldId id="275" r:id="rId13"/>
    <p:sldId id="278" r:id="rId14"/>
    <p:sldId id="279" r:id="rId15"/>
    <p:sldId id="277" r:id="rId16"/>
    <p:sldId id="280" r:id="rId17"/>
    <p:sldId id="281" r:id="rId18"/>
    <p:sldId id="283" r:id="rId19"/>
    <p:sldId id="28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0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2" autoAdjust="0"/>
    <p:restoredTop sz="94600" autoAdjust="0"/>
  </p:normalViewPr>
  <p:slideViewPr>
    <p:cSldViewPr>
      <p:cViewPr varScale="1">
        <p:scale>
          <a:sx n="68" d="100"/>
          <a:sy n="68" d="100"/>
        </p:scale>
        <p:origin x="14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67C47DF6-5668-4497-8B94-183FDB536E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058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9D1107B-08C1-4F3F-BE5E-0DEA9EA8D2CC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86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47DF6-5668-4497-8B94-183FDB536EE3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83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A25455-F612-4391-86EB-419EA969ACF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759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84613" y="8629650"/>
            <a:ext cx="29718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38" tIns="45969" rIns="91938" bIns="45969" anchor="b"/>
          <a:lstStyle>
            <a:lvl1pPr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3425" indent="-28257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27125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79563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0413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876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48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20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92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8E6E5FA-2450-4366-9D44-C4A9D2053687}" type="slidenum">
              <a:rPr lang="en-US" altLang="en-US" sz="1200"/>
              <a:pPr algn="r" eaLnBrk="1" hangingPunct="1"/>
              <a:t>14</a:t>
            </a:fld>
            <a:endParaRPr lang="en-US" altLang="en-US" sz="120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1038"/>
            <a:ext cx="4541837" cy="3406775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4825"/>
            <a:ext cx="5027613" cy="4087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38" tIns="45969" rIns="91938" bIns="45969"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15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84613" y="8629650"/>
            <a:ext cx="29718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38" tIns="45969" rIns="91938" bIns="45969" anchor="b"/>
          <a:lstStyle>
            <a:lvl1pPr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3425" indent="-28257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27125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79563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0413" indent="-225425" defTabSz="919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876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48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20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9213" indent="-225425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F814419-30A9-4622-A69E-098034D8EFAD}" type="slidenum">
              <a:rPr lang="en-US" altLang="en-US" sz="1200"/>
              <a:pPr algn="r" eaLnBrk="1" hangingPunct="1"/>
              <a:t>18</a:t>
            </a:fld>
            <a:endParaRPr lang="en-US" altLang="en-US" sz="12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1038"/>
            <a:ext cx="4541837" cy="3406775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4825"/>
            <a:ext cx="5027613" cy="4087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38" tIns="45969" rIns="91938" bIns="45969"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133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2D771D6-4219-4060-8C7D-95704B68783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FB4EB-9E61-432A-B49D-467159E26D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005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75FB9-6F0F-4C2B-A285-4EC602B3AD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0274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E3B546A-2320-4E10-8C40-DDA724ADE98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3DA5D0-3F69-41F4-A0F2-2F57F10BB1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700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3FC0F-EA76-4376-BC6A-BAB7536703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7482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08607-9994-4CE1-8070-E52C3CEF88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80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06C5F-9F99-4438-88CC-FCBC9F231D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057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5A354-8E37-4516-B05B-9602951594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8842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45723-E666-4FA0-B856-1834C3A7CC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212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A201D-8205-4244-B1BC-FCAE4CA6AB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651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0E9BD-2D8D-4F31-8F21-2FF9F4A746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104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DFC6C-2B03-49CB-9B0E-D18835798C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4762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1757A-0F4E-43E6-BB19-C2EDCA140F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1908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E3D74-6FEA-4A22-93D1-5F7D15C5F1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919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90926-1862-4B20-B787-CD6547A56B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796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37049-8368-4C30-BF59-1B9E276B3E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801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075-AD01-4AA9-AA5D-8C8FE3140D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01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271A5-7FE5-4FFA-9564-04B50BED0F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91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58095-3873-4296-8A25-DE0ADED2EB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6210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4DB5C-D246-4733-9250-097497905C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0222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BCACA-E356-4EE7-A7C8-FE6BD2E224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97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8F050000-C846-4F22-B7C5-AE1E9F512A7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39D1304-3565-40C2-8EE4-E5702C36C5C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0800" y="5334000"/>
            <a:ext cx="5791200" cy="990600"/>
          </a:xfrm>
        </p:spPr>
        <p:txBody>
          <a:bodyPr/>
          <a:lstStyle/>
          <a:p>
            <a:r>
              <a:rPr lang="en-US" altLang="en-US" sz="6000" b="1" dirty="0">
                <a:latin typeface="Showcard Gothic" panose="04020904020102020604" pitchFamily="82" charset="0"/>
              </a:rPr>
              <a:t>FINGERPRINTS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799" y="457200"/>
            <a:ext cx="4057581" cy="4495800"/>
          </a:xfrm>
          <a:prstGeom prst="rect">
            <a:avLst/>
          </a:prstGeom>
        </p:spPr>
      </p:pic>
      <p:pic>
        <p:nvPicPr>
          <p:cNvPr id="1030" name="Picture 6" descr="https://forensicassurance.com/wordpress/wp-content/uploads/2013/05/iStock_000009287767_Medium-e1369583400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412211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631" y="1982821"/>
            <a:ext cx="4343400" cy="40248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925793"/>
            <a:ext cx="4305300" cy="4081912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17940"/>
            <a:ext cx="8953500" cy="762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4800" b="1" dirty="0">
                <a:latin typeface="Times New Roman" panose="02020603050405020304" pitchFamily="18" charset="0"/>
              </a:rPr>
              <a:t>Loops</a:t>
            </a:r>
          </a:p>
        </p:txBody>
      </p:sp>
    </p:spTree>
    <p:extLst>
      <p:ext uri="{BB962C8B-B14F-4D97-AF65-F5344CB8AC3E}">
        <p14:creationId xmlns:p14="http://schemas.microsoft.com/office/powerpoint/2010/main" val="208204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8" y="4737995"/>
            <a:ext cx="5005263" cy="2078917"/>
          </a:xfrm>
          <a:prstGeom prst="rect">
            <a:avLst/>
          </a:prstGeom>
        </p:spPr>
      </p:pic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10600" cy="6556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Whorl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sz="half" idx="1"/>
          </p:nvPr>
        </p:nvSpPr>
        <p:spPr>
          <a:xfrm>
            <a:off x="4686300" y="1102639"/>
            <a:ext cx="4457700" cy="4191000"/>
          </a:xfrm>
        </p:spPr>
        <p:txBody>
          <a:bodyPr/>
          <a:lstStyle/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540F08"/>
                </a:solidFill>
              </a:rPr>
              <a:t>A plain or central pocket whorl has at least one ridge that makes a complete circuit.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000000"/>
                </a:solidFill>
              </a:rPr>
              <a:t>A double loop is made of two loops.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540F08"/>
                </a:solidFill>
              </a:rPr>
              <a:t>An accidental is a pattern not covered by other categories.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000000"/>
                </a:solidFill>
              </a:rPr>
              <a:t>Whorls have at least two deltas and a core.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b="1" i="1"/>
              <a:t>4 Types</a:t>
            </a:r>
            <a:endParaRPr lang="en-US" altLang="en-US" sz="2200" b="1" i="1" dirty="0"/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C00000"/>
                </a:solidFill>
              </a:rPr>
              <a:t>Plain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C00000"/>
                </a:solidFill>
              </a:rPr>
              <a:t>Central Pocket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C00000"/>
                </a:solidFill>
              </a:rPr>
              <a:t>Double Loop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dirty="0">
                <a:solidFill>
                  <a:srgbClr val="C00000"/>
                </a:solidFill>
              </a:rPr>
              <a:t>Accidental</a:t>
            </a:r>
          </a:p>
          <a:p>
            <a:endParaRPr lang="en-US" altLang="en-US" dirty="0"/>
          </a:p>
        </p:txBody>
      </p:sp>
      <p:sp>
        <p:nvSpPr>
          <p:cNvPr id="3072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540893F-3774-4990-A050-A60397488F0E}" type="slidenum">
              <a:rPr lang="en-US" altLang="en-US" sz="26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2600">
              <a:solidFill>
                <a:schemeClr val="bg1"/>
              </a:solidFill>
            </a:endParaRPr>
          </a:p>
        </p:txBody>
      </p:sp>
      <p:graphicFrame>
        <p:nvGraphicFramePr>
          <p:cNvPr id="307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503241"/>
              </p:ext>
            </p:extLst>
          </p:nvPr>
        </p:nvGraphicFramePr>
        <p:xfrm>
          <a:off x="457200" y="1110660"/>
          <a:ext cx="3530277" cy="3530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Bitmap Image" r:id="rId4" imgW="2247619" imgH="2324424" progId="Paint.Picture">
                  <p:embed/>
                </p:oleObj>
              </mc:Choice>
              <mc:Fallback>
                <p:oleObj name="Bitmap Image" r:id="rId4" imgW="2247619" imgH="23244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110660"/>
                        <a:ext cx="3530277" cy="35302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7217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1" y="76200"/>
            <a:ext cx="8726488" cy="8842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6000" dirty="0"/>
              <a:t>Plain Whorl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36224"/>
            <a:ext cx="4115577" cy="3960136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Two Deltas</a:t>
            </a:r>
          </a:p>
          <a:p>
            <a:pPr eaLnBrk="1" hangingPunct="1"/>
            <a:r>
              <a:rPr lang="en-US" altLang="en-US" sz="4400" dirty="0"/>
              <a:t>One Core</a:t>
            </a:r>
          </a:p>
          <a:p>
            <a:pPr eaLnBrk="1" hangingPunct="1"/>
            <a:r>
              <a:rPr lang="en-US" altLang="en-US" sz="4400" dirty="0"/>
              <a:t>Displays a degree of symmetry</a:t>
            </a:r>
          </a:p>
        </p:txBody>
      </p:sp>
      <p:pic>
        <p:nvPicPr>
          <p:cNvPr id="17412" name="Picture 4" descr="DSC008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144" y="1287463"/>
            <a:ext cx="4343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848600" y="64611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2000" b="1" i="1">
                <a:latin typeface="Times New Roman" panose="02020603050405020304" pitchFamily="18" charset="0"/>
              </a:rPr>
              <a:t>bsapp.com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98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6000" b="1" dirty="0"/>
              <a:t>Central Pocket Loop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3597578" cy="2667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600" dirty="0"/>
              <a:t>Two Deltas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/>
              <a:t>One Core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/>
              <a:t>Lacks Symmetry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solidFill>
                  <a:srgbClr val="540F08"/>
                </a:solidFill>
              </a:rPr>
              <a:t>A delta is often observed near the core</a:t>
            </a:r>
          </a:p>
        </p:txBody>
      </p:sp>
      <p:pic>
        <p:nvPicPr>
          <p:cNvPr id="20484" name="Picture 4" descr="DSC009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553183"/>
            <a:ext cx="4724400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03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3987" y="119856"/>
            <a:ext cx="8913813" cy="808038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ctr" eaLnBrk="1" hangingPunct="1"/>
            <a:r>
              <a:rPr lang="en-US" altLang="en-US" sz="4000" b="1" dirty="0">
                <a:latin typeface="Times New Roman" panose="02020603050405020304" pitchFamily="18" charset="0"/>
              </a:rPr>
              <a:t>Whorls – Part 2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4676775" y="1035996"/>
            <a:ext cx="3962400" cy="4838700"/>
            <a:chOff x="2928" y="1032"/>
            <a:chExt cx="2496" cy="3048"/>
          </a:xfrm>
        </p:grpSpPr>
        <p:pic>
          <p:nvPicPr>
            <p:cNvPr id="33807" name="Picture 7" descr="accidental whor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1416"/>
              <a:ext cx="1248" cy="124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808" name="Text Box 9"/>
            <p:cNvSpPr txBox="1">
              <a:spLocks noChangeArrowheads="1"/>
            </p:cNvSpPr>
            <p:nvPr/>
          </p:nvSpPr>
          <p:spPr bwMode="auto">
            <a:xfrm>
              <a:off x="3120" y="1032"/>
              <a:ext cx="1920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latin typeface="Times New Roman" panose="02020603050405020304" pitchFamily="18" charset="0"/>
                </a:rPr>
                <a:t>Accidental Whorl</a:t>
              </a:r>
              <a:endParaRPr lang="en-US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3809" name="Text Box 11"/>
            <p:cNvSpPr txBox="1">
              <a:spLocks noChangeArrowheads="1"/>
            </p:cNvSpPr>
            <p:nvPr/>
          </p:nvSpPr>
          <p:spPr bwMode="auto">
            <a:xfrm>
              <a:off x="2928" y="2736"/>
              <a:ext cx="2496" cy="13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dirty="0">
                  <a:latin typeface="Times New Roman" panose="02020603050405020304" pitchFamily="18" charset="0"/>
                </a:rPr>
                <a:t>Accidental whorls contain two or more patterns (not including the plain arch), or does not clearly fall under any of the other categories. </a:t>
              </a:r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04800" y="1066800"/>
            <a:ext cx="3581400" cy="4229100"/>
            <a:chOff x="240" y="1032"/>
            <a:chExt cx="2256" cy="2664"/>
          </a:xfrm>
        </p:grpSpPr>
        <p:sp>
          <p:nvSpPr>
            <p:cNvPr id="33797" name="Text Box 8"/>
            <p:cNvSpPr txBox="1">
              <a:spLocks noChangeArrowheads="1"/>
            </p:cNvSpPr>
            <p:nvPr/>
          </p:nvSpPr>
          <p:spPr bwMode="auto">
            <a:xfrm>
              <a:off x="384" y="1032"/>
              <a:ext cx="2016" cy="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latin typeface="Times New Roman" panose="02020603050405020304" pitchFamily="18" charset="0"/>
                </a:rPr>
                <a:t>Double Loop Whorl</a:t>
              </a:r>
              <a:endParaRPr lang="en-US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3798" name="Text Box 10"/>
            <p:cNvSpPr txBox="1">
              <a:spLocks noChangeArrowheads="1"/>
            </p:cNvSpPr>
            <p:nvPr/>
          </p:nvSpPr>
          <p:spPr bwMode="auto">
            <a:xfrm>
              <a:off x="288" y="2736"/>
              <a:ext cx="2208" cy="9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dirty="0">
                  <a:latin typeface="Times New Roman" panose="02020603050405020304" pitchFamily="18" charset="0"/>
                </a:rPr>
                <a:t>Double loop whorls are made up of any 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two loops </a:t>
              </a:r>
              <a:r>
                <a:rPr lang="en-US" altLang="en-US" sz="2400" dirty="0">
                  <a:latin typeface="Times New Roman" panose="02020603050405020304" pitchFamily="18" charset="0"/>
                </a:rPr>
                <a:t>combined into one print. </a:t>
              </a:r>
            </a:p>
          </p:txBody>
        </p:sp>
        <p:grpSp>
          <p:nvGrpSpPr>
            <p:cNvPr id="33799" name="Group 18"/>
            <p:cNvGrpSpPr>
              <a:grpSpLocks/>
            </p:cNvGrpSpPr>
            <p:nvPr/>
          </p:nvGrpSpPr>
          <p:grpSpPr bwMode="auto">
            <a:xfrm>
              <a:off x="240" y="1416"/>
              <a:ext cx="1824" cy="1320"/>
              <a:chOff x="1008" y="1008"/>
              <a:chExt cx="1824" cy="1320"/>
            </a:xfrm>
          </p:grpSpPr>
          <p:pic>
            <p:nvPicPr>
              <p:cNvPr id="33800" name="Picture 6" descr="double loop whorl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0" y="1008"/>
                <a:ext cx="1248" cy="1248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3801" name="Group 12"/>
              <p:cNvGrpSpPr>
                <a:grpSpLocks/>
              </p:cNvGrpSpPr>
              <p:nvPr/>
            </p:nvGrpSpPr>
            <p:grpSpPr bwMode="auto">
              <a:xfrm>
                <a:off x="1008" y="1854"/>
                <a:ext cx="672" cy="144"/>
                <a:chOff x="1320" y="9864"/>
                <a:chExt cx="1680" cy="360"/>
              </a:xfrm>
            </p:grpSpPr>
            <p:sp>
              <p:nvSpPr>
                <p:cNvPr id="33805" name="Line 13"/>
                <p:cNvSpPr>
                  <a:spLocks noChangeShapeType="1"/>
                </p:cNvSpPr>
                <p:nvPr/>
              </p:nvSpPr>
              <p:spPr bwMode="auto">
                <a:xfrm>
                  <a:off x="2280" y="10044"/>
                  <a:ext cx="720" cy="0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80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320" y="9864"/>
                  <a:ext cx="960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Char char="–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1"/>
                    </a:buClr>
                    <a:buSzPct val="80000"/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200" b="1">
                      <a:latin typeface="Times New Roman" panose="02020603050405020304" pitchFamily="18" charset="0"/>
                    </a:rPr>
                    <a:t>Delta</a:t>
                  </a:r>
                  <a:endParaRPr lang="en-US" altLang="en-US" sz="180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3802" name="Group 15"/>
              <p:cNvGrpSpPr>
                <a:grpSpLocks/>
              </p:cNvGrpSpPr>
              <p:nvPr/>
            </p:nvGrpSpPr>
            <p:grpSpPr bwMode="auto">
              <a:xfrm>
                <a:off x="2400" y="1896"/>
                <a:ext cx="432" cy="432"/>
                <a:chOff x="4875" y="9864"/>
                <a:chExt cx="1080" cy="1080"/>
              </a:xfrm>
            </p:grpSpPr>
            <p:sp>
              <p:nvSpPr>
                <p:cNvPr id="33803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5400" y="9864"/>
                  <a:ext cx="0" cy="720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804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875" y="10584"/>
                  <a:ext cx="1080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Char char="–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SzPct val="75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tx1"/>
                    </a:buClr>
                    <a:buSzPct val="80000"/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SzPct val="65000"/>
                    <a:buFont typeface="Wingdings" panose="05000000000000000000" pitchFamily="2" charset="2"/>
                    <a:buChar char="l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200" b="1">
                      <a:latin typeface="Times New Roman" panose="02020603050405020304" pitchFamily="18" charset="0"/>
                    </a:rPr>
                    <a:t>Delta</a:t>
                  </a:r>
                  <a:endParaRPr lang="en-US" altLang="en-US" sz="1800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2798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247" y="228600"/>
            <a:ext cx="8839199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6000" b="1" dirty="0"/>
              <a:t>Double Loop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600200"/>
            <a:ext cx="4038600" cy="2667000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Two Deltas</a:t>
            </a:r>
          </a:p>
          <a:p>
            <a:pPr eaLnBrk="1" hangingPunct="1"/>
            <a:r>
              <a:rPr lang="en-US" altLang="en-US" sz="4000" dirty="0"/>
              <a:t>Two Cores</a:t>
            </a:r>
          </a:p>
          <a:p>
            <a:pPr eaLnBrk="1" hangingPunct="1"/>
            <a:r>
              <a:rPr lang="en-US" altLang="en-US" sz="4000" dirty="0"/>
              <a:t>Appears to have an “S” in the print</a:t>
            </a:r>
          </a:p>
        </p:txBody>
      </p:sp>
      <p:pic>
        <p:nvPicPr>
          <p:cNvPr id="23556" name="Picture 7" descr="DSC008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046" y="1447800"/>
            <a:ext cx="47244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580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6000" b="1" dirty="0"/>
              <a:t>Accidental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047" y="1925435"/>
            <a:ext cx="8955088" cy="1143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All other prints</a:t>
            </a:r>
          </a:p>
        </p:txBody>
      </p:sp>
      <p:pic>
        <p:nvPicPr>
          <p:cNvPr id="25604" name="Picture 5" descr="DSC009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954" y="1676400"/>
            <a:ext cx="4608513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7848600" y="64611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2000" b="1" i="1">
                <a:latin typeface="Times New Roman" panose="02020603050405020304" pitchFamily="18" charset="0"/>
              </a:rPr>
              <a:t>bsapp.com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7601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7651" name="Picture 4" descr="DSC0093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7848600" y="64611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2000" b="1" i="1">
                <a:latin typeface="Times New Roman" panose="02020603050405020304" pitchFamily="18" charset="0"/>
              </a:rPr>
              <a:t>bsapp.com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81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  <a:solidFill>
            <a:srgbClr val="FFFF00"/>
          </a:solidFill>
        </p:spPr>
        <p:txBody>
          <a:bodyPr anchor="ctr"/>
          <a:lstStyle/>
          <a:p>
            <a:pPr algn="ctr" eaLnBrk="1" hangingPunct="1"/>
            <a:r>
              <a:rPr lang="en-US" altLang="en-US" sz="2400" b="1" dirty="0">
                <a:latin typeface="Times New Roman" panose="02020603050405020304" pitchFamily="18" charset="0"/>
              </a:rPr>
              <a:t>Identify each fingerprint pattern.</a:t>
            </a:r>
          </a:p>
        </p:txBody>
      </p:sp>
      <p:pic>
        <p:nvPicPr>
          <p:cNvPr id="35843" name="Picture 2" descr="fprint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1" b="6667"/>
          <a:stretch>
            <a:fillRect/>
          </a:stretch>
        </p:blipFill>
        <p:spPr bwMode="auto">
          <a:xfrm>
            <a:off x="304800" y="762000"/>
            <a:ext cx="3008313" cy="30178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3" descr="fprint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9"/>
          <a:stretch>
            <a:fillRect/>
          </a:stretch>
        </p:blipFill>
        <p:spPr bwMode="auto">
          <a:xfrm>
            <a:off x="3505200" y="2971800"/>
            <a:ext cx="2195513" cy="27654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arch_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333" r="6250" b="3333"/>
          <a:stretch>
            <a:fillRect/>
          </a:stretch>
        </p:blipFill>
        <p:spPr bwMode="auto">
          <a:xfrm>
            <a:off x="6324600" y="4343400"/>
            <a:ext cx="2209800" cy="2133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7" descr="fprint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b="18750"/>
          <a:stretch>
            <a:fillRect/>
          </a:stretch>
        </p:blipFill>
        <p:spPr bwMode="auto">
          <a:xfrm>
            <a:off x="5943600" y="762000"/>
            <a:ext cx="3017838" cy="29670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8" descr="t_arch_h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333" r="6250" b="3333"/>
          <a:stretch>
            <a:fillRect/>
          </a:stretch>
        </p:blipFill>
        <p:spPr bwMode="auto">
          <a:xfrm>
            <a:off x="609600" y="4343400"/>
            <a:ext cx="2209800" cy="2133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 rot="1065635">
            <a:off x="4100117" y="1040119"/>
            <a:ext cx="106952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Engravers MT" pitchFamily="18" charset="0"/>
              </a:rPr>
              <a:t>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8600" y="3048000"/>
            <a:ext cx="685800" cy="83099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Engravers MT" pitchFamily="18" charset="0"/>
              </a:rPr>
              <a:t>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305800" y="3048000"/>
            <a:ext cx="685800" cy="83099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Engravers MT" pitchFamily="18" charset="0"/>
              </a:rPr>
              <a:t>B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352800" y="5181600"/>
            <a:ext cx="685800" cy="83099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Engravers MT" pitchFamily="18" charset="0"/>
              </a:rPr>
              <a:t>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1000" y="5867400"/>
            <a:ext cx="685800" cy="83099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Engravers MT" pitchFamily="18" charset="0"/>
              </a:rPr>
              <a:t>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001000" y="5791200"/>
            <a:ext cx="685800" cy="830997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Engravers MT" pitchFamily="18" charset="0"/>
              </a:rPr>
              <a:t>E</a:t>
            </a:r>
          </a:p>
        </p:txBody>
      </p:sp>
      <p:sp>
        <p:nvSpPr>
          <p:cNvPr id="35854" name="TextBox 19"/>
          <p:cNvSpPr txBox="1">
            <a:spLocks noChangeArrowheads="1"/>
          </p:cNvSpPr>
          <p:nvPr/>
        </p:nvSpPr>
        <p:spPr bwMode="auto">
          <a:xfrm>
            <a:off x="4010025" y="57912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Right Hand</a:t>
            </a:r>
          </a:p>
        </p:txBody>
      </p:sp>
      <p:sp>
        <p:nvSpPr>
          <p:cNvPr id="35855" name="TextBox 20"/>
          <p:cNvSpPr txBox="1">
            <a:spLocks noChangeArrowheads="1"/>
          </p:cNvSpPr>
          <p:nvPr/>
        </p:nvSpPr>
        <p:spPr bwMode="auto">
          <a:xfrm>
            <a:off x="914400" y="38100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Left Hand</a:t>
            </a:r>
          </a:p>
        </p:txBody>
      </p:sp>
      <p:sp>
        <p:nvSpPr>
          <p:cNvPr id="35856" name="TextBox 21"/>
          <p:cNvSpPr txBox="1">
            <a:spLocks noChangeArrowheads="1"/>
          </p:cNvSpPr>
          <p:nvPr/>
        </p:nvSpPr>
        <p:spPr bwMode="auto">
          <a:xfrm>
            <a:off x="6172200" y="64770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Left Hand</a:t>
            </a:r>
          </a:p>
        </p:txBody>
      </p:sp>
      <p:sp>
        <p:nvSpPr>
          <p:cNvPr id="35857" name="TextBox 22"/>
          <p:cNvSpPr txBox="1">
            <a:spLocks noChangeArrowheads="1"/>
          </p:cNvSpPr>
          <p:nvPr/>
        </p:nvSpPr>
        <p:spPr bwMode="auto">
          <a:xfrm>
            <a:off x="6553200" y="37338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Right Hand</a:t>
            </a:r>
          </a:p>
        </p:txBody>
      </p:sp>
      <p:sp>
        <p:nvSpPr>
          <p:cNvPr id="35858" name="TextBox 23"/>
          <p:cNvSpPr txBox="1">
            <a:spLocks noChangeArrowheads="1"/>
          </p:cNvSpPr>
          <p:nvPr/>
        </p:nvSpPr>
        <p:spPr bwMode="auto">
          <a:xfrm>
            <a:off x="1295400" y="64770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Right Hand</a:t>
            </a:r>
          </a:p>
        </p:txBody>
      </p:sp>
    </p:spTree>
    <p:extLst>
      <p:ext uri="{BB962C8B-B14F-4D97-AF65-F5344CB8AC3E}">
        <p14:creationId xmlns:p14="http://schemas.microsoft.com/office/powerpoint/2010/main" val="3543777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32498" y="761999"/>
            <a:ext cx="6759102" cy="6556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History of Fingerprints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905000"/>
            <a:ext cx="6934200" cy="4525963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spcAft>
                <a:spcPct val="20000"/>
              </a:spcAft>
              <a:buSzPct val="90000"/>
              <a:buFont typeface="Wingdings" panose="05000000000000000000" pitchFamily="2" charset="2"/>
              <a:buAutoNum type="arabicPeriod"/>
            </a:pPr>
            <a:r>
              <a:rPr lang="en-US" altLang="en-US" dirty="0"/>
              <a:t>In </a:t>
            </a:r>
            <a:r>
              <a:rPr lang="en-US" altLang="en-US" b="1" dirty="0"/>
              <a:t>ancient Babylon</a:t>
            </a:r>
            <a:r>
              <a:rPr lang="en-US" altLang="en-US" dirty="0"/>
              <a:t> (1750 B.C.), fingerprints pressed into clay tablets marked contracts. </a:t>
            </a:r>
          </a:p>
          <a:p>
            <a:pPr marL="533400" indent="-533400" eaLnBrk="1" hangingPunct="1">
              <a:lnSpc>
                <a:spcPct val="90000"/>
              </a:lnSpc>
              <a:spcAft>
                <a:spcPct val="20000"/>
              </a:spcAft>
              <a:buSzPct val="90000"/>
              <a:buFont typeface="Wingdings" panose="05000000000000000000" pitchFamily="2" charset="2"/>
              <a:buAutoNum type="arabicPeriod"/>
            </a:pPr>
            <a:r>
              <a:rPr lang="en-US" altLang="en-US" dirty="0"/>
              <a:t>The documents showing fingerprints date from third century B.C. </a:t>
            </a:r>
            <a:r>
              <a:rPr lang="en-US" altLang="en-US" b="1" dirty="0"/>
              <a:t>China</a:t>
            </a:r>
            <a:r>
              <a:rPr lang="en-US" altLang="en-US" dirty="0"/>
              <a:t>. </a:t>
            </a:r>
          </a:p>
          <a:p>
            <a:pPr marL="533400" indent="-533400" eaLnBrk="1" hangingPunct="1">
              <a:lnSpc>
                <a:spcPct val="90000"/>
              </a:lnSpc>
              <a:spcAft>
                <a:spcPct val="20000"/>
              </a:spcAft>
              <a:buSzPct val="90000"/>
              <a:buFont typeface="Wingdings" panose="05000000000000000000" pitchFamily="2" charset="2"/>
              <a:buAutoNum type="arabicPeriod"/>
            </a:pPr>
            <a:r>
              <a:rPr lang="en-US" altLang="en-US" dirty="0"/>
              <a:t>In 1788, </a:t>
            </a:r>
            <a:r>
              <a:rPr lang="en-US" altLang="en-US" b="1" dirty="0"/>
              <a:t>Johann Mayer </a:t>
            </a:r>
            <a:r>
              <a:rPr lang="en-US" altLang="en-US" dirty="0"/>
              <a:t>noted that the arrangement of skin ridges is never duplicated in two persons. </a:t>
            </a:r>
            <a:r>
              <a:rPr lang="en-US" altLang="en-US" i="1" dirty="0"/>
              <a:t>He was probably the first scientist to recognize this fact. </a:t>
            </a:r>
          </a:p>
          <a:p>
            <a:endParaRPr lang="en-US" altLang="en-US" dirty="0"/>
          </a:p>
        </p:txBody>
      </p:sp>
      <p:pic>
        <p:nvPicPr>
          <p:cNvPr id="2050" name="Picture 2" descr="http://www.ancientresource.com/images/roman/bullae/bulla-bust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09202" y="1599801"/>
            <a:ext cx="3446956" cy="177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396" y="609600"/>
            <a:ext cx="9098604" cy="579438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en-US" altLang="en-US" b="1" dirty="0"/>
              <a:t>What Are Fingerprints?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0312" y="1524000"/>
            <a:ext cx="6163688" cy="4525963"/>
          </a:xfrm>
        </p:spPr>
        <p:txBody>
          <a:bodyPr/>
          <a:lstStyle/>
          <a:p>
            <a:pPr eaLnBrk="1" hangingPunct="1">
              <a:spcAft>
                <a:spcPts val="900"/>
              </a:spcAft>
              <a:buSzPct val="90000"/>
            </a:pPr>
            <a:r>
              <a:rPr lang="en-US" altLang="en-US" dirty="0">
                <a:solidFill>
                  <a:srgbClr val="002060"/>
                </a:solidFill>
              </a:rPr>
              <a:t>All fingers, toes, feet, and palms are covered in small ridges</a:t>
            </a:r>
            <a:r>
              <a:rPr lang="en-US" altLang="en-US" dirty="0"/>
              <a:t>. </a:t>
            </a:r>
          </a:p>
          <a:p>
            <a:pPr eaLnBrk="1" hangingPunct="1">
              <a:spcAft>
                <a:spcPts val="900"/>
              </a:spcAft>
              <a:buSzPct val="90000"/>
            </a:pPr>
            <a:r>
              <a:rPr lang="en-US" altLang="en-US" dirty="0"/>
              <a:t>These ridges are arranged in connected units called </a:t>
            </a:r>
            <a:r>
              <a:rPr lang="en-US" altLang="en-US" i="1" dirty="0"/>
              <a:t>dermal,</a:t>
            </a:r>
            <a:r>
              <a:rPr lang="en-US" altLang="en-US" dirty="0"/>
              <a:t> or </a:t>
            </a:r>
            <a:r>
              <a:rPr lang="en-US" altLang="en-US" i="1" dirty="0"/>
              <a:t>friction, ridges.</a:t>
            </a:r>
            <a:r>
              <a:rPr lang="en-US" altLang="en-US" dirty="0"/>
              <a:t>  </a:t>
            </a:r>
          </a:p>
          <a:p>
            <a:pPr eaLnBrk="1" hangingPunct="1">
              <a:spcAft>
                <a:spcPts val="900"/>
              </a:spcAft>
              <a:buSzPct val="90000"/>
            </a:pPr>
            <a:r>
              <a:rPr lang="en-US" altLang="en-US" dirty="0">
                <a:solidFill>
                  <a:srgbClr val="002060"/>
                </a:solidFill>
              </a:rPr>
              <a:t>These ridges help us get or keep our grip on objects. </a:t>
            </a:r>
          </a:p>
          <a:p>
            <a:pPr eaLnBrk="1" hangingPunct="1">
              <a:spcAft>
                <a:spcPts val="900"/>
              </a:spcAft>
              <a:buSzPct val="90000"/>
            </a:pPr>
            <a:r>
              <a:rPr lang="en-US" altLang="en-US" dirty="0"/>
              <a:t>Natural secretions plus dirt on these surfaces leave behind an impression (a print) on those objects with which we come in contact.  </a:t>
            </a:r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" y="1524000"/>
            <a:ext cx="29527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94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533400"/>
            <a:ext cx="8226425" cy="65563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PRINCIPLES OF FINGERPRINTS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225" y="1295400"/>
            <a:ext cx="88392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dirty="0">
                <a:solidFill>
                  <a:srgbClr val="540F08"/>
                </a:solidFill>
                <a:latin typeface="Times New Roman" panose="02020603050405020304" pitchFamily="18" charset="0"/>
              </a:rPr>
              <a:t>There are 3 fundamental principles</a:t>
            </a:r>
            <a:r>
              <a:rPr lang="en-US" altLang="en-US" dirty="0">
                <a:latin typeface="Times New Roman" panose="02020603050405020304" pitchFamily="18" charset="0"/>
              </a:rPr>
              <a:t>:</a:t>
            </a:r>
          </a:p>
          <a:p>
            <a:pPr marL="0" indent="0" algn="just" eaLnBrk="1" hangingPunct="1">
              <a:buNone/>
            </a:pPr>
            <a:r>
              <a:rPr lang="en-US" altLang="en-US" dirty="0">
                <a:latin typeface="Times New Roman" panose="02020603050405020304" pitchFamily="18" charset="0"/>
              </a:rPr>
              <a:t>1) A fingerprint is an </a:t>
            </a:r>
            <a:r>
              <a:rPr lang="en-US" altLang="en-US" u="sng" dirty="0">
                <a:latin typeface="Times New Roman" panose="02020603050405020304" pitchFamily="18" charset="0"/>
              </a:rPr>
              <a:t>individual</a:t>
            </a:r>
            <a:r>
              <a:rPr lang="en-US" altLang="en-US" dirty="0">
                <a:latin typeface="Times New Roman" panose="02020603050405020304" pitchFamily="18" charset="0"/>
              </a:rPr>
              <a:t> characteristic; no two people have been found with the </a:t>
            </a:r>
            <a:r>
              <a:rPr lang="en-US" altLang="en-US" u="sng" dirty="0">
                <a:latin typeface="Times New Roman" panose="02020603050405020304" pitchFamily="18" charset="0"/>
              </a:rPr>
              <a:t>exact</a:t>
            </a:r>
            <a:r>
              <a:rPr lang="en-US" altLang="en-US" dirty="0">
                <a:latin typeface="Times New Roman" panose="02020603050405020304" pitchFamily="18" charset="0"/>
              </a:rPr>
              <a:t> same fingerprint pattern.</a:t>
            </a:r>
          </a:p>
          <a:p>
            <a:pPr marL="0" indent="0" algn="just" eaLnBrk="1" hangingPunct="1"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en-US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fingerprint </a:t>
            </a:r>
            <a:r>
              <a:rPr lang="en-US" altLang="en-US" u="sng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pattern</a:t>
            </a:r>
            <a:r>
              <a:rPr lang="en-US" altLang="en-US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remain </a:t>
            </a:r>
            <a:r>
              <a:rPr lang="en-US" altLang="en-US" u="sng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unchanged</a:t>
            </a:r>
            <a:r>
              <a:rPr lang="en-US" altLang="en-US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the </a:t>
            </a:r>
            <a:r>
              <a:rPr lang="en-US" altLang="en-US" u="sng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en-US" dirty="0">
                <a:solidFill>
                  <a:srgbClr val="540F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an individual; however, the print itself may change due to permanent scars and skin diseases.</a:t>
            </a:r>
          </a:p>
          <a:p>
            <a:pPr marL="0" indent="0" algn="just" eaLnBrk="1" hangingPunct="1">
              <a:buNone/>
            </a:pPr>
            <a:r>
              <a:rPr lang="en-US" altLang="en-US" dirty="0">
                <a:latin typeface="Times New Roman" panose="02020603050405020304" pitchFamily="18" charset="0"/>
              </a:rPr>
              <a:t>3) Fingerprints have general characteristic </a:t>
            </a:r>
            <a:r>
              <a:rPr lang="en-US" altLang="en-US" u="sng" dirty="0">
                <a:latin typeface="Times New Roman" panose="02020603050405020304" pitchFamily="18" charset="0"/>
              </a:rPr>
              <a:t>ridge</a:t>
            </a:r>
            <a:r>
              <a:rPr lang="en-US" altLang="en-US" dirty="0">
                <a:latin typeface="Times New Roman" panose="02020603050405020304" pitchFamily="18" charset="0"/>
              </a:rPr>
              <a:t> patterns that allow them to be systematically identified.</a:t>
            </a:r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412" y="4191000"/>
            <a:ext cx="4229877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9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457200"/>
            <a:ext cx="8226425" cy="5794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Fingerprint Characteristics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219200"/>
            <a:ext cx="8226425" cy="4906963"/>
          </a:xfrm>
        </p:spPr>
        <p:txBody>
          <a:bodyPr/>
          <a:lstStyle/>
          <a:p>
            <a:r>
              <a:rPr lang="en-US" altLang="en-US" dirty="0"/>
              <a:t>Forensic examiners look for the presence of a </a:t>
            </a:r>
            <a:r>
              <a:rPr lang="en-US" altLang="en-US" b="1" dirty="0">
                <a:solidFill>
                  <a:srgbClr val="CC3300"/>
                </a:solidFill>
              </a:rPr>
              <a:t>core </a:t>
            </a:r>
            <a:r>
              <a:rPr lang="en-US" altLang="en-US" dirty="0"/>
              <a:t>(the center of a whorl or loop) and </a:t>
            </a:r>
            <a:r>
              <a:rPr lang="en-US" altLang="en-US" b="1" dirty="0">
                <a:solidFill>
                  <a:srgbClr val="CC3300"/>
                </a:solidFill>
              </a:rPr>
              <a:t>deltas </a:t>
            </a:r>
            <a:r>
              <a:rPr lang="en-US" altLang="en-US" dirty="0"/>
              <a:t>(triangular regions near a loop). </a:t>
            </a:r>
          </a:p>
          <a:p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779" y="2524920"/>
            <a:ext cx="3943476" cy="4323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" y="2524920"/>
            <a:ext cx="5096308" cy="2805833"/>
          </a:xfrm>
          <a:prstGeom prst="rect">
            <a:avLst/>
          </a:prstGeom>
        </p:spPr>
      </p:pic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3505200" y="4953000"/>
            <a:ext cx="1643579" cy="1905000"/>
            <a:chOff x="4535841" y="2438400"/>
            <a:chExt cx="1102959" cy="881063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4535841" y="2971800"/>
              <a:ext cx="1102959" cy="347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b="1"/>
                <a:t>Delta</a:t>
              </a:r>
              <a:endParaRPr lang="en-US" altLang="en-US" sz="1800"/>
            </a:p>
          </p:txBody>
        </p:sp>
        <p:pic>
          <p:nvPicPr>
            <p:cNvPr id="10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16" t="53175" r="51894" b="28224"/>
            <a:stretch>
              <a:fillRect/>
            </a:stretch>
          </p:blipFill>
          <p:spPr bwMode="auto">
            <a:xfrm>
              <a:off x="4648200" y="2438400"/>
              <a:ext cx="89471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Oval 10"/>
            <p:cNvSpPr/>
            <p:nvPr/>
          </p:nvSpPr>
          <p:spPr>
            <a:xfrm>
              <a:off x="4801085" y="2438400"/>
              <a:ext cx="532398" cy="53340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2683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457200"/>
            <a:ext cx="8226425" cy="5794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Types of Fingerprints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2" y="1143000"/>
            <a:ext cx="8226425" cy="4525963"/>
          </a:xfrm>
        </p:spPr>
        <p:txBody>
          <a:bodyPr/>
          <a:lstStyle/>
          <a:p>
            <a:pPr eaLnBrk="1" hangingPunct="1">
              <a:buSzPct val="90000"/>
            </a:pPr>
            <a:r>
              <a:rPr lang="en-US" altLang="en-US" dirty="0"/>
              <a:t>There are 3 general fingerprint distinctions: </a:t>
            </a:r>
          </a:p>
          <a:p>
            <a:pPr lvl="1">
              <a:buSzPct val="90000"/>
            </a:pPr>
            <a:r>
              <a:rPr lang="en-US" altLang="en-US" dirty="0"/>
              <a:t>Arches</a:t>
            </a:r>
          </a:p>
          <a:p>
            <a:pPr lvl="1">
              <a:buSzPct val="90000"/>
            </a:pPr>
            <a:r>
              <a:rPr lang="en-US" altLang="en-US" dirty="0"/>
              <a:t>Loops</a:t>
            </a:r>
          </a:p>
          <a:p>
            <a:pPr lvl="1">
              <a:buSzPct val="90000"/>
            </a:pPr>
            <a:r>
              <a:rPr lang="en-US" altLang="en-US" dirty="0"/>
              <a:t>Whorls</a:t>
            </a:r>
          </a:p>
          <a:p>
            <a:pPr eaLnBrk="1" hangingPunct="1">
              <a:spcBef>
                <a:spcPts val="15600"/>
              </a:spcBef>
              <a:buFont typeface="Wingdings" panose="05000000000000000000" pitchFamily="2" charset="2"/>
              <a:buNone/>
            </a:pPr>
            <a:r>
              <a:rPr lang="en-US" altLang="en-US" dirty="0"/>
              <a:t>	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06" y="1879032"/>
            <a:ext cx="4648200" cy="464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5" y="3124200"/>
            <a:ext cx="4071938" cy="340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35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1996" y="46632"/>
            <a:ext cx="8226425" cy="88423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4800" b="1" dirty="0">
                <a:latin typeface="Times New Roman" panose="02020603050405020304" pitchFamily="18" charset="0"/>
              </a:rPr>
              <a:t>Arches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26624" y="975190"/>
            <a:ext cx="91173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Arches are the simplest type of fingerprints that are formed by ridges that enter on one side of the print and exit on the other.  No </a:t>
            </a:r>
            <a:r>
              <a:rPr lang="en-US" altLang="en-US" sz="2400" b="1" dirty="0">
                <a:latin typeface="Times New Roman" panose="02020603050405020304" pitchFamily="18" charset="0"/>
              </a:rPr>
              <a:t>deltas</a:t>
            </a:r>
            <a:r>
              <a:rPr lang="en-US" altLang="en-US" sz="2400" dirty="0">
                <a:latin typeface="Times New Roman" panose="02020603050405020304" pitchFamily="18" charset="0"/>
              </a:rPr>
              <a:t> are present.</a:t>
            </a:r>
          </a:p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2 types: </a:t>
            </a:r>
            <a:r>
              <a:rPr lang="en-US" altLang="en-US" sz="2400" b="1" dirty="0">
                <a:latin typeface="Times New Roman" panose="02020603050405020304" pitchFamily="18" charset="0"/>
              </a:rPr>
              <a:t>plain arch </a:t>
            </a:r>
            <a:r>
              <a:rPr lang="en-US" altLang="en-US" sz="2400" dirty="0">
                <a:latin typeface="Times New Roman" panose="02020603050405020304" pitchFamily="18" charset="0"/>
              </a:rPr>
              <a:t>&amp; </a:t>
            </a:r>
            <a:r>
              <a:rPr lang="en-US" altLang="en-US" sz="2400" b="1" dirty="0">
                <a:latin typeface="Times New Roman" panose="02020603050405020304" pitchFamily="18" charset="0"/>
              </a:rPr>
              <a:t>tented arch</a:t>
            </a:r>
            <a:endParaRPr lang="en-US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12292" name="Group 17"/>
          <p:cNvGrpSpPr>
            <a:grpSpLocks/>
          </p:cNvGrpSpPr>
          <p:nvPr/>
        </p:nvGrpSpPr>
        <p:grpSpPr bwMode="auto">
          <a:xfrm>
            <a:off x="97635" y="3048000"/>
            <a:ext cx="4267200" cy="3693268"/>
            <a:chOff x="384" y="1968"/>
            <a:chExt cx="2304" cy="1968"/>
          </a:xfrm>
        </p:grpSpPr>
        <p:sp>
          <p:nvSpPr>
            <p:cNvPr id="12302" name="Text Box 7"/>
            <p:cNvSpPr txBox="1">
              <a:spLocks noChangeArrowheads="1"/>
            </p:cNvSpPr>
            <p:nvPr/>
          </p:nvSpPr>
          <p:spPr bwMode="auto">
            <a:xfrm>
              <a:off x="384" y="3264"/>
              <a:ext cx="2304" cy="6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latin typeface="Times New Roman" panose="02020603050405020304" pitchFamily="18" charset="0"/>
                </a:rPr>
                <a:t>Plain Arch</a:t>
              </a:r>
              <a:endParaRPr lang="en-US" altLang="en-US" sz="2000" dirty="0"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Times New Roman" panose="02020603050405020304" pitchFamily="18" charset="0"/>
                </a:rPr>
                <a:t>Ridges enter on one side and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Times New Roman" panose="02020603050405020304" pitchFamily="18" charset="0"/>
                </a:rPr>
                <a:t>exit on the other side.</a:t>
              </a:r>
            </a:p>
          </p:txBody>
        </p:sp>
        <p:pic>
          <p:nvPicPr>
            <p:cNvPr id="12303" name="Picture 6" descr="plain arch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968"/>
              <a:ext cx="1152" cy="115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293" name="Line 8"/>
          <p:cNvSpPr>
            <a:spLocks noChangeShapeType="1"/>
          </p:cNvSpPr>
          <p:nvPr/>
        </p:nvSpPr>
        <p:spPr bwMode="auto">
          <a:xfrm>
            <a:off x="685800" y="4040221"/>
            <a:ext cx="381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4" name="Line 9"/>
          <p:cNvSpPr>
            <a:spLocks noChangeShapeType="1"/>
          </p:cNvSpPr>
          <p:nvPr/>
        </p:nvSpPr>
        <p:spPr bwMode="auto">
          <a:xfrm>
            <a:off x="3352800" y="4040221"/>
            <a:ext cx="381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5" name="Line 13"/>
          <p:cNvSpPr>
            <a:spLocks noChangeShapeType="1"/>
          </p:cNvSpPr>
          <p:nvPr/>
        </p:nvSpPr>
        <p:spPr bwMode="auto">
          <a:xfrm>
            <a:off x="4876800" y="4267200"/>
            <a:ext cx="381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6" name="Line 14"/>
          <p:cNvSpPr>
            <a:spLocks noChangeShapeType="1"/>
          </p:cNvSpPr>
          <p:nvPr/>
        </p:nvSpPr>
        <p:spPr bwMode="auto">
          <a:xfrm>
            <a:off x="7620000" y="4267200"/>
            <a:ext cx="381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2297" name="Group 18"/>
          <p:cNvGrpSpPr>
            <a:grpSpLocks/>
          </p:cNvGrpSpPr>
          <p:nvPr/>
        </p:nvGrpSpPr>
        <p:grpSpPr bwMode="auto">
          <a:xfrm>
            <a:off x="4636790" y="2396192"/>
            <a:ext cx="4192621" cy="4343400"/>
            <a:chOff x="3024" y="1584"/>
            <a:chExt cx="2256" cy="2352"/>
          </a:xfrm>
        </p:grpSpPr>
        <p:pic>
          <p:nvPicPr>
            <p:cNvPr id="12298" name="Picture 11" descr="tented arch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1968"/>
              <a:ext cx="1152" cy="115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9" name="Text Box 12"/>
            <p:cNvSpPr txBox="1">
              <a:spLocks noChangeArrowheads="1"/>
            </p:cNvSpPr>
            <p:nvPr/>
          </p:nvSpPr>
          <p:spPr bwMode="auto">
            <a:xfrm>
              <a:off x="3024" y="3264"/>
              <a:ext cx="2208" cy="6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/>
                <a:t>Tented Arches</a:t>
              </a:r>
              <a:r>
                <a:rPr lang="en-US" altLang="en-US" sz="2000" dirty="0"/>
                <a:t>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Times New Roman" panose="02020603050405020304" pitchFamily="18" charset="0"/>
                </a:rPr>
                <a:t>Similar to the plain arch,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dirty="0">
                  <a:latin typeface="Times New Roman" panose="02020603050405020304" pitchFamily="18" charset="0"/>
                </a:rPr>
                <a:t>but has a spike in the center.</a:t>
              </a:r>
            </a:p>
          </p:txBody>
        </p:sp>
        <p:sp>
          <p:nvSpPr>
            <p:cNvPr id="12300" name="Line 15"/>
            <p:cNvSpPr>
              <a:spLocks noChangeShapeType="1"/>
            </p:cNvSpPr>
            <p:nvPr/>
          </p:nvSpPr>
          <p:spPr bwMode="auto">
            <a:xfrm flipV="1">
              <a:off x="4152" y="1752"/>
              <a:ext cx="96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1" name="Text Box 16"/>
            <p:cNvSpPr txBox="1">
              <a:spLocks noChangeArrowheads="1"/>
            </p:cNvSpPr>
            <p:nvPr/>
          </p:nvSpPr>
          <p:spPr bwMode="auto">
            <a:xfrm>
              <a:off x="4128" y="1584"/>
              <a:ext cx="11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/>
                <a:t>Spike or “tent”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837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7947"/>
            <a:ext cx="9144000" cy="6556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altLang="en-US" b="1" dirty="0"/>
              <a:t>Arches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" b="4280"/>
          <a:stretch/>
        </p:blipFill>
        <p:spPr>
          <a:xfrm>
            <a:off x="138936" y="3724019"/>
            <a:ext cx="5505962" cy="2752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33" y="1060778"/>
            <a:ext cx="5493379" cy="26780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1356" b="740"/>
          <a:stretch/>
        </p:blipFill>
        <p:spPr>
          <a:xfrm>
            <a:off x="5635169" y="1060778"/>
            <a:ext cx="3342740" cy="541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7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17940"/>
            <a:ext cx="5943600" cy="762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altLang="en-US" sz="4800" b="1" dirty="0">
                <a:latin typeface="Times New Roman" panose="02020603050405020304" pitchFamily="18" charset="0"/>
              </a:rPr>
              <a:t>Loops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6200" y="1141369"/>
            <a:ext cx="606713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Loops must have </a:t>
            </a:r>
            <a:r>
              <a:rPr lang="en-US" altLang="en-US" sz="2400" b="1" dirty="0">
                <a:latin typeface="Times New Roman" panose="02020603050405020304" pitchFamily="18" charset="0"/>
              </a:rPr>
              <a:t>one delta </a:t>
            </a:r>
            <a:r>
              <a:rPr lang="en-US" altLang="en-US" sz="2400" dirty="0">
                <a:latin typeface="Times New Roman" panose="02020603050405020304" pitchFamily="18" charset="0"/>
              </a:rPr>
              <a:t>and one or more ridges that enter and leave on the same side.  </a:t>
            </a:r>
          </a:p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</a:rPr>
              <a:t>These patterns are named for their positions related to the radius and ulna bones, i.e. the bone the loop opening is facing towards.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b="1" i="1" dirty="0"/>
              <a:t>Types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b="1" dirty="0"/>
              <a:t>Radial</a:t>
            </a:r>
            <a:r>
              <a:rPr lang="en-US" altLang="en-US" sz="2200" dirty="0">
                <a:cs typeface="Arial" panose="020B0604020202020204" pitchFamily="34" charset="0"/>
              </a:rPr>
              <a:t>—</a:t>
            </a:r>
            <a:r>
              <a:rPr lang="en-US" altLang="en-US" sz="2200" dirty="0"/>
              <a:t>opens toward the thumb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200" b="1" dirty="0"/>
              <a:t>Ulnar</a:t>
            </a:r>
            <a:r>
              <a:rPr lang="en-US" altLang="en-US" sz="2200" dirty="0">
                <a:cs typeface="Arial" panose="020B0604020202020204" pitchFamily="34" charset="0"/>
              </a:rPr>
              <a:t>—</a:t>
            </a:r>
            <a:r>
              <a:rPr lang="en-US" altLang="en-US" sz="2200" dirty="0"/>
              <a:t>opens toward the “pinky”</a:t>
            </a:r>
            <a:endParaRPr lang="en-US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14342" name="Group 32"/>
          <p:cNvGrpSpPr>
            <a:grpSpLocks/>
          </p:cNvGrpSpPr>
          <p:nvPr/>
        </p:nvGrpSpPr>
        <p:grpSpPr bwMode="auto">
          <a:xfrm>
            <a:off x="3211513" y="4364477"/>
            <a:ext cx="2921000" cy="2514600"/>
            <a:chOff x="609600" y="2819400"/>
            <a:chExt cx="3505200" cy="2514600"/>
          </a:xfrm>
        </p:grpSpPr>
        <p:pic>
          <p:nvPicPr>
            <p:cNvPr id="14356" name="Picture 8" descr="radial loop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4546" y="2819400"/>
              <a:ext cx="2331644" cy="183832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7" name="Text Box 6"/>
            <p:cNvSpPr txBox="1">
              <a:spLocks noChangeArrowheads="1"/>
            </p:cNvSpPr>
            <p:nvPr/>
          </p:nvSpPr>
          <p:spPr bwMode="auto">
            <a:xfrm>
              <a:off x="609600" y="4648200"/>
              <a:ext cx="3505200" cy="685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Times New Roman" panose="02020603050405020304" pitchFamily="18" charset="0"/>
                </a:rPr>
                <a:t>L – Radial Loop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Times New Roman" panose="02020603050405020304" pitchFamily="18" charset="0"/>
                </a:rPr>
                <a:t>R - Ulnar Loop</a:t>
              </a:r>
              <a:endParaRPr lang="en-US" altLang="en-US" sz="2000">
                <a:latin typeface="Times New Roman" panose="02020603050405020304" pitchFamily="18" charset="0"/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3048000" y="4038600"/>
              <a:ext cx="762000" cy="45720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3" name="Group 33"/>
          <p:cNvGrpSpPr>
            <a:grpSpLocks/>
          </p:cNvGrpSpPr>
          <p:nvPr/>
        </p:nvGrpSpPr>
        <p:grpSpPr bwMode="auto">
          <a:xfrm>
            <a:off x="6103957" y="4288277"/>
            <a:ext cx="3048000" cy="2590800"/>
            <a:chOff x="6553200" y="2743200"/>
            <a:chExt cx="3657600" cy="2590800"/>
          </a:xfrm>
        </p:grpSpPr>
        <p:pic>
          <p:nvPicPr>
            <p:cNvPr id="14352" name="Picture 9" descr="ulnar loop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2743200"/>
              <a:ext cx="2560411" cy="184785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3" name="Text Box 7"/>
            <p:cNvSpPr txBox="1">
              <a:spLocks noChangeArrowheads="1"/>
            </p:cNvSpPr>
            <p:nvPr/>
          </p:nvSpPr>
          <p:spPr bwMode="auto">
            <a:xfrm>
              <a:off x="6553200" y="4648200"/>
              <a:ext cx="3657600" cy="685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Times New Roman" panose="02020603050405020304" pitchFamily="18" charset="0"/>
                </a:rPr>
                <a:t>L – Ulnar Loop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Times New Roman" panose="02020603050405020304" pitchFamily="18" charset="0"/>
                </a:rPr>
                <a:t>R - Radial Loop 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9144000" y="4038600"/>
              <a:ext cx="533400" cy="5334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flipH="1">
              <a:off x="6675120" y="3886200"/>
              <a:ext cx="762000" cy="45720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4" name="Group 31"/>
          <p:cNvGrpSpPr>
            <a:grpSpLocks/>
          </p:cNvGrpSpPr>
          <p:nvPr/>
        </p:nvGrpSpPr>
        <p:grpSpPr bwMode="auto">
          <a:xfrm>
            <a:off x="6132513" y="22225"/>
            <a:ext cx="2478087" cy="3406775"/>
            <a:chOff x="6133011" y="21770"/>
            <a:chExt cx="2477589" cy="3407230"/>
          </a:xfrm>
        </p:grpSpPr>
        <p:pic>
          <p:nvPicPr>
            <p:cNvPr id="14346" name="Picture 22" descr="http://www.tooloop.com/wp-content/uploads/2013/12/Radius-Ulna-X-Ray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" b="8199"/>
            <a:stretch>
              <a:fillRect/>
            </a:stretch>
          </p:blipFill>
          <p:spPr bwMode="auto">
            <a:xfrm>
              <a:off x="6144029" y="76200"/>
              <a:ext cx="2466571" cy="335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7" name="TextBox 20"/>
            <p:cNvSpPr txBox="1">
              <a:spLocks noChangeArrowheads="1"/>
            </p:cNvSpPr>
            <p:nvPr/>
          </p:nvSpPr>
          <p:spPr bwMode="auto">
            <a:xfrm>
              <a:off x="7591829" y="2895600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FF0000"/>
                  </a:solidFill>
                </a:rPr>
                <a:t>Radius</a:t>
              </a:r>
            </a:p>
          </p:txBody>
        </p:sp>
        <p:sp>
          <p:nvSpPr>
            <p:cNvPr id="14348" name="TextBox 21"/>
            <p:cNvSpPr txBox="1">
              <a:spLocks noChangeArrowheads="1"/>
            </p:cNvSpPr>
            <p:nvPr/>
          </p:nvSpPr>
          <p:spPr bwMode="auto">
            <a:xfrm>
              <a:off x="6144029" y="2526268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solidFill>
                    <a:srgbClr val="FF0000"/>
                  </a:solidFill>
                </a:rPr>
                <a:t>Ulna</a:t>
              </a:r>
            </a:p>
          </p:txBody>
        </p:sp>
        <p:cxnSp>
          <p:nvCxnSpPr>
            <p:cNvPr id="24" name="Straight Arrow Connector 23"/>
            <p:cNvCxnSpPr>
              <a:stCxn id="14347" idx="1"/>
            </p:cNvCxnSpPr>
            <p:nvPr/>
          </p:nvCxnSpPr>
          <p:spPr>
            <a:xfrm flipH="1">
              <a:off x="7286891" y="3079703"/>
              <a:ext cx="304739" cy="444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6525044" y="2927283"/>
              <a:ext cx="304739" cy="444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1" name="TextBox 28"/>
            <p:cNvSpPr txBox="1">
              <a:spLocks noChangeArrowheads="1"/>
            </p:cNvSpPr>
            <p:nvPr/>
          </p:nvSpPr>
          <p:spPr bwMode="auto">
            <a:xfrm>
              <a:off x="6133011" y="21770"/>
              <a:ext cx="914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rgbClr val="FF0000"/>
                  </a:solidFill>
                </a:rPr>
                <a:t>Left Hand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" b="5381"/>
          <a:stretch/>
        </p:blipFill>
        <p:spPr>
          <a:xfrm>
            <a:off x="0" y="4489869"/>
            <a:ext cx="3211513" cy="23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614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Custom Design">
  <a:themeElements>
    <a:clrScheme name="Custom Design 2">
      <a:dk1>
        <a:srgbClr val="000000"/>
      </a:dk1>
      <a:lt1>
        <a:srgbClr val="CCCCCC"/>
      </a:lt1>
      <a:dk2>
        <a:srgbClr val="000000"/>
      </a:dk2>
      <a:lt2>
        <a:srgbClr val="666666"/>
      </a:lt2>
      <a:accent1>
        <a:srgbClr val="803962"/>
      </a:accent1>
      <a:accent2>
        <a:srgbClr val="804A26"/>
      </a:accent2>
      <a:accent3>
        <a:srgbClr val="E2E2E2"/>
      </a:accent3>
      <a:accent4>
        <a:srgbClr val="000000"/>
      </a:accent4>
      <a:accent5>
        <a:srgbClr val="C0AEB7"/>
      </a:accent5>
      <a:accent6>
        <a:srgbClr val="734221"/>
      </a:accent6>
      <a:hlink>
        <a:srgbClr val="803939"/>
      </a:hlink>
      <a:folHlink>
        <a:srgbClr val="6E5D22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E03F3F"/>
        </a:accent1>
        <a:accent2>
          <a:srgbClr val="A31A1A"/>
        </a:accent2>
        <a:accent3>
          <a:srgbClr val="E2E2E2"/>
        </a:accent3>
        <a:accent4>
          <a:srgbClr val="000000"/>
        </a:accent4>
        <a:accent5>
          <a:srgbClr val="EDAFAF"/>
        </a:accent5>
        <a:accent6>
          <a:srgbClr val="931616"/>
        </a:accent6>
        <a:hlink>
          <a:srgbClr val="661010"/>
        </a:hlink>
        <a:folHlink>
          <a:srgbClr val="854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62"/>
        </a:accent1>
        <a:accent2>
          <a:srgbClr val="804A26"/>
        </a:accent2>
        <a:accent3>
          <a:srgbClr val="E2E2E2"/>
        </a:accent3>
        <a:accent4>
          <a:srgbClr val="000000"/>
        </a:accent4>
        <a:accent5>
          <a:srgbClr val="C0AEB7"/>
        </a:accent5>
        <a:accent6>
          <a:srgbClr val="734221"/>
        </a:accent6>
        <a:hlink>
          <a:srgbClr val="803939"/>
        </a:hlink>
        <a:folHlink>
          <a:srgbClr val="6E5D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335966"/>
        </a:accent1>
        <a:accent2>
          <a:srgbClr val="803939"/>
        </a:accent2>
        <a:accent3>
          <a:srgbClr val="E2E2E2"/>
        </a:accent3>
        <a:accent4>
          <a:srgbClr val="000000"/>
        </a:accent4>
        <a:accent5>
          <a:srgbClr val="ADB5B8"/>
        </a:accent5>
        <a:accent6>
          <a:srgbClr val="733333"/>
        </a:accent6>
        <a:hlink>
          <a:srgbClr val="526614"/>
        </a:hlink>
        <a:folHlink>
          <a:srgbClr val="55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39"/>
        </a:accent1>
        <a:accent2>
          <a:srgbClr val="736017"/>
        </a:accent2>
        <a:accent3>
          <a:srgbClr val="E2E2E2"/>
        </a:accent3>
        <a:accent4>
          <a:srgbClr val="000000"/>
        </a:accent4>
        <a:accent5>
          <a:srgbClr val="C0AEAE"/>
        </a:accent5>
        <a:accent6>
          <a:srgbClr val="685614"/>
        </a:accent6>
        <a:hlink>
          <a:srgbClr val="4A4080"/>
        </a:hlink>
        <a:folHlink>
          <a:srgbClr val="1466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ECEC00"/>
        </a:accent1>
        <a:accent2>
          <a:srgbClr val="E6CB00"/>
        </a:accent2>
        <a:accent3>
          <a:srgbClr val="E2E2E2"/>
        </a:accent3>
        <a:accent4>
          <a:srgbClr val="000000"/>
        </a:accent4>
        <a:accent5>
          <a:srgbClr val="F4F4AA"/>
        </a:accent5>
        <a:accent6>
          <a:srgbClr val="D0B800"/>
        </a:accent6>
        <a:hlink>
          <a:srgbClr val="837D00"/>
        </a:hlink>
        <a:folHlink>
          <a:srgbClr val="A39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6919"/>
        </a:accent1>
        <a:accent2>
          <a:srgbClr val="688019"/>
        </a:accent2>
        <a:accent3>
          <a:srgbClr val="E2E2E2"/>
        </a:accent3>
        <a:accent4>
          <a:srgbClr val="000000"/>
        </a:accent4>
        <a:accent5>
          <a:srgbClr val="C0B9AB"/>
        </a:accent5>
        <a:accent6>
          <a:srgbClr val="5E7316"/>
        </a:accent6>
        <a:hlink>
          <a:srgbClr val="15616B"/>
        </a:hlink>
        <a:folHlink>
          <a:srgbClr val="807E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7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66"/>
        </a:accent1>
        <a:accent2>
          <a:srgbClr val="666514"/>
        </a:accent2>
        <a:accent3>
          <a:srgbClr val="E2E2E2"/>
        </a:accent3>
        <a:accent4>
          <a:srgbClr val="000000"/>
        </a:accent4>
        <a:accent5>
          <a:srgbClr val="C0AEB8"/>
        </a:accent5>
        <a:accent6>
          <a:srgbClr val="5C5B11"/>
        </a:accent6>
        <a:hlink>
          <a:srgbClr val="804733"/>
        </a:hlink>
        <a:folHlink>
          <a:srgbClr val="342E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4119"/>
        </a:accent1>
        <a:accent2>
          <a:srgbClr val="197280"/>
        </a:accent2>
        <a:accent3>
          <a:srgbClr val="E2E2E2"/>
        </a:accent3>
        <a:accent4>
          <a:srgbClr val="000000"/>
        </a:accent4>
        <a:accent5>
          <a:srgbClr val="C0B0AB"/>
        </a:accent5>
        <a:accent6>
          <a:srgbClr val="166773"/>
        </a:accent6>
        <a:hlink>
          <a:srgbClr val="5C3D70"/>
        </a:hlink>
        <a:folHlink>
          <a:srgbClr val="5E5C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9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4EC100"/>
        </a:accent1>
        <a:accent2>
          <a:srgbClr val="358400"/>
        </a:accent2>
        <a:accent3>
          <a:srgbClr val="E2E2E2"/>
        </a:accent3>
        <a:accent4>
          <a:srgbClr val="000000"/>
        </a:accent4>
        <a:accent5>
          <a:srgbClr val="B2DDAA"/>
        </a:accent5>
        <a:accent6>
          <a:srgbClr val="2F7700"/>
        </a:accent6>
        <a:hlink>
          <a:srgbClr val="296500"/>
        </a:hlink>
        <a:folHlink>
          <a:srgbClr val="46653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586614"/>
        </a:accent1>
        <a:accent2>
          <a:srgbClr val="295966"/>
        </a:accent2>
        <a:accent3>
          <a:srgbClr val="E2E2E2"/>
        </a:accent3>
        <a:accent4>
          <a:srgbClr val="000000"/>
        </a:accent4>
        <a:accent5>
          <a:srgbClr val="B4B8AA"/>
        </a:accent5>
        <a:accent6>
          <a:srgbClr val="24505C"/>
        </a:accent6>
        <a:hlink>
          <a:srgbClr val="735F22"/>
        </a:hlink>
        <a:folHlink>
          <a:srgbClr val="3A73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406B"/>
        </a:accent1>
        <a:accent2>
          <a:srgbClr val="804E33"/>
        </a:accent2>
        <a:accent3>
          <a:srgbClr val="E2E2E2"/>
        </a:accent3>
        <a:accent4>
          <a:srgbClr val="000000"/>
        </a:accent4>
        <a:accent5>
          <a:srgbClr val="C0AFBA"/>
        </a:accent5>
        <a:accent6>
          <a:srgbClr val="73462D"/>
        </a:accent6>
        <a:hlink>
          <a:srgbClr val="356614"/>
        </a:hlink>
        <a:folHlink>
          <a:srgbClr val="3A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C3F48"/>
        </a:accent1>
        <a:accent2>
          <a:srgbClr val="3D7317"/>
        </a:accent2>
        <a:accent3>
          <a:srgbClr val="E2E2E2"/>
        </a:accent3>
        <a:accent4>
          <a:srgbClr val="000000"/>
        </a:accent4>
        <a:accent5>
          <a:srgbClr val="C5AFB1"/>
        </a:accent5>
        <a:accent6>
          <a:srgbClr val="366814"/>
        </a:accent6>
        <a:hlink>
          <a:srgbClr val="404080"/>
        </a:hlink>
        <a:folHlink>
          <a:srgbClr val="7363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00A5C9"/>
        </a:accent1>
        <a:accent2>
          <a:srgbClr val="427D89"/>
        </a:accent2>
        <a:accent3>
          <a:srgbClr val="E2E2E2"/>
        </a:accent3>
        <a:accent4>
          <a:srgbClr val="000000"/>
        </a:accent4>
        <a:accent5>
          <a:srgbClr val="AACFE1"/>
        </a:accent5>
        <a:accent6>
          <a:srgbClr val="3B717C"/>
        </a:accent6>
        <a:hlink>
          <a:srgbClr val="006880"/>
        </a:hlink>
        <a:folHlink>
          <a:srgbClr val="005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1F5499"/>
        </a:accent1>
        <a:accent2>
          <a:srgbClr val="1D8019"/>
        </a:accent2>
        <a:accent3>
          <a:srgbClr val="E2E2E2"/>
        </a:accent3>
        <a:accent4>
          <a:srgbClr val="000000"/>
        </a:accent4>
        <a:accent5>
          <a:srgbClr val="ABB3CA"/>
        </a:accent5>
        <a:accent6>
          <a:srgbClr val="197316"/>
        </a:accent6>
        <a:hlink>
          <a:srgbClr val="218BA3"/>
        </a:hlink>
        <a:folHlink>
          <a:srgbClr val="574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3B"/>
        </a:accent1>
        <a:accent2>
          <a:srgbClr val="196D80"/>
        </a:accent2>
        <a:accent3>
          <a:srgbClr val="E2E2E2"/>
        </a:accent3>
        <a:accent4>
          <a:srgbClr val="000000"/>
        </a:accent4>
        <a:accent5>
          <a:srgbClr val="C0AEAF"/>
        </a:accent5>
        <a:accent6>
          <a:srgbClr val="166273"/>
        </a:accent6>
        <a:hlink>
          <a:srgbClr val="805519"/>
        </a:hlink>
        <a:folHlink>
          <a:srgbClr val="8039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6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666514"/>
        </a:accent1>
        <a:accent2>
          <a:srgbClr val="145766"/>
        </a:accent2>
        <a:accent3>
          <a:srgbClr val="E2E2E2"/>
        </a:accent3>
        <a:accent4>
          <a:srgbClr val="000000"/>
        </a:accent4>
        <a:accent5>
          <a:srgbClr val="B8B8AA"/>
        </a:accent5>
        <a:accent6>
          <a:srgbClr val="114E5C"/>
        </a:accent6>
        <a:hlink>
          <a:srgbClr val="664029"/>
        </a:hlink>
        <a:folHlink>
          <a:srgbClr val="5C34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7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03F3F"/>
        </a:accent1>
        <a:accent2>
          <a:srgbClr val="A31A1A"/>
        </a:accent2>
        <a:accent3>
          <a:srgbClr val="FFFFFF"/>
        </a:accent3>
        <a:accent4>
          <a:srgbClr val="000000"/>
        </a:accent4>
        <a:accent5>
          <a:srgbClr val="EDAFAF"/>
        </a:accent5>
        <a:accent6>
          <a:srgbClr val="931616"/>
        </a:accent6>
        <a:hlink>
          <a:srgbClr val="661010"/>
        </a:hlink>
        <a:folHlink>
          <a:srgbClr val="854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8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62"/>
        </a:accent1>
        <a:accent2>
          <a:srgbClr val="804A26"/>
        </a:accent2>
        <a:accent3>
          <a:srgbClr val="FFFFFF"/>
        </a:accent3>
        <a:accent4>
          <a:srgbClr val="000000"/>
        </a:accent4>
        <a:accent5>
          <a:srgbClr val="C0AEB7"/>
        </a:accent5>
        <a:accent6>
          <a:srgbClr val="734221"/>
        </a:accent6>
        <a:hlink>
          <a:srgbClr val="803939"/>
        </a:hlink>
        <a:folHlink>
          <a:srgbClr val="6E5D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9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335966"/>
        </a:accent1>
        <a:accent2>
          <a:srgbClr val="803939"/>
        </a:accent2>
        <a:accent3>
          <a:srgbClr val="FFFFFF"/>
        </a:accent3>
        <a:accent4>
          <a:srgbClr val="000000"/>
        </a:accent4>
        <a:accent5>
          <a:srgbClr val="ADB5B8"/>
        </a:accent5>
        <a:accent6>
          <a:srgbClr val="733333"/>
        </a:accent6>
        <a:hlink>
          <a:srgbClr val="526614"/>
        </a:hlink>
        <a:folHlink>
          <a:srgbClr val="55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39"/>
        </a:accent1>
        <a:accent2>
          <a:srgbClr val="736017"/>
        </a:accent2>
        <a:accent3>
          <a:srgbClr val="FFFFFF"/>
        </a:accent3>
        <a:accent4>
          <a:srgbClr val="000000"/>
        </a:accent4>
        <a:accent5>
          <a:srgbClr val="C0AEAE"/>
        </a:accent5>
        <a:accent6>
          <a:srgbClr val="685614"/>
        </a:accent6>
        <a:hlink>
          <a:srgbClr val="4A4080"/>
        </a:hlink>
        <a:folHlink>
          <a:srgbClr val="1466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CEC00"/>
        </a:accent1>
        <a:accent2>
          <a:srgbClr val="E6CB00"/>
        </a:accent2>
        <a:accent3>
          <a:srgbClr val="FFFFFF"/>
        </a:accent3>
        <a:accent4>
          <a:srgbClr val="000000"/>
        </a:accent4>
        <a:accent5>
          <a:srgbClr val="F4F4AA"/>
        </a:accent5>
        <a:accent6>
          <a:srgbClr val="D0B800"/>
        </a:accent6>
        <a:hlink>
          <a:srgbClr val="837D00"/>
        </a:hlink>
        <a:folHlink>
          <a:srgbClr val="A39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6919"/>
        </a:accent1>
        <a:accent2>
          <a:srgbClr val="688019"/>
        </a:accent2>
        <a:accent3>
          <a:srgbClr val="FFFFFF"/>
        </a:accent3>
        <a:accent4>
          <a:srgbClr val="000000"/>
        </a:accent4>
        <a:accent5>
          <a:srgbClr val="C0B9AB"/>
        </a:accent5>
        <a:accent6>
          <a:srgbClr val="5E7316"/>
        </a:accent6>
        <a:hlink>
          <a:srgbClr val="15616B"/>
        </a:hlink>
        <a:folHlink>
          <a:srgbClr val="807E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66"/>
        </a:accent1>
        <a:accent2>
          <a:srgbClr val="666514"/>
        </a:accent2>
        <a:accent3>
          <a:srgbClr val="FFFFFF"/>
        </a:accent3>
        <a:accent4>
          <a:srgbClr val="000000"/>
        </a:accent4>
        <a:accent5>
          <a:srgbClr val="C0AEB8"/>
        </a:accent5>
        <a:accent6>
          <a:srgbClr val="5C5B11"/>
        </a:accent6>
        <a:hlink>
          <a:srgbClr val="804733"/>
        </a:hlink>
        <a:folHlink>
          <a:srgbClr val="342E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4119"/>
        </a:accent1>
        <a:accent2>
          <a:srgbClr val="197280"/>
        </a:accent2>
        <a:accent3>
          <a:srgbClr val="FFFFFF"/>
        </a:accent3>
        <a:accent4>
          <a:srgbClr val="000000"/>
        </a:accent4>
        <a:accent5>
          <a:srgbClr val="C0B0AB"/>
        </a:accent5>
        <a:accent6>
          <a:srgbClr val="166773"/>
        </a:accent6>
        <a:hlink>
          <a:srgbClr val="5C3D70"/>
        </a:hlink>
        <a:folHlink>
          <a:srgbClr val="5E5C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4EC100"/>
        </a:accent1>
        <a:accent2>
          <a:srgbClr val="358400"/>
        </a:accent2>
        <a:accent3>
          <a:srgbClr val="FFFFFF"/>
        </a:accent3>
        <a:accent4>
          <a:srgbClr val="000000"/>
        </a:accent4>
        <a:accent5>
          <a:srgbClr val="B2DDAA"/>
        </a:accent5>
        <a:accent6>
          <a:srgbClr val="2F7700"/>
        </a:accent6>
        <a:hlink>
          <a:srgbClr val="296500"/>
        </a:hlink>
        <a:folHlink>
          <a:srgbClr val="46653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6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586614"/>
        </a:accent1>
        <a:accent2>
          <a:srgbClr val="295966"/>
        </a:accent2>
        <a:accent3>
          <a:srgbClr val="FFFFFF"/>
        </a:accent3>
        <a:accent4>
          <a:srgbClr val="000000"/>
        </a:accent4>
        <a:accent5>
          <a:srgbClr val="B4B8AA"/>
        </a:accent5>
        <a:accent6>
          <a:srgbClr val="24505C"/>
        </a:accent6>
        <a:hlink>
          <a:srgbClr val="735F22"/>
        </a:hlink>
        <a:folHlink>
          <a:srgbClr val="3A73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7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406B"/>
        </a:accent1>
        <a:accent2>
          <a:srgbClr val="804E33"/>
        </a:accent2>
        <a:accent3>
          <a:srgbClr val="FFFFFF"/>
        </a:accent3>
        <a:accent4>
          <a:srgbClr val="000000"/>
        </a:accent4>
        <a:accent5>
          <a:srgbClr val="C0AFBA"/>
        </a:accent5>
        <a:accent6>
          <a:srgbClr val="73462D"/>
        </a:accent6>
        <a:hlink>
          <a:srgbClr val="356614"/>
        </a:hlink>
        <a:folHlink>
          <a:srgbClr val="3A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8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C3F48"/>
        </a:accent1>
        <a:accent2>
          <a:srgbClr val="3D7317"/>
        </a:accent2>
        <a:accent3>
          <a:srgbClr val="FFFFFF"/>
        </a:accent3>
        <a:accent4>
          <a:srgbClr val="000000"/>
        </a:accent4>
        <a:accent5>
          <a:srgbClr val="C5AFB1"/>
        </a:accent5>
        <a:accent6>
          <a:srgbClr val="366814"/>
        </a:accent6>
        <a:hlink>
          <a:srgbClr val="404080"/>
        </a:hlink>
        <a:folHlink>
          <a:srgbClr val="7363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9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00A5C9"/>
        </a:accent1>
        <a:accent2>
          <a:srgbClr val="427D89"/>
        </a:accent2>
        <a:accent3>
          <a:srgbClr val="FFFFFF"/>
        </a:accent3>
        <a:accent4>
          <a:srgbClr val="000000"/>
        </a:accent4>
        <a:accent5>
          <a:srgbClr val="AACFE1"/>
        </a:accent5>
        <a:accent6>
          <a:srgbClr val="3B717C"/>
        </a:accent6>
        <a:hlink>
          <a:srgbClr val="006880"/>
        </a:hlink>
        <a:folHlink>
          <a:srgbClr val="005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1F5499"/>
        </a:accent1>
        <a:accent2>
          <a:srgbClr val="1D8019"/>
        </a:accent2>
        <a:accent3>
          <a:srgbClr val="FFFFFF"/>
        </a:accent3>
        <a:accent4>
          <a:srgbClr val="000000"/>
        </a:accent4>
        <a:accent5>
          <a:srgbClr val="ABB3CA"/>
        </a:accent5>
        <a:accent6>
          <a:srgbClr val="197316"/>
        </a:accent6>
        <a:hlink>
          <a:srgbClr val="218BA3"/>
        </a:hlink>
        <a:folHlink>
          <a:srgbClr val="574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3B"/>
        </a:accent1>
        <a:accent2>
          <a:srgbClr val="196D80"/>
        </a:accent2>
        <a:accent3>
          <a:srgbClr val="FFFFFF"/>
        </a:accent3>
        <a:accent4>
          <a:srgbClr val="000000"/>
        </a:accent4>
        <a:accent5>
          <a:srgbClr val="C0AEAF"/>
        </a:accent5>
        <a:accent6>
          <a:srgbClr val="166273"/>
        </a:accent6>
        <a:hlink>
          <a:srgbClr val="805519"/>
        </a:hlink>
        <a:folHlink>
          <a:srgbClr val="8039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666514"/>
        </a:accent1>
        <a:accent2>
          <a:srgbClr val="145766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114E5C"/>
        </a:accent6>
        <a:hlink>
          <a:srgbClr val="664029"/>
        </a:hlink>
        <a:folHlink>
          <a:srgbClr val="5C34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CCCC"/>
      </a:lt1>
      <a:dk2>
        <a:srgbClr val="000000"/>
      </a:dk2>
      <a:lt2>
        <a:srgbClr val="666666"/>
      </a:lt2>
      <a:accent1>
        <a:srgbClr val="803962"/>
      </a:accent1>
      <a:accent2>
        <a:srgbClr val="804A26"/>
      </a:accent2>
      <a:accent3>
        <a:srgbClr val="E2E2E2"/>
      </a:accent3>
      <a:accent4>
        <a:srgbClr val="000000"/>
      </a:accent4>
      <a:accent5>
        <a:srgbClr val="C0AEB7"/>
      </a:accent5>
      <a:accent6>
        <a:srgbClr val="734221"/>
      </a:accent6>
      <a:hlink>
        <a:srgbClr val="803939"/>
      </a:hlink>
      <a:folHlink>
        <a:srgbClr val="6E5D2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E03F3F"/>
        </a:accent1>
        <a:accent2>
          <a:srgbClr val="A31A1A"/>
        </a:accent2>
        <a:accent3>
          <a:srgbClr val="E2E2E2"/>
        </a:accent3>
        <a:accent4>
          <a:srgbClr val="000000"/>
        </a:accent4>
        <a:accent5>
          <a:srgbClr val="EDAFAF"/>
        </a:accent5>
        <a:accent6>
          <a:srgbClr val="931616"/>
        </a:accent6>
        <a:hlink>
          <a:srgbClr val="661010"/>
        </a:hlink>
        <a:folHlink>
          <a:srgbClr val="854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62"/>
        </a:accent1>
        <a:accent2>
          <a:srgbClr val="804A26"/>
        </a:accent2>
        <a:accent3>
          <a:srgbClr val="E2E2E2"/>
        </a:accent3>
        <a:accent4>
          <a:srgbClr val="000000"/>
        </a:accent4>
        <a:accent5>
          <a:srgbClr val="C0AEB7"/>
        </a:accent5>
        <a:accent6>
          <a:srgbClr val="734221"/>
        </a:accent6>
        <a:hlink>
          <a:srgbClr val="803939"/>
        </a:hlink>
        <a:folHlink>
          <a:srgbClr val="6E5D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335966"/>
        </a:accent1>
        <a:accent2>
          <a:srgbClr val="803939"/>
        </a:accent2>
        <a:accent3>
          <a:srgbClr val="E2E2E2"/>
        </a:accent3>
        <a:accent4>
          <a:srgbClr val="000000"/>
        </a:accent4>
        <a:accent5>
          <a:srgbClr val="ADB5B8"/>
        </a:accent5>
        <a:accent6>
          <a:srgbClr val="733333"/>
        </a:accent6>
        <a:hlink>
          <a:srgbClr val="526614"/>
        </a:hlink>
        <a:folHlink>
          <a:srgbClr val="55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39"/>
        </a:accent1>
        <a:accent2>
          <a:srgbClr val="736017"/>
        </a:accent2>
        <a:accent3>
          <a:srgbClr val="E2E2E2"/>
        </a:accent3>
        <a:accent4>
          <a:srgbClr val="000000"/>
        </a:accent4>
        <a:accent5>
          <a:srgbClr val="C0AEAE"/>
        </a:accent5>
        <a:accent6>
          <a:srgbClr val="685614"/>
        </a:accent6>
        <a:hlink>
          <a:srgbClr val="4A4080"/>
        </a:hlink>
        <a:folHlink>
          <a:srgbClr val="1466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ECEC00"/>
        </a:accent1>
        <a:accent2>
          <a:srgbClr val="E6CB00"/>
        </a:accent2>
        <a:accent3>
          <a:srgbClr val="E2E2E2"/>
        </a:accent3>
        <a:accent4>
          <a:srgbClr val="000000"/>
        </a:accent4>
        <a:accent5>
          <a:srgbClr val="F4F4AA"/>
        </a:accent5>
        <a:accent6>
          <a:srgbClr val="D0B800"/>
        </a:accent6>
        <a:hlink>
          <a:srgbClr val="837D00"/>
        </a:hlink>
        <a:folHlink>
          <a:srgbClr val="A39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6919"/>
        </a:accent1>
        <a:accent2>
          <a:srgbClr val="688019"/>
        </a:accent2>
        <a:accent3>
          <a:srgbClr val="E2E2E2"/>
        </a:accent3>
        <a:accent4>
          <a:srgbClr val="000000"/>
        </a:accent4>
        <a:accent5>
          <a:srgbClr val="C0B9AB"/>
        </a:accent5>
        <a:accent6>
          <a:srgbClr val="5E7316"/>
        </a:accent6>
        <a:hlink>
          <a:srgbClr val="15616B"/>
        </a:hlink>
        <a:folHlink>
          <a:srgbClr val="807E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66"/>
        </a:accent1>
        <a:accent2>
          <a:srgbClr val="666514"/>
        </a:accent2>
        <a:accent3>
          <a:srgbClr val="E2E2E2"/>
        </a:accent3>
        <a:accent4>
          <a:srgbClr val="000000"/>
        </a:accent4>
        <a:accent5>
          <a:srgbClr val="C0AEB8"/>
        </a:accent5>
        <a:accent6>
          <a:srgbClr val="5C5B11"/>
        </a:accent6>
        <a:hlink>
          <a:srgbClr val="804733"/>
        </a:hlink>
        <a:folHlink>
          <a:srgbClr val="342E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4119"/>
        </a:accent1>
        <a:accent2>
          <a:srgbClr val="197280"/>
        </a:accent2>
        <a:accent3>
          <a:srgbClr val="E2E2E2"/>
        </a:accent3>
        <a:accent4>
          <a:srgbClr val="000000"/>
        </a:accent4>
        <a:accent5>
          <a:srgbClr val="C0B0AB"/>
        </a:accent5>
        <a:accent6>
          <a:srgbClr val="166773"/>
        </a:accent6>
        <a:hlink>
          <a:srgbClr val="5C3D70"/>
        </a:hlink>
        <a:folHlink>
          <a:srgbClr val="5E5C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4EC100"/>
        </a:accent1>
        <a:accent2>
          <a:srgbClr val="358400"/>
        </a:accent2>
        <a:accent3>
          <a:srgbClr val="E2E2E2"/>
        </a:accent3>
        <a:accent4>
          <a:srgbClr val="000000"/>
        </a:accent4>
        <a:accent5>
          <a:srgbClr val="B2DDAA"/>
        </a:accent5>
        <a:accent6>
          <a:srgbClr val="2F7700"/>
        </a:accent6>
        <a:hlink>
          <a:srgbClr val="296500"/>
        </a:hlink>
        <a:folHlink>
          <a:srgbClr val="46653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586614"/>
        </a:accent1>
        <a:accent2>
          <a:srgbClr val="295966"/>
        </a:accent2>
        <a:accent3>
          <a:srgbClr val="E2E2E2"/>
        </a:accent3>
        <a:accent4>
          <a:srgbClr val="000000"/>
        </a:accent4>
        <a:accent5>
          <a:srgbClr val="B4B8AA"/>
        </a:accent5>
        <a:accent6>
          <a:srgbClr val="24505C"/>
        </a:accent6>
        <a:hlink>
          <a:srgbClr val="735F22"/>
        </a:hlink>
        <a:folHlink>
          <a:srgbClr val="3A73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406B"/>
        </a:accent1>
        <a:accent2>
          <a:srgbClr val="804E33"/>
        </a:accent2>
        <a:accent3>
          <a:srgbClr val="E2E2E2"/>
        </a:accent3>
        <a:accent4>
          <a:srgbClr val="000000"/>
        </a:accent4>
        <a:accent5>
          <a:srgbClr val="C0AFBA"/>
        </a:accent5>
        <a:accent6>
          <a:srgbClr val="73462D"/>
        </a:accent6>
        <a:hlink>
          <a:srgbClr val="356614"/>
        </a:hlink>
        <a:folHlink>
          <a:srgbClr val="3A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C3F48"/>
        </a:accent1>
        <a:accent2>
          <a:srgbClr val="3D7317"/>
        </a:accent2>
        <a:accent3>
          <a:srgbClr val="E2E2E2"/>
        </a:accent3>
        <a:accent4>
          <a:srgbClr val="000000"/>
        </a:accent4>
        <a:accent5>
          <a:srgbClr val="C5AFB1"/>
        </a:accent5>
        <a:accent6>
          <a:srgbClr val="366814"/>
        </a:accent6>
        <a:hlink>
          <a:srgbClr val="404080"/>
        </a:hlink>
        <a:folHlink>
          <a:srgbClr val="7363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00A5C9"/>
        </a:accent1>
        <a:accent2>
          <a:srgbClr val="427D89"/>
        </a:accent2>
        <a:accent3>
          <a:srgbClr val="E2E2E2"/>
        </a:accent3>
        <a:accent4>
          <a:srgbClr val="000000"/>
        </a:accent4>
        <a:accent5>
          <a:srgbClr val="AACFE1"/>
        </a:accent5>
        <a:accent6>
          <a:srgbClr val="3B717C"/>
        </a:accent6>
        <a:hlink>
          <a:srgbClr val="006880"/>
        </a:hlink>
        <a:folHlink>
          <a:srgbClr val="005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1F5499"/>
        </a:accent1>
        <a:accent2>
          <a:srgbClr val="1D8019"/>
        </a:accent2>
        <a:accent3>
          <a:srgbClr val="E2E2E2"/>
        </a:accent3>
        <a:accent4>
          <a:srgbClr val="000000"/>
        </a:accent4>
        <a:accent5>
          <a:srgbClr val="ABB3CA"/>
        </a:accent5>
        <a:accent6>
          <a:srgbClr val="197316"/>
        </a:accent6>
        <a:hlink>
          <a:srgbClr val="218BA3"/>
        </a:hlink>
        <a:folHlink>
          <a:srgbClr val="574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80393B"/>
        </a:accent1>
        <a:accent2>
          <a:srgbClr val="196D80"/>
        </a:accent2>
        <a:accent3>
          <a:srgbClr val="E2E2E2"/>
        </a:accent3>
        <a:accent4>
          <a:srgbClr val="000000"/>
        </a:accent4>
        <a:accent5>
          <a:srgbClr val="C0AEAF"/>
        </a:accent5>
        <a:accent6>
          <a:srgbClr val="166273"/>
        </a:accent6>
        <a:hlink>
          <a:srgbClr val="805519"/>
        </a:hlink>
        <a:folHlink>
          <a:srgbClr val="8039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000000"/>
        </a:dk1>
        <a:lt1>
          <a:srgbClr val="CCCCCC"/>
        </a:lt1>
        <a:dk2>
          <a:srgbClr val="000000"/>
        </a:dk2>
        <a:lt2>
          <a:srgbClr val="666666"/>
        </a:lt2>
        <a:accent1>
          <a:srgbClr val="666514"/>
        </a:accent1>
        <a:accent2>
          <a:srgbClr val="145766"/>
        </a:accent2>
        <a:accent3>
          <a:srgbClr val="E2E2E2"/>
        </a:accent3>
        <a:accent4>
          <a:srgbClr val="000000"/>
        </a:accent4>
        <a:accent5>
          <a:srgbClr val="B8B8AA"/>
        </a:accent5>
        <a:accent6>
          <a:srgbClr val="114E5C"/>
        </a:accent6>
        <a:hlink>
          <a:srgbClr val="664029"/>
        </a:hlink>
        <a:folHlink>
          <a:srgbClr val="5C34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7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03F3F"/>
        </a:accent1>
        <a:accent2>
          <a:srgbClr val="A31A1A"/>
        </a:accent2>
        <a:accent3>
          <a:srgbClr val="FFFFFF"/>
        </a:accent3>
        <a:accent4>
          <a:srgbClr val="000000"/>
        </a:accent4>
        <a:accent5>
          <a:srgbClr val="EDAFAF"/>
        </a:accent5>
        <a:accent6>
          <a:srgbClr val="931616"/>
        </a:accent6>
        <a:hlink>
          <a:srgbClr val="661010"/>
        </a:hlink>
        <a:folHlink>
          <a:srgbClr val="854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8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62"/>
        </a:accent1>
        <a:accent2>
          <a:srgbClr val="804A26"/>
        </a:accent2>
        <a:accent3>
          <a:srgbClr val="FFFFFF"/>
        </a:accent3>
        <a:accent4>
          <a:srgbClr val="000000"/>
        </a:accent4>
        <a:accent5>
          <a:srgbClr val="C0AEB7"/>
        </a:accent5>
        <a:accent6>
          <a:srgbClr val="734221"/>
        </a:accent6>
        <a:hlink>
          <a:srgbClr val="803939"/>
        </a:hlink>
        <a:folHlink>
          <a:srgbClr val="6E5D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9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335966"/>
        </a:accent1>
        <a:accent2>
          <a:srgbClr val="803939"/>
        </a:accent2>
        <a:accent3>
          <a:srgbClr val="FFFFFF"/>
        </a:accent3>
        <a:accent4>
          <a:srgbClr val="000000"/>
        </a:accent4>
        <a:accent5>
          <a:srgbClr val="ADB5B8"/>
        </a:accent5>
        <a:accent6>
          <a:srgbClr val="733333"/>
        </a:accent6>
        <a:hlink>
          <a:srgbClr val="526614"/>
        </a:hlink>
        <a:folHlink>
          <a:srgbClr val="55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39"/>
        </a:accent1>
        <a:accent2>
          <a:srgbClr val="736017"/>
        </a:accent2>
        <a:accent3>
          <a:srgbClr val="FFFFFF"/>
        </a:accent3>
        <a:accent4>
          <a:srgbClr val="000000"/>
        </a:accent4>
        <a:accent5>
          <a:srgbClr val="C0AEAE"/>
        </a:accent5>
        <a:accent6>
          <a:srgbClr val="685614"/>
        </a:accent6>
        <a:hlink>
          <a:srgbClr val="4A4080"/>
        </a:hlink>
        <a:folHlink>
          <a:srgbClr val="1466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CEC00"/>
        </a:accent1>
        <a:accent2>
          <a:srgbClr val="E6CB00"/>
        </a:accent2>
        <a:accent3>
          <a:srgbClr val="FFFFFF"/>
        </a:accent3>
        <a:accent4>
          <a:srgbClr val="000000"/>
        </a:accent4>
        <a:accent5>
          <a:srgbClr val="F4F4AA"/>
        </a:accent5>
        <a:accent6>
          <a:srgbClr val="D0B800"/>
        </a:accent6>
        <a:hlink>
          <a:srgbClr val="837D00"/>
        </a:hlink>
        <a:folHlink>
          <a:srgbClr val="A39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6919"/>
        </a:accent1>
        <a:accent2>
          <a:srgbClr val="688019"/>
        </a:accent2>
        <a:accent3>
          <a:srgbClr val="FFFFFF"/>
        </a:accent3>
        <a:accent4>
          <a:srgbClr val="000000"/>
        </a:accent4>
        <a:accent5>
          <a:srgbClr val="C0B9AB"/>
        </a:accent5>
        <a:accent6>
          <a:srgbClr val="5E7316"/>
        </a:accent6>
        <a:hlink>
          <a:srgbClr val="15616B"/>
        </a:hlink>
        <a:folHlink>
          <a:srgbClr val="807E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66"/>
        </a:accent1>
        <a:accent2>
          <a:srgbClr val="666514"/>
        </a:accent2>
        <a:accent3>
          <a:srgbClr val="FFFFFF"/>
        </a:accent3>
        <a:accent4>
          <a:srgbClr val="000000"/>
        </a:accent4>
        <a:accent5>
          <a:srgbClr val="C0AEB8"/>
        </a:accent5>
        <a:accent6>
          <a:srgbClr val="5C5B11"/>
        </a:accent6>
        <a:hlink>
          <a:srgbClr val="804733"/>
        </a:hlink>
        <a:folHlink>
          <a:srgbClr val="342E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4119"/>
        </a:accent1>
        <a:accent2>
          <a:srgbClr val="197280"/>
        </a:accent2>
        <a:accent3>
          <a:srgbClr val="FFFFFF"/>
        </a:accent3>
        <a:accent4>
          <a:srgbClr val="000000"/>
        </a:accent4>
        <a:accent5>
          <a:srgbClr val="C0B0AB"/>
        </a:accent5>
        <a:accent6>
          <a:srgbClr val="166773"/>
        </a:accent6>
        <a:hlink>
          <a:srgbClr val="5C3D70"/>
        </a:hlink>
        <a:folHlink>
          <a:srgbClr val="5E5C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4EC100"/>
        </a:accent1>
        <a:accent2>
          <a:srgbClr val="358400"/>
        </a:accent2>
        <a:accent3>
          <a:srgbClr val="FFFFFF"/>
        </a:accent3>
        <a:accent4>
          <a:srgbClr val="000000"/>
        </a:accent4>
        <a:accent5>
          <a:srgbClr val="B2DDAA"/>
        </a:accent5>
        <a:accent6>
          <a:srgbClr val="2F7700"/>
        </a:accent6>
        <a:hlink>
          <a:srgbClr val="296500"/>
        </a:hlink>
        <a:folHlink>
          <a:srgbClr val="46653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6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586614"/>
        </a:accent1>
        <a:accent2>
          <a:srgbClr val="295966"/>
        </a:accent2>
        <a:accent3>
          <a:srgbClr val="FFFFFF"/>
        </a:accent3>
        <a:accent4>
          <a:srgbClr val="000000"/>
        </a:accent4>
        <a:accent5>
          <a:srgbClr val="B4B8AA"/>
        </a:accent5>
        <a:accent6>
          <a:srgbClr val="24505C"/>
        </a:accent6>
        <a:hlink>
          <a:srgbClr val="735F22"/>
        </a:hlink>
        <a:folHlink>
          <a:srgbClr val="3A73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7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406B"/>
        </a:accent1>
        <a:accent2>
          <a:srgbClr val="804E33"/>
        </a:accent2>
        <a:accent3>
          <a:srgbClr val="FFFFFF"/>
        </a:accent3>
        <a:accent4>
          <a:srgbClr val="000000"/>
        </a:accent4>
        <a:accent5>
          <a:srgbClr val="C0AFBA"/>
        </a:accent5>
        <a:accent6>
          <a:srgbClr val="73462D"/>
        </a:accent6>
        <a:hlink>
          <a:srgbClr val="356614"/>
        </a:hlink>
        <a:folHlink>
          <a:srgbClr val="3A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8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C3F48"/>
        </a:accent1>
        <a:accent2>
          <a:srgbClr val="3D7317"/>
        </a:accent2>
        <a:accent3>
          <a:srgbClr val="FFFFFF"/>
        </a:accent3>
        <a:accent4>
          <a:srgbClr val="000000"/>
        </a:accent4>
        <a:accent5>
          <a:srgbClr val="C5AFB1"/>
        </a:accent5>
        <a:accent6>
          <a:srgbClr val="366814"/>
        </a:accent6>
        <a:hlink>
          <a:srgbClr val="404080"/>
        </a:hlink>
        <a:folHlink>
          <a:srgbClr val="73632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9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00A5C9"/>
        </a:accent1>
        <a:accent2>
          <a:srgbClr val="427D89"/>
        </a:accent2>
        <a:accent3>
          <a:srgbClr val="FFFFFF"/>
        </a:accent3>
        <a:accent4>
          <a:srgbClr val="000000"/>
        </a:accent4>
        <a:accent5>
          <a:srgbClr val="AACFE1"/>
        </a:accent5>
        <a:accent6>
          <a:srgbClr val="3B717C"/>
        </a:accent6>
        <a:hlink>
          <a:srgbClr val="006880"/>
        </a:hlink>
        <a:folHlink>
          <a:srgbClr val="005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1F5499"/>
        </a:accent1>
        <a:accent2>
          <a:srgbClr val="1D8019"/>
        </a:accent2>
        <a:accent3>
          <a:srgbClr val="FFFFFF"/>
        </a:accent3>
        <a:accent4>
          <a:srgbClr val="000000"/>
        </a:accent4>
        <a:accent5>
          <a:srgbClr val="ABB3CA"/>
        </a:accent5>
        <a:accent6>
          <a:srgbClr val="197316"/>
        </a:accent6>
        <a:hlink>
          <a:srgbClr val="218BA3"/>
        </a:hlink>
        <a:folHlink>
          <a:srgbClr val="574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80393B"/>
        </a:accent1>
        <a:accent2>
          <a:srgbClr val="196D80"/>
        </a:accent2>
        <a:accent3>
          <a:srgbClr val="FFFFFF"/>
        </a:accent3>
        <a:accent4>
          <a:srgbClr val="000000"/>
        </a:accent4>
        <a:accent5>
          <a:srgbClr val="C0AEAF"/>
        </a:accent5>
        <a:accent6>
          <a:srgbClr val="166273"/>
        </a:accent6>
        <a:hlink>
          <a:srgbClr val="805519"/>
        </a:hlink>
        <a:folHlink>
          <a:srgbClr val="8039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2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666514"/>
        </a:accent1>
        <a:accent2>
          <a:srgbClr val="145766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114E5C"/>
        </a:accent6>
        <a:hlink>
          <a:srgbClr val="664029"/>
        </a:hlink>
        <a:folHlink>
          <a:srgbClr val="5C34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legal_0091_slide</Template>
  <TotalTime>83</TotalTime>
  <Words>592</Words>
  <Application>Microsoft Office PowerPoint</Application>
  <PresentationFormat>On-screen Show (4:3)</PresentationFormat>
  <Paragraphs>102</Paragraphs>
  <Slides>18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Engravers MT</vt:lpstr>
      <vt:lpstr>Showcard Gothic</vt:lpstr>
      <vt:lpstr>Tahoma</vt:lpstr>
      <vt:lpstr>Times New Roman</vt:lpstr>
      <vt:lpstr>Wingdings</vt:lpstr>
      <vt:lpstr>Custom Design</vt:lpstr>
      <vt:lpstr>1_Default Design</vt:lpstr>
      <vt:lpstr>Bitmap Image</vt:lpstr>
      <vt:lpstr>FINGERPRINTS</vt:lpstr>
      <vt:lpstr>History of Fingerprints</vt:lpstr>
      <vt:lpstr>What Are Fingerprints?</vt:lpstr>
      <vt:lpstr>PRINCIPLES OF FINGERPRINTS</vt:lpstr>
      <vt:lpstr>Fingerprint Characteristics</vt:lpstr>
      <vt:lpstr>Types of Fingerprints</vt:lpstr>
      <vt:lpstr>Arches</vt:lpstr>
      <vt:lpstr>Arches</vt:lpstr>
      <vt:lpstr>Loops</vt:lpstr>
      <vt:lpstr>Loops</vt:lpstr>
      <vt:lpstr>Whorl</vt:lpstr>
      <vt:lpstr>Plain Whorl</vt:lpstr>
      <vt:lpstr>Central Pocket Loop</vt:lpstr>
      <vt:lpstr>Whorls – Part 2</vt:lpstr>
      <vt:lpstr>Double Loop</vt:lpstr>
      <vt:lpstr>Accidental</vt:lpstr>
      <vt:lpstr>PowerPoint Presentation</vt:lpstr>
      <vt:lpstr>Identify each fingerprint pattern.</vt:lpstr>
    </vt:vector>
  </TitlesOfParts>
  <Company>WFISD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Autumn Weber</dc:creator>
  <cp:lastModifiedBy>Kimberly Hoskin</cp:lastModifiedBy>
  <cp:revision>22</cp:revision>
  <dcterms:created xsi:type="dcterms:W3CDTF">2015-10-08T17:57:12Z</dcterms:created>
  <dcterms:modified xsi:type="dcterms:W3CDTF">2016-11-28T18:34:33Z</dcterms:modified>
</cp:coreProperties>
</file>