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8" r:id="rId1"/>
  </p:sldMasterIdLst>
  <p:notesMasterIdLst>
    <p:notesMasterId r:id="rId29"/>
  </p:notesMasterIdLst>
  <p:handoutMasterIdLst>
    <p:handoutMasterId r:id="rId30"/>
  </p:handoutMasterIdLst>
  <p:sldIdLst>
    <p:sldId id="256" r:id="rId2"/>
    <p:sldId id="283" r:id="rId3"/>
    <p:sldId id="257" r:id="rId4"/>
    <p:sldId id="258" r:id="rId5"/>
    <p:sldId id="259" r:id="rId6"/>
    <p:sldId id="260" r:id="rId7"/>
    <p:sldId id="261" r:id="rId8"/>
    <p:sldId id="262" r:id="rId9"/>
    <p:sldId id="263" r:id="rId10"/>
    <p:sldId id="264" r:id="rId11"/>
    <p:sldId id="268" r:id="rId12"/>
    <p:sldId id="265" r:id="rId13"/>
    <p:sldId id="277" r:id="rId14"/>
    <p:sldId id="279" r:id="rId15"/>
    <p:sldId id="280" r:id="rId16"/>
    <p:sldId id="281" r:id="rId17"/>
    <p:sldId id="266" r:id="rId18"/>
    <p:sldId id="269" r:id="rId19"/>
    <p:sldId id="270" r:id="rId20"/>
    <p:sldId id="276" r:id="rId21"/>
    <p:sldId id="271" r:id="rId22"/>
    <p:sldId id="272" r:id="rId23"/>
    <p:sldId id="273" r:id="rId24"/>
    <p:sldId id="274" r:id="rId25"/>
    <p:sldId id="275" r:id="rId26"/>
    <p:sldId id="282" r:id="rId27"/>
    <p:sldId id="284"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d Casey" initials="E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B2B2"/>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2" d="100"/>
          <a:sy n="42" d="100"/>
        </p:scale>
        <p:origin x="1326" y="4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B315BB-DA2F-4C5C-B23F-714E13A8A99F}" type="datetimeFigureOut">
              <a:rPr lang="en-US" smtClean="0"/>
              <a:pPr/>
              <a:t>8/31/2017</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13A06CA-485C-4B80-9711-001124114929}" type="slidenum">
              <a:rPr lang="en-US" smtClean="0"/>
              <a:pPr/>
              <a:t>‹#›</a:t>
            </a:fld>
            <a:endParaRPr lang="en-US" dirty="0"/>
          </a:p>
        </p:txBody>
      </p:sp>
    </p:spTree>
    <p:extLst>
      <p:ext uri="{BB962C8B-B14F-4D97-AF65-F5344CB8AC3E}">
        <p14:creationId xmlns:p14="http://schemas.microsoft.com/office/powerpoint/2010/main" val="22977718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25C654-7EEB-413E-B469-B8EEE8BDF9F1}" type="datetimeFigureOut">
              <a:rPr lang="en-US" smtClean="0"/>
              <a:pPr/>
              <a:t>8/31/2017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0D774D-0B16-4C16-9543-30E687ED3B94}" type="slidenum">
              <a:rPr lang="en-US" smtClean="0"/>
              <a:pPr/>
              <a:t>‹#›</a:t>
            </a:fld>
            <a:endParaRPr lang="en-US" dirty="0"/>
          </a:p>
        </p:txBody>
      </p:sp>
    </p:spTree>
    <p:extLst>
      <p:ext uri="{BB962C8B-B14F-4D97-AF65-F5344CB8AC3E}">
        <p14:creationId xmlns:p14="http://schemas.microsoft.com/office/powerpoint/2010/main" val="3946090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1697D022-08FA-4E21-BAF9-7578F678127F}" type="datetime1">
              <a:rPr lang="en-US" smtClean="0"/>
              <a:pPr/>
              <a:t>8/31/2017</a:t>
            </a:fld>
            <a:endParaRPr lang="en-US" dirty="0"/>
          </a:p>
        </p:txBody>
      </p:sp>
      <p:sp>
        <p:nvSpPr>
          <p:cNvPr id="17" name="Footer Placeholder 16"/>
          <p:cNvSpPr>
            <a:spLocks noGrp="1"/>
          </p:cNvSpPr>
          <p:nvPr>
            <p:ph type="ftr" sz="quarter" idx="11"/>
          </p:nvPr>
        </p:nvSpPr>
        <p:spPr/>
        <p:txBody>
          <a:bodyPr/>
          <a:lstStyle/>
          <a:p>
            <a:endParaRPr lang="en-US" dirty="0"/>
          </a:p>
        </p:txBody>
      </p:sp>
      <p:sp>
        <p:nvSpPr>
          <p:cNvPr id="29" name="Slide Number Placeholder 28"/>
          <p:cNvSpPr>
            <a:spLocks noGrp="1"/>
          </p:cNvSpPr>
          <p:nvPr>
            <p:ph type="sldNum" sz="quarter" idx="12"/>
          </p:nvPr>
        </p:nvSpPr>
        <p:spPr/>
        <p:txBody>
          <a:bodyPr/>
          <a:lstStyle/>
          <a:p>
            <a:fld id="{259CE4BD-28CA-4491-83F5-3514D7637929}" type="slidenum">
              <a:rPr lang="en-US" smtClean="0"/>
              <a:pPr/>
              <a:t>‹#›</a:t>
            </a:fld>
            <a:endParaRPr lang="en-US" dirty="0"/>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26D0688-2BCD-4E5A-8BC4-383E5590D881}" type="datetime1">
              <a:rPr lang="en-US" smtClean="0"/>
              <a:pPr/>
              <a:t>8/31/2017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59CE4BD-28CA-4491-83F5-3514D7637929}"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01638B-840E-4CE0-9A03-DAB11E5A1F56}" type="datetime1">
              <a:rPr lang="en-US" smtClean="0"/>
              <a:pPr/>
              <a:t>8/31/2017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59CE4BD-28CA-4491-83F5-3514D7637929}"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solidFill>
                  <a:srgbClr val="FFCC00"/>
                </a:solidFil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B1C8126-0F92-4C96-AA5A-0D478FD2BDE1}" type="datetime1">
              <a:rPr lang="en-US" smtClean="0"/>
              <a:pPr/>
              <a:t>8/31/2017</a:t>
            </a:fld>
            <a:endParaRPr lang="en-US" dirty="0"/>
          </a:p>
        </p:txBody>
      </p:sp>
      <p:sp>
        <p:nvSpPr>
          <p:cNvPr id="6" name="Slide Number Placeholder 5"/>
          <p:cNvSpPr>
            <a:spLocks noGrp="1"/>
          </p:cNvSpPr>
          <p:nvPr>
            <p:ph type="sldNum" sz="quarter" idx="12"/>
          </p:nvPr>
        </p:nvSpPr>
        <p:spPr/>
        <p:txBody>
          <a:bodyPr/>
          <a:lstStyle/>
          <a:p>
            <a:fld id="{259CE4BD-28CA-4491-83F5-3514D7637929}" type="slidenum">
              <a:rPr lang="en-US" smtClean="0"/>
              <a:pPr/>
              <a:t>‹#›</a:t>
            </a:fld>
            <a:endParaRPr lang="en-US" dirty="0"/>
          </a:p>
        </p:txBody>
      </p:sp>
      <p:sp>
        <p:nvSpPr>
          <p:cNvPr id="7" name="Footer Placeholder 4"/>
          <p:cNvSpPr txBox="1">
            <a:spLocks/>
          </p:cNvSpPr>
          <p:nvPr userDrawn="1"/>
        </p:nvSpPr>
        <p:spPr>
          <a:xfrm>
            <a:off x="2859088" y="6461125"/>
            <a:ext cx="4267200" cy="396875"/>
          </a:xfrm>
          <a:prstGeom prst="rect">
            <a:avLst/>
          </a:prstGeom>
        </p:spPr>
        <p:txBody>
          <a:bodyPr anchor="ctr"/>
          <a:lstStyle>
            <a:defPPr>
              <a:defRPr lang="en-US"/>
            </a:defPPr>
            <a:lvl1pPr algn="ctr" rtl="0" fontAlgn="auto">
              <a:spcBef>
                <a:spcPts val="0"/>
              </a:spcBef>
              <a:spcAft>
                <a:spcPts val="0"/>
              </a:spcAft>
              <a:defRPr lang="en-US" sz="1000" kern="1200">
                <a:solidFill>
                  <a:schemeClr val="tx1">
                    <a:tint val="75000"/>
                  </a:schemeClr>
                </a:solidFill>
                <a:latin typeface="Times New Roman" pitchFamily="18" charset="0"/>
                <a:ea typeface="+mn-ea"/>
                <a:cs typeface="Times New Roman" pitchFamily="18"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dirty="0" smtClean="0">
                <a:solidFill>
                  <a:schemeClr val="tx1">
                    <a:lumMod val="65000"/>
                  </a:schemeClr>
                </a:solidFill>
              </a:rPr>
              <a:t>Copyright © Texas Education Agency 2011. All rights reserved.</a:t>
            </a:r>
          </a:p>
          <a:p>
            <a:pPr>
              <a:defRPr/>
            </a:pPr>
            <a:r>
              <a:rPr dirty="0" smtClean="0">
                <a:solidFill>
                  <a:schemeClr val="tx1">
                    <a:lumMod val="65000"/>
                  </a:schemeClr>
                </a:solidFill>
              </a:rPr>
              <a:t>Images and other multimedia content used with permission. </a:t>
            </a:r>
            <a:endParaRPr dirty="0">
              <a:solidFill>
                <a:schemeClr val="tx1">
                  <a:lumMod val="65000"/>
                </a:scheme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625AB27-0A4F-458A-9536-59C7F64A7F9F}" type="datetime1">
              <a:rPr lang="en-US" smtClean="0"/>
              <a:pPr/>
              <a:t>8/31/2017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7924800" y="6416675"/>
            <a:ext cx="762000" cy="365125"/>
          </a:xfrm>
        </p:spPr>
        <p:txBody>
          <a:bodyPr/>
          <a:lstStyle/>
          <a:p>
            <a:fld id="{259CE4BD-28CA-4491-83F5-3514D7637929}"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BFFF502-46E3-4064-8AB3-AC9334C54575}" type="datetime1">
              <a:rPr lang="en-US" smtClean="0"/>
              <a:pPr/>
              <a:t>8/31/2017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59CE4BD-28CA-4491-83F5-3514D7637929}"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8636484-3704-4791-8B92-6CFB244C1855}" type="datetime1">
              <a:rPr lang="en-US" smtClean="0"/>
              <a:pPr/>
              <a:t>8/31/2017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59CE4BD-28CA-4491-83F5-3514D7637929}"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EE4F87D-6665-49C4-9A4C-7F6175429680}" type="datetime1">
              <a:rPr lang="en-US" smtClean="0"/>
              <a:pPr/>
              <a:t>8/31/2017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59CE4BD-28CA-4491-83F5-3514D7637929}"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166B61-319A-4721-AC51-5F14A273C705}" type="datetime1">
              <a:rPr lang="en-US" smtClean="0"/>
              <a:pPr/>
              <a:t>8/31/2017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59CE4BD-28CA-4491-83F5-3514D7637929}"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B7D8C83-050E-4BCE-861B-6C5C6C785ECA}" type="datetime1">
              <a:rPr lang="en-US" smtClean="0"/>
              <a:pPr/>
              <a:t>8/31/2017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59CE4BD-28CA-4491-83F5-3514D7637929}"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dirty="0"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728D7C5-DFC5-45F1-A1B3-68B6FDC1FF7F}" type="datetime1">
              <a:rPr lang="en-US" smtClean="0"/>
              <a:pPr/>
              <a:t>8/31/2017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59CE4BD-28CA-4491-83F5-3514D7637929}"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3BC2B942-656C-4D79-BB90-E17838F10768}" type="datetime1">
              <a:rPr lang="en-US" smtClean="0"/>
              <a:pPr/>
              <a:t>8/31/2017</a:t>
            </a:fld>
            <a:endParaRPr lang="en-US" dirty="0"/>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dirty="0"/>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259CE4BD-28CA-4491-83F5-3514D7637929}"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mailto:Copyrights@tea.state.tx.us"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rgbClr val="FFCC00"/>
                </a:solidFill>
              </a:rPr>
              <a:t>Crime Scene Investigation</a:t>
            </a:r>
            <a:endParaRPr lang="en-US" dirty="0">
              <a:solidFill>
                <a:srgbClr val="FFCC00"/>
              </a:solidFill>
            </a:endParaRPr>
          </a:p>
        </p:txBody>
      </p:sp>
      <p:sp>
        <p:nvSpPr>
          <p:cNvPr id="3" name="Subtitle 2"/>
          <p:cNvSpPr>
            <a:spLocks noGrp="1"/>
          </p:cNvSpPr>
          <p:nvPr>
            <p:ph type="subTitle" idx="1"/>
          </p:nvPr>
        </p:nvSpPr>
        <p:spPr/>
        <p:txBody>
          <a:bodyPr/>
          <a:lstStyle/>
          <a:p>
            <a:r>
              <a:rPr lang="en-US" i="1" dirty="0">
                <a:solidFill>
                  <a:schemeClr val="bg1"/>
                </a:solidFill>
              </a:rPr>
              <a:t>Forensic Science</a:t>
            </a:r>
            <a:endParaRPr lang="en-US" dirty="0">
              <a:solidFill>
                <a:schemeClr val="bg1"/>
              </a:solidFill>
            </a:endParaRPr>
          </a:p>
          <a:p>
            <a:endParaRPr lang="en-US" dirty="0">
              <a:solidFill>
                <a:schemeClr val="bg1"/>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0200" y="4005399"/>
            <a:ext cx="6019800" cy="795201"/>
          </a:xfrm>
          <a:prstGeom prst="rect">
            <a:avLst/>
          </a:prstGeom>
        </p:spPr>
      </p:pic>
      <p:pic>
        <p:nvPicPr>
          <p:cNvPr id="1026" name="Picture 2" descr="LAW_SMcop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8288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43747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Sketches</a:t>
            </a:r>
            <a:endParaRPr lang="en-US" dirty="0"/>
          </a:p>
        </p:txBody>
      </p:sp>
      <p:sp>
        <p:nvSpPr>
          <p:cNvPr id="3" name="Content Placeholder 2"/>
          <p:cNvSpPr>
            <a:spLocks noGrp="1"/>
          </p:cNvSpPr>
          <p:nvPr>
            <p:ph idx="1"/>
          </p:nvPr>
        </p:nvSpPr>
        <p:spPr/>
        <p:txBody>
          <a:bodyPr>
            <a:noAutofit/>
          </a:bodyPr>
          <a:lstStyle/>
          <a:p>
            <a:pPr>
              <a:lnSpc>
                <a:spcPct val="90000"/>
              </a:lnSpc>
              <a:spcBef>
                <a:spcPts val="0"/>
              </a:spcBef>
            </a:pPr>
            <a:r>
              <a:rPr lang="en-US" dirty="0" smtClean="0"/>
              <a:t>Draw a rough sketch at the scene (reconstruct it better later)</a:t>
            </a:r>
          </a:p>
          <a:p>
            <a:pPr>
              <a:lnSpc>
                <a:spcPct val="90000"/>
              </a:lnSpc>
              <a:spcBef>
                <a:spcPts val="0"/>
              </a:spcBef>
            </a:pPr>
            <a:r>
              <a:rPr lang="en-US" dirty="0" smtClean="0"/>
              <a:t>Include</a:t>
            </a:r>
          </a:p>
          <a:p>
            <a:pPr lvl="1">
              <a:lnSpc>
                <a:spcPct val="90000"/>
              </a:lnSpc>
              <a:spcBef>
                <a:spcPts val="0"/>
              </a:spcBef>
            </a:pPr>
            <a:r>
              <a:rPr lang="en-US" sz="2800" dirty="0" smtClean="0"/>
              <a:t>Date, time, and location</a:t>
            </a:r>
          </a:p>
          <a:p>
            <a:pPr lvl="1">
              <a:lnSpc>
                <a:spcPct val="90000"/>
              </a:lnSpc>
              <a:spcBef>
                <a:spcPts val="0"/>
              </a:spcBef>
            </a:pPr>
            <a:r>
              <a:rPr lang="en-US" sz="2800" dirty="0" smtClean="0"/>
              <a:t>Scale</a:t>
            </a:r>
          </a:p>
          <a:p>
            <a:pPr lvl="1">
              <a:lnSpc>
                <a:spcPct val="90000"/>
              </a:lnSpc>
              <a:spcBef>
                <a:spcPts val="0"/>
              </a:spcBef>
            </a:pPr>
            <a:r>
              <a:rPr lang="en-US" sz="2800" dirty="0" smtClean="0"/>
              <a:t>Recovered items</a:t>
            </a:r>
          </a:p>
          <a:p>
            <a:pPr lvl="1">
              <a:lnSpc>
                <a:spcPct val="90000"/>
              </a:lnSpc>
              <a:spcBef>
                <a:spcPts val="0"/>
              </a:spcBef>
            </a:pPr>
            <a:r>
              <a:rPr lang="en-US" sz="2800" dirty="0" smtClean="0"/>
              <a:t>Important features</a:t>
            </a:r>
          </a:p>
          <a:p>
            <a:pPr lvl="1">
              <a:lnSpc>
                <a:spcPct val="90000"/>
              </a:lnSpc>
              <a:spcBef>
                <a:spcPts val="0"/>
              </a:spcBef>
            </a:pPr>
            <a:r>
              <a:rPr lang="en-US" sz="2800" dirty="0" smtClean="0"/>
              <a:t>Accurate distance measurements of objects (from two fixed points)</a:t>
            </a:r>
          </a:p>
          <a:p>
            <a:pPr lvl="1">
              <a:lnSpc>
                <a:spcPct val="90000"/>
              </a:lnSpc>
              <a:spcBef>
                <a:spcPts val="0"/>
              </a:spcBef>
            </a:pPr>
            <a:r>
              <a:rPr lang="en-US" sz="2800" dirty="0" smtClean="0"/>
              <a:t>A legend for description of items</a:t>
            </a:r>
          </a:p>
          <a:p>
            <a:pPr lvl="1">
              <a:lnSpc>
                <a:spcPct val="90000"/>
              </a:lnSpc>
              <a:spcBef>
                <a:spcPts val="0"/>
              </a:spcBef>
            </a:pPr>
            <a:r>
              <a:rPr lang="en-US" sz="2800" dirty="0" smtClean="0"/>
              <a:t>A compass designating north</a:t>
            </a:r>
          </a:p>
          <a:p>
            <a:pPr lvl="1">
              <a:lnSpc>
                <a:spcPct val="90000"/>
              </a:lnSpc>
              <a:spcBef>
                <a:spcPts val="0"/>
              </a:spcBef>
            </a:pPr>
            <a:r>
              <a:rPr lang="en-US" sz="2800" dirty="0"/>
              <a:t>N</a:t>
            </a:r>
            <a:r>
              <a:rPr lang="en-US" sz="2800" dirty="0" smtClean="0"/>
              <a:t>ames of investigators, victims, and suspects</a:t>
            </a:r>
          </a:p>
        </p:txBody>
      </p:sp>
      <p:sp>
        <p:nvSpPr>
          <p:cNvPr id="4" name="Slide Number Placeholder 3"/>
          <p:cNvSpPr>
            <a:spLocks noGrp="1"/>
          </p:cNvSpPr>
          <p:nvPr>
            <p:ph type="sldNum" sz="quarter" idx="12"/>
          </p:nvPr>
        </p:nvSpPr>
        <p:spPr/>
        <p:txBody>
          <a:bodyPr/>
          <a:lstStyle/>
          <a:p>
            <a:fld id="{259CE4BD-28CA-4491-83F5-3514D7637929}" type="slidenum">
              <a:rPr lang="en-US" smtClean="0"/>
              <a:pPr/>
              <a:t>10</a:t>
            </a:fld>
            <a:endParaRPr lang="en-US" dirty="0"/>
          </a:p>
        </p:txBody>
      </p:sp>
    </p:spTree>
    <p:extLst>
      <p:ext uri="{BB962C8B-B14F-4D97-AF65-F5344CB8AC3E}">
        <p14:creationId xmlns:p14="http://schemas.microsoft.com/office/powerpoint/2010/main" val="5797651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Final Sketch </a:t>
            </a:r>
          </a:p>
        </p:txBody>
      </p:sp>
      <p:pic>
        <p:nvPicPr>
          <p:cNvPr id="1028" name="Picture 4"/>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143000" y="1309618"/>
            <a:ext cx="6481263" cy="4999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fld id="{259CE4BD-28CA-4491-83F5-3514D7637929}" type="slidenum">
              <a:rPr lang="en-US" smtClean="0"/>
              <a:pPr/>
              <a:t>11</a:t>
            </a:fld>
            <a:endParaRPr lang="en-US" dirty="0"/>
          </a:p>
        </p:txBody>
      </p:sp>
    </p:spTree>
    <p:extLst>
      <p:ext uri="{BB962C8B-B14F-4D97-AF65-F5344CB8AC3E}">
        <p14:creationId xmlns:p14="http://schemas.microsoft.com/office/powerpoint/2010/main" val="15546890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Videography</a:t>
            </a:r>
            <a:endParaRPr lang="en-US" dirty="0"/>
          </a:p>
        </p:txBody>
      </p:sp>
      <p:sp>
        <p:nvSpPr>
          <p:cNvPr id="3" name="Content Placeholder 2"/>
          <p:cNvSpPr>
            <a:spLocks noGrp="1"/>
          </p:cNvSpPr>
          <p:nvPr>
            <p:ph idx="1"/>
          </p:nvPr>
        </p:nvSpPr>
        <p:spPr/>
        <p:txBody>
          <a:bodyPr/>
          <a:lstStyle/>
          <a:p>
            <a:r>
              <a:rPr lang="en-US" dirty="0" smtClean="0"/>
              <a:t>Narrate the video</a:t>
            </a:r>
          </a:p>
          <a:p>
            <a:r>
              <a:rPr lang="en-US" dirty="0" smtClean="0">
                <a:solidFill>
                  <a:schemeClr val="bg1"/>
                </a:solidFill>
              </a:rPr>
              <a:t>Be objective</a:t>
            </a:r>
          </a:p>
          <a:p>
            <a:r>
              <a:rPr lang="en-US" dirty="0" smtClean="0"/>
              <a:t>Record from different perspectives</a:t>
            </a:r>
          </a:p>
          <a:p>
            <a:pPr marL="0" indent="0">
              <a:buNone/>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05125" y="3676650"/>
            <a:ext cx="3333750" cy="2571750"/>
          </a:xfrm>
          <a:prstGeom prst="rect">
            <a:avLst/>
          </a:prstGeom>
        </p:spPr>
      </p:pic>
      <p:sp>
        <p:nvSpPr>
          <p:cNvPr id="5" name="Slide Number Placeholder 4"/>
          <p:cNvSpPr>
            <a:spLocks noGrp="1"/>
          </p:cNvSpPr>
          <p:nvPr>
            <p:ph type="sldNum" sz="quarter" idx="12"/>
          </p:nvPr>
        </p:nvSpPr>
        <p:spPr/>
        <p:txBody>
          <a:bodyPr/>
          <a:lstStyle/>
          <a:p>
            <a:fld id="{259CE4BD-28CA-4491-83F5-3514D7637929}" type="slidenum">
              <a:rPr lang="en-US" smtClean="0"/>
              <a:pPr/>
              <a:t>12</a:t>
            </a:fld>
            <a:endParaRPr lang="en-US" dirty="0"/>
          </a:p>
        </p:txBody>
      </p:sp>
    </p:spTree>
    <p:extLst>
      <p:ext uri="{BB962C8B-B14F-4D97-AF65-F5344CB8AC3E}">
        <p14:creationId xmlns:p14="http://schemas.microsoft.com/office/powerpoint/2010/main" val="10344541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Techniques</a:t>
            </a:r>
          </a:p>
        </p:txBody>
      </p:sp>
      <p:sp>
        <p:nvSpPr>
          <p:cNvPr id="3" name="Content Placeholder 2"/>
          <p:cNvSpPr>
            <a:spLocks noGrp="1"/>
          </p:cNvSpPr>
          <p:nvPr>
            <p:ph idx="1"/>
          </p:nvPr>
        </p:nvSpPr>
        <p:spPr/>
        <p:txBody>
          <a:bodyPr/>
          <a:lstStyle/>
          <a:p>
            <a:r>
              <a:rPr lang="en-US" b="1" dirty="0" smtClean="0"/>
              <a:t>Triangulation </a:t>
            </a:r>
          </a:p>
          <a:p>
            <a:pPr lvl="1"/>
            <a:r>
              <a:rPr lang="en-US" sz="2800" dirty="0" smtClean="0"/>
              <a:t>For </a:t>
            </a:r>
            <a:r>
              <a:rPr lang="en-US" sz="2800" dirty="0"/>
              <a:t>each piece of evidence being recorded, use two permanent objects as reference points that are not likely to be </a:t>
            </a:r>
            <a:r>
              <a:rPr lang="en-US" sz="2800" dirty="0" smtClean="0"/>
              <a:t>moved</a:t>
            </a:r>
          </a:p>
          <a:p>
            <a:pPr lvl="1"/>
            <a:r>
              <a:rPr lang="en-US" sz="2800" dirty="0" smtClean="0"/>
              <a:t>The </a:t>
            </a:r>
            <a:r>
              <a:rPr lang="en-US" sz="2800" dirty="0"/>
              <a:t>two reference points and the piece of evidence form a triangle, hence the term </a:t>
            </a:r>
            <a:r>
              <a:rPr lang="en-US" sz="2800" dirty="0" smtClean="0"/>
              <a:t>triangulation</a:t>
            </a:r>
          </a:p>
          <a:p>
            <a:pPr lvl="1"/>
            <a:r>
              <a:rPr lang="en-US" sz="2800" dirty="0" smtClean="0"/>
              <a:t>Whatever </a:t>
            </a:r>
            <a:r>
              <a:rPr lang="en-US" sz="2800" dirty="0"/>
              <a:t>object you are measuring to or from, use the same spot on the object every time</a:t>
            </a:r>
          </a:p>
          <a:p>
            <a:endParaRPr lang="en-US" dirty="0" smtClean="0"/>
          </a:p>
        </p:txBody>
      </p:sp>
      <p:sp>
        <p:nvSpPr>
          <p:cNvPr id="4" name="Slide Number Placeholder 3"/>
          <p:cNvSpPr>
            <a:spLocks noGrp="1"/>
          </p:cNvSpPr>
          <p:nvPr>
            <p:ph type="sldNum" sz="quarter" idx="12"/>
          </p:nvPr>
        </p:nvSpPr>
        <p:spPr/>
        <p:txBody>
          <a:bodyPr/>
          <a:lstStyle/>
          <a:p>
            <a:fld id="{259CE4BD-28CA-4491-83F5-3514D7637929}" type="slidenum">
              <a:rPr lang="en-US" smtClean="0"/>
              <a:pPr/>
              <a:t>13</a:t>
            </a:fld>
            <a:endParaRPr lang="en-US" dirty="0"/>
          </a:p>
        </p:txBody>
      </p:sp>
    </p:spTree>
    <p:extLst>
      <p:ext uri="{BB962C8B-B14F-4D97-AF65-F5344CB8AC3E}">
        <p14:creationId xmlns:p14="http://schemas.microsoft.com/office/powerpoint/2010/main" val="2843773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Measuring </a:t>
            </a:r>
            <a:r>
              <a:rPr lang="en-US" dirty="0" smtClean="0"/>
              <a:t>Techniques </a:t>
            </a:r>
            <a:r>
              <a:rPr lang="en-US" sz="2700" dirty="0" smtClean="0"/>
              <a:t>(continued)</a:t>
            </a:r>
            <a:endParaRPr lang="en-US" sz="2700" dirty="0"/>
          </a:p>
        </p:txBody>
      </p:sp>
      <p:sp>
        <p:nvSpPr>
          <p:cNvPr id="3" name="Content Placeholder 2"/>
          <p:cNvSpPr>
            <a:spLocks noGrp="1"/>
          </p:cNvSpPr>
          <p:nvPr>
            <p:ph idx="1"/>
          </p:nvPr>
        </p:nvSpPr>
        <p:spPr/>
        <p:txBody>
          <a:bodyPr/>
          <a:lstStyle/>
          <a:p>
            <a:r>
              <a:rPr lang="en-US" b="1" dirty="0" smtClean="0"/>
              <a:t>Rectangular Coordinates</a:t>
            </a:r>
            <a:r>
              <a:rPr lang="en-US" dirty="0"/>
              <a:t> – </a:t>
            </a:r>
            <a:r>
              <a:rPr lang="en-US" b="1" dirty="0" smtClean="0"/>
              <a:t>Baseline</a:t>
            </a:r>
            <a:r>
              <a:rPr lang="en-US" dirty="0" smtClean="0"/>
              <a:t> </a:t>
            </a:r>
          </a:p>
          <a:p>
            <a:pPr lvl="1"/>
            <a:r>
              <a:rPr lang="en-US" dirty="0" smtClean="0"/>
              <a:t>The </a:t>
            </a:r>
            <a:r>
              <a:rPr lang="en-US" dirty="0"/>
              <a:t>simplest form of </a:t>
            </a:r>
            <a:r>
              <a:rPr lang="en-US" dirty="0" smtClean="0"/>
              <a:t>the rectangular </a:t>
            </a:r>
            <a:r>
              <a:rPr lang="en-US" dirty="0"/>
              <a:t>coordinate </a:t>
            </a:r>
            <a:r>
              <a:rPr lang="en-US" dirty="0" smtClean="0"/>
              <a:t>system</a:t>
            </a:r>
          </a:p>
          <a:p>
            <a:pPr lvl="1"/>
            <a:r>
              <a:rPr lang="en-US" dirty="0" smtClean="0"/>
              <a:t>Using </a:t>
            </a:r>
            <a:r>
              <a:rPr lang="en-US" dirty="0"/>
              <a:t>a straight line between two known points, items are measured along the line and </a:t>
            </a:r>
            <a:r>
              <a:rPr lang="en-US" dirty="0" smtClean="0"/>
              <a:t>then measured perpendicular to the line</a:t>
            </a:r>
          </a:p>
          <a:p>
            <a:pPr lvl="1"/>
            <a:r>
              <a:rPr lang="en-US" dirty="0" smtClean="0"/>
              <a:t>Inside </a:t>
            </a:r>
            <a:r>
              <a:rPr lang="en-US" dirty="0"/>
              <a:t>or outside of a house, this line can be a straight </a:t>
            </a:r>
            <a:r>
              <a:rPr lang="en-US" dirty="0" smtClean="0"/>
              <a:t>wall</a:t>
            </a:r>
          </a:p>
          <a:p>
            <a:pPr lvl="1"/>
            <a:r>
              <a:rPr lang="en-US" dirty="0" smtClean="0"/>
              <a:t>Outdoor </a:t>
            </a:r>
            <a:r>
              <a:rPr lang="en-US" dirty="0"/>
              <a:t>scenes can use a string or long measuring tape as the reference or </a:t>
            </a:r>
            <a:r>
              <a:rPr lang="en-US" dirty="0" smtClean="0"/>
              <a:t>baseline</a:t>
            </a:r>
            <a:endParaRPr lang="en-US" dirty="0"/>
          </a:p>
        </p:txBody>
      </p:sp>
      <p:sp>
        <p:nvSpPr>
          <p:cNvPr id="4" name="Slide Number Placeholder 3"/>
          <p:cNvSpPr>
            <a:spLocks noGrp="1"/>
          </p:cNvSpPr>
          <p:nvPr>
            <p:ph type="sldNum" sz="quarter" idx="12"/>
          </p:nvPr>
        </p:nvSpPr>
        <p:spPr/>
        <p:txBody>
          <a:bodyPr/>
          <a:lstStyle/>
          <a:p>
            <a:fld id="{259CE4BD-28CA-4491-83F5-3514D7637929}" type="slidenum">
              <a:rPr lang="en-US" smtClean="0"/>
              <a:pPr/>
              <a:t>14</a:t>
            </a:fld>
            <a:endParaRPr lang="en-US" dirty="0"/>
          </a:p>
        </p:txBody>
      </p:sp>
    </p:spTree>
    <p:extLst>
      <p:ext uri="{BB962C8B-B14F-4D97-AF65-F5344CB8AC3E}">
        <p14:creationId xmlns:p14="http://schemas.microsoft.com/office/powerpoint/2010/main" val="3800448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Measuring Techniques </a:t>
            </a:r>
            <a:r>
              <a:rPr lang="en-US" sz="2700" dirty="0"/>
              <a:t>(continued)</a:t>
            </a:r>
          </a:p>
        </p:txBody>
      </p:sp>
      <p:sp>
        <p:nvSpPr>
          <p:cNvPr id="3" name="Content Placeholder 2"/>
          <p:cNvSpPr>
            <a:spLocks noGrp="1"/>
          </p:cNvSpPr>
          <p:nvPr>
            <p:ph idx="1"/>
          </p:nvPr>
        </p:nvSpPr>
        <p:spPr/>
        <p:txBody>
          <a:bodyPr/>
          <a:lstStyle/>
          <a:p>
            <a:r>
              <a:rPr lang="en-US" b="1" dirty="0"/>
              <a:t>Rectangular Coordinates</a:t>
            </a:r>
            <a:r>
              <a:rPr lang="en-US" dirty="0"/>
              <a:t> – </a:t>
            </a:r>
            <a:r>
              <a:rPr lang="en-US" b="1" dirty="0" smtClean="0"/>
              <a:t>Grid</a:t>
            </a:r>
            <a:r>
              <a:rPr lang="en-US" dirty="0" smtClean="0"/>
              <a:t> </a:t>
            </a:r>
          </a:p>
          <a:p>
            <a:pPr lvl="1"/>
            <a:r>
              <a:rPr lang="en-US" dirty="0" smtClean="0"/>
              <a:t>Measure </a:t>
            </a:r>
            <a:r>
              <a:rPr lang="en-US" dirty="0"/>
              <a:t>the distance of items from two perpendicular </a:t>
            </a:r>
            <a:r>
              <a:rPr lang="en-US" dirty="0" smtClean="0"/>
              <a:t>baselines</a:t>
            </a:r>
          </a:p>
          <a:p>
            <a:pPr lvl="1"/>
            <a:r>
              <a:rPr lang="en-US" dirty="0" smtClean="0"/>
              <a:t>This </a:t>
            </a:r>
            <a:r>
              <a:rPr lang="en-US" dirty="0"/>
              <a:t>technique is particularly appropriate in a room with perpendicular walls or outdoors with perpendicular streets</a:t>
            </a:r>
          </a:p>
        </p:txBody>
      </p:sp>
      <p:sp>
        <p:nvSpPr>
          <p:cNvPr id="4" name="Slide Number Placeholder 3"/>
          <p:cNvSpPr>
            <a:spLocks noGrp="1"/>
          </p:cNvSpPr>
          <p:nvPr>
            <p:ph type="sldNum" sz="quarter" idx="12"/>
          </p:nvPr>
        </p:nvSpPr>
        <p:spPr/>
        <p:txBody>
          <a:bodyPr/>
          <a:lstStyle/>
          <a:p>
            <a:fld id="{259CE4BD-28CA-4491-83F5-3514D7637929}" type="slidenum">
              <a:rPr lang="en-US" smtClean="0"/>
              <a:pPr/>
              <a:t>15</a:t>
            </a:fld>
            <a:endParaRPr lang="en-US" dirty="0"/>
          </a:p>
        </p:txBody>
      </p:sp>
    </p:spTree>
    <p:extLst>
      <p:ext uri="{BB962C8B-B14F-4D97-AF65-F5344CB8AC3E}">
        <p14:creationId xmlns:p14="http://schemas.microsoft.com/office/powerpoint/2010/main" val="31781777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Techniques </a:t>
            </a:r>
            <a:r>
              <a:rPr lang="en-US" sz="2700" dirty="0"/>
              <a:t>(continued)</a:t>
            </a:r>
            <a:endParaRPr lang="en-US" dirty="0"/>
          </a:p>
        </p:txBody>
      </p:sp>
      <p:sp>
        <p:nvSpPr>
          <p:cNvPr id="3" name="Content Placeholder 2"/>
          <p:cNvSpPr>
            <a:spLocks noGrp="1"/>
          </p:cNvSpPr>
          <p:nvPr>
            <p:ph idx="1"/>
          </p:nvPr>
        </p:nvSpPr>
        <p:spPr/>
        <p:txBody>
          <a:bodyPr>
            <a:normAutofit/>
          </a:bodyPr>
          <a:lstStyle/>
          <a:p>
            <a:pPr marL="548640" lvl="1" indent="-411480">
              <a:buClr>
                <a:schemeClr val="tx1">
                  <a:shade val="95000"/>
                </a:schemeClr>
              </a:buClr>
              <a:buSzPct val="65000"/>
              <a:buFont typeface="Wingdings 2"/>
              <a:buChar char=""/>
            </a:pPr>
            <a:r>
              <a:rPr lang="en-US" sz="3200" b="1" dirty="0"/>
              <a:t>Polar Coordinates</a:t>
            </a:r>
          </a:p>
          <a:p>
            <a:pPr lvl="1"/>
            <a:r>
              <a:rPr lang="en-US" sz="3200" dirty="0" smtClean="0"/>
              <a:t>Measure </a:t>
            </a:r>
            <a:r>
              <a:rPr lang="en-US" sz="3200" dirty="0"/>
              <a:t>both the distance and </a:t>
            </a:r>
            <a:r>
              <a:rPr lang="en-US" sz="3200" dirty="0" smtClean="0"/>
              <a:t>the direction </a:t>
            </a:r>
            <a:r>
              <a:rPr lang="en-US" sz="3200" dirty="0"/>
              <a:t>(angle) an object is from a known reference </a:t>
            </a:r>
            <a:r>
              <a:rPr lang="en-US" sz="3200" dirty="0" smtClean="0"/>
              <a:t>point</a:t>
            </a:r>
          </a:p>
          <a:p>
            <a:pPr lvl="1"/>
            <a:r>
              <a:rPr lang="en-US" sz="3200" dirty="0" smtClean="0"/>
              <a:t>For </a:t>
            </a:r>
            <a:r>
              <a:rPr lang="en-US" sz="3200" dirty="0"/>
              <a:t>example, 40 feet from the edge of </a:t>
            </a:r>
            <a:r>
              <a:rPr lang="en-US" sz="3200" dirty="0" smtClean="0"/>
              <a:t>the house and 15 </a:t>
            </a:r>
            <a:r>
              <a:rPr lang="en-US" sz="3200" dirty="0"/>
              <a:t>degrees east of </a:t>
            </a:r>
            <a:r>
              <a:rPr lang="en-US" sz="3200" dirty="0" smtClean="0"/>
              <a:t>north</a:t>
            </a:r>
            <a:endParaRPr lang="en-US" sz="3200" dirty="0"/>
          </a:p>
          <a:p>
            <a:endParaRPr lang="en-US" sz="3200" dirty="0"/>
          </a:p>
        </p:txBody>
      </p:sp>
      <p:sp>
        <p:nvSpPr>
          <p:cNvPr id="4" name="Rectangle 3"/>
          <p:cNvSpPr/>
          <p:nvPr/>
        </p:nvSpPr>
        <p:spPr>
          <a:xfrm>
            <a:off x="914400" y="1981200"/>
            <a:ext cx="5943600" cy="369332"/>
          </a:xfrm>
          <a:prstGeom prst="rect">
            <a:avLst/>
          </a:prstGeom>
        </p:spPr>
        <p:txBody>
          <a:bodyPr wrap="square">
            <a:spAutoFit/>
          </a:bodyPr>
          <a:lstStyle/>
          <a:p>
            <a:r>
              <a:rPr lang="en-US" dirty="0"/>
              <a:t> </a:t>
            </a:r>
          </a:p>
        </p:txBody>
      </p:sp>
      <p:sp>
        <p:nvSpPr>
          <p:cNvPr id="5" name="Slide Number Placeholder 4"/>
          <p:cNvSpPr>
            <a:spLocks noGrp="1"/>
          </p:cNvSpPr>
          <p:nvPr>
            <p:ph type="sldNum" sz="quarter" idx="12"/>
          </p:nvPr>
        </p:nvSpPr>
        <p:spPr/>
        <p:txBody>
          <a:bodyPr/>
          <a:lstStyle/>
          <a:p>
            <a:fld id="{259CE4BD-28CA-4491-83F5-3514D7637929}" type="slidenum">
              <a:rPr lang="en-US" smtClean="0"/>
              <a:pPr/>
              <a:t>16</a:t>
            </a:fld>
            <a:endParaRPr lang="en-US" dirty="0"/>
          </a:p>
        </p:txBody>
      </p:sp>
    </p:spTree>
    <p:extLst>
      <p:ext uri="{BB962C8B-B14F-4D97-AF65-F5344CB8AC3E}">
        <p14:creationId xmlns:p14="http://schemas.microsoft.com/office/powerpoint/2010/main" val="8731046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 the Crime Scene</a:t>
            </a:r>
            <a:endParaRPr lang="en-US" dirty="0"/>
          </a:p>
        </p:txBody>
      </p:sp>
      <p:sp>
        <p:nvSpPr>
          <p:cNvPr id="3" name="Content Placeholder 2"/>
          <p:cNvSpPr>
            <a:spLocks noGrp="1"/>
          </p:cNvSpPr>
          <p:nvPr>
            <p:ph idx="1"/>
          </p:nvPr>
        </p:nvSpPr>
        <p:spPr/>
        <p:txBody>
          <a:bodyPr/>
          <a:lstStyle/>
          <a:p>
            <a:pPr marL="566738" indent="-457200">
              <a:tabLst>
                <a:tab pos="109538" algn="l"/>
              </a:tabLst>
            </a:pPr>
            <a:r>
              <a:rPr lang="en-US" dirty="0" smtClean="0"/>
              <a:t>When searching a crime scene, wear the following, if available, to minimize contamination</a:t>
            </a:r>
          </a:p>
          <a:p>
            <a:pPr lvl="1"/>
            <a:r>
              <a:rPr lang="en-US" dirty="0" smtClean="0"/>
              <a:t>Disposable gloves</a:t>
            </a:r>
          </a:p>
          <a:p>
            <a:pPr lvl="1"/>
            <a:r>
              <a:rPr lang="en-US" dirty="0" smtClean="0"/>
              <a:t>Masks</a:t>
            </a:r>
          </a:p>
          <a:p>
            <a:pPr lvl="1"/>
            <a:r>
              <a:rPr lang="en-US" dirty="0" smtClean="0"/>
              <a:t>Coveralls with a hood</a:t>
            </a:r>
          </a:p>
          <a:p>
            <a:pPr lvl="1"/>
            <a:r>
              <a:rPr lang="en-US" dirty="0"/>
              <a:t>S</a:t>
            </a:r>
            <a:r>
              <a:rPr lang="en-US" dirty="0" smtClean="0"/>
              <a:t>lippers</a:t>
            </a:r>
          </a:p>
        </p:txBody>
      </p:sp>
      <p:sp>
        <p:nvSpPr>
          <p:cNvPr id="4" name="Slide Number Placeholder 3"/>
          <p:cNvSpPr>
            <a:spLocks noGrp="1"/>
          </p:cNvSpPr>
          <p:nvPr>
            <p:ph type="sldNum" sz="quarter" idx="12"/>
          </p:nvPr>
        </p:nvSpPr>
        <p:spPr/>
        <p:txBody>
          <a:bodyPr/>
          <a:lstStyle/>
          <a:p>
            <a:fld id="{259CE4BD-28CA-4491-83F5-3514D7637929}" type="slidenum">
              <a:rPr lang="en-US" smtClean="0"/>
              <a:pPr/>
              <a:t>17</a:t>
            </a:fld>
            <a:endParaRPr lang="en-US" dirty="0"/>
          </a:p>
        </p:txBody>
      </p:sp>
      <p:pic>
        <p:nvPicPr>
          <p:cNvPr id="5" name="Picture 6" descr="forensic photograph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81600" y="3787553"/>
            <a:ext cx="3276600" cy="203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17190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Search Patterns</a:t>
            </a:r>
            <a:endParaRPr lang="en-US" dirty="0"/>
          </a:p>
        </p:txBody>
      </p:sp>
      <p:sp>
        <p:nvSpPr>
          <p:cNvPr id="3" name="Content Placeholder 2"/>
          <p:cNvSpPr>
            <a:spLocks noGrp="1"/>
          </p:cNvSpPr>
          <p:nvPr>
            <p:ph idx="1"/>
          </p:nvPr>
        </p:nvSpPr>
        <p:spPr/>
        <p:txBody>
          <a:bodyPr/>
          <a:lstStyle/>
          <a:p>
            <a:r>
              <a:rPr lang="en-US" dirty="0" smtClean="0"/>
              <a:t>Depend on the size and the location of the crime scene and the number of investigators available</a:t>
            </a:r>
          </a:p>
          <a:p>
            <a:r>
              <a:rPr lang="en-US" dirty="0" smtClean="0"/>
              <a:t>Stick to one pattern and one supervisor</a:t>
            </a:r>
          </a:p>
          <a:p>
            <a:r>
              <a:rPr lang="en-US" dirty="0" smtClean="0"/>
              <a:t>Better to collect everything and not need it than fail to collect something and need it later</a:t>
            </a:r>
          </a:p>
          <a:p>
            <a:pPr marL="0" indent="0">
              <a:buNone/>
            </a:pPr>
            <a:endParaRPr lang="en-US" dirty="0"/>
          </a:p>
        </p:txBody>
      </p:sp>
      <p:sp>
        <p:nvSpPr>
          <p:cNvPr id="4" name="Slide Number Placeholder 3"/>
          <p:cNvSpPr>
            <a:spLocks noGrp="1"/>
          </p:cNvSpPr>
          <p:nvPr>
            <p:ph type="sldNum" sz="quarter" idx="12"/>
          </p:nvPr>
        </p:nvSpPr>
        <p:spPr/>
        <p:txBody>
          <a:bodyPr/>
          <a:lstStyle/>
          <a:p>
            <a:fld id="{259CE4BD-28CA-4491-83F5-3514D7637929}" type="slidenum">
              <a:rPr lang="en-US" smtClean="0"/>
              <a:pPr/>
              <a:t>18</a:t>
            </a:fld>
            <a:endParaRPr lang="en-US" dirty="0"/>
          </a:p>
        </p:txBody>
      </p:sp>
    </p:spTree>
    <p:extLst>
      <p:ext uri="{BB962C8B-B14F-4D97-AF65-F5344CB8AC3E}">
        <p14:creationId xmlns:p14="http://schemas.microsoft.com/office/powerpoint/2010/main" val="8490259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 Patterns </a:t>
            </a:r>
            <a:r>
              <a:rPr lang="en-US" sz="2400" dirty="0" smtClean="0"/>
              <a:t>(continued)</a:t>
            </a:r>
            <a:endParaRPr lang="en-US" sz="2400" dirty="0"/>
          </a:p>
        </p:txBody>
      </p:sp>
      <p:sp>
        <p:nvSpPr>
          <p:cNvPr id="3" name="Content Placeholder 2"/>
          <p:cNvSpPr>
            <a:spLocks noGrp="1"/>
          </p:cNvSpPr>
          <p:nvPr>
            <p:ph idx="1"/>
          </p:nvPr>
        </p:nvSpPr>
        <p:spPr/>
        <p:txBody>
          <a:bodyPr>
            <a:normAutofit/>
          </a:bodyPr>
          <a:lstStyle/>
          <a:p>
            <a:r>
              <a:rPr lang="en-US" dirty="0" smtClean="0"/>
              <a:t>Spiral</a:t>
            </a:r>
            <a:r>
              <a:rPr lang="en-US" dirty="0"/>
              <a:t> – </a:t>
            </a:r>
            <a:r>
              <a:rPr lang="en-US" dirty="0" smtClean="0"/>
              <a:t>may move inward or outward; best used where there are no physical barriers</a:t>
            </a:r>
          </a:p>
          <a:p>
            <a:r>
              <a:rPr lang="en-US" dirty="0" smtClean="0"/>
              <a:t>Grid</a:t>
            </a:r>
            <a:r>
              <a:rPr lang="en-US" dirty="0"/>
              <a:t> – </a:t>
            </a:r>
            <a:r>
              <a:rPr lang="en-US" dirty="0" smtClean="0"/>
              <a:t>basically a double-line search; effective, but time-consuming</a:t>
            </a:r>
          </a:p>
          <a:p>
            <a:r>
              <a:rPr lang="en-US" dirty="0" smtClean="0"/>
              <a:t>Line (</a:t>
            </a:r>
            <a:r>
              <a:rPr lang="en-US" dirty="0"/>
              <a:t>S</a:t>
            </a:r>
            <a:r>
              <a:rPr lang="en-US" dirty="0" smtClean="0"/>
              <a:t>trip)</a:t>
            </a:r>
            <a:r>
              <a:rPr lang="en-US" dirty="0"/>
              <a:t> – </a:t>
            </a:r>
            <a:r>
              <a:rPr lang="en-US" dirty="0" smtClean="0"/>
              <a:t>best in large, outdoor scenes</a:t>
            </a:r>
          </a:p>
          <a:p>
            <a:r>
              <a:rPr lang="en-US" dirty="0" smtClean="0"/>
              <a:t>Zone (Quadrant</a:t>
            </a:r>
            <a:r>
              <a:rPr lang="en-US" dirty="0"/>
              <a:t>) – most </a:t>
            </a:r>
            <a:r>
              <a:rPr lang="en-US" dirty="0" smtClean="0"/>
              <a:t>effective in houses or buildings; teams are assigned small zones for searching</a:t>
            </a:r>
          </a:p>
          <a:p>
            <a:pPr marL="0" indent="0">
              <a:buNone/>
            </a:pPr>
            <a:endParaRPr lang="en-US" dirty="0"/>
          </a:p>
        </p:txBody>
      </p:sp>
      <p:sp>
        <p:nvSpPr>
          <p:cNvPr id="4" name="Slide Number Placeholder 3"/>
          <p:cNvSpPr>
            <a:spLocks noGrp="1"/>
          </p:cNvSpPr>
          <p:nvPr>
            <p:ph type="sldNum" sz="quarter" idx="12"/>
          </p:nvPr>
        </p:nvSpPr>
        <p:spPr/>
        <p:txBody>
          <a:bodyPr/>
          <a:lstStyle/>
          <a:p>
            <a:fld id="{259CE4BD-28CA-4491-83F5-3514D7637929}" type="slidenum">
              <a:rPr lang="en-US" smtClean="0"/>
              <a:pPr/>
              <a:t>19</a:t>
            </a:fld>
            <a:endParaRPr lang="en-US" dirty="0"/>
          </a:p>
        </p:txBody>
      </p:sp>
    </p:spTree>
    <p:extLst>
      <p:ext uri="{BB962C8B-B14F-4D97-AF65-F5344CB8AC3E}">
        <p14:creationId xmlns:p14="http://schemas.microsoft.com/office/powerpoint/2010/main" val="16956266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457200" y="914400"/>
            <a:ext cx="82296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3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har char="–"/>
              <a:defRPr sz="2800">
                <a:solidFill>
                  <a:schemeClr val="tx1"/>
                </a:solidFill>
                <a:latin typeface="Times New Roman" pitchFamily="18" charset="0"/>
                <a:cs typeface="Times New Roman" pitchFamily="18" charset="0"/>
              </a:defRPr>
            </a:lvl2pPr>
            <a:lvl3pPr marL="1143000" indent="-228600" algn="l" rtl="0" eaLnBrk="0" fontAlgn="base" hangingPunct="0">
              <a:spcBef>
                <a:spcPct val="20000"/>
              </a:spcBef>
              <a:spcAft>
                <a:spcPct val="0"/>
              </a:spcAft>
              <a:buChar char="•"/>
              <a:defRPr sz="2400">
                <a:solidFill>
                  <a:schemeClr val="tx1"/>
                </a:solidFill>
                <a:latin typeface="Times New Roman" pitchFamily="18" charset="0"/>
                <a:cs typeface="Times New Roman" pitchFamily="18" charset="0"/>
              </a:defRPr>
            </a:lvl3pPr>
            <a:lvl4pPr marL="1600200" indent="-228600" algn="l" rtl="0" eaLnBrk="0" fontAlgn="base" hangingPunct="0">
              <a:spcBef>
                <a:spcPct val="20000"/>
              </a:spcBef>
              <a:spcAft>
                <a:spcPct val="0"/>
              </a:spcAft>
              <a:buChar char="–"/>
              <a:defRPr sz="2000">
                <a:solidFill>
                  <a:schemeClr val="tx1"/>
                </a:solidFill>
                <a:latin typeface="Times New Roman" pitchFamily="18" charset="0"/>
                <a:cs typeface="Times New Roman" pitchFamily="18" charset="0"/>
              </a:defRPr>
            </a:lvl4pPr>
            <a:lvl5pPr marL="2057400" indent="-228600" algn="l" rtl="0" eaLnBrk="0" fontAlgn="base" hangingPunct="0">
              <a:spcBef>
                <a:spcPct val="20000"/>
              </a:spcBef>
              <a:spcAft>
                <a:spcPct val="0"/>
              </a:spcAft>
              <a:buChar char="»"/>
              <a:defRPr sz="2000">
                <a:solidFill>
                  <a:schemeClr val="tx1"/>
                </a:solidFill>
                <a:latin typeface="Times New Roman" pitchFamily="18" charset="0"/>
                <a:cs typeface="Times New Roman" pitchFamily="18"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nSpc>
                <a:spcPct val="80000"/>
              </a:lnSpc>
              <a:buClr>
                <a:schemeClr val="accent1"/>
              </a:buClr>
              <a:buSzPct val="85000"/>
              <a:buFont typeface="Wingdings 2" pitchFamily="18" charset="2"/>
              <a:buNone/>
              <a:defRPr/>
            </a:pPr>
            <a:r>
              <a:rPr lang="en-US" sz="1500" b="1" dirty="0" smtClean="0"/>
              <a:t>Copyright and Terms of Service</a:t>
            </a:r>
          </a:p>
          <a:p>
            <a:pPr marL="274320" indent="-274320">
              <a:lnSpc>
                <a:spcPct val="80000"/>
              </a:lnSpc>
              <a:buClr>
                <a:schemeClr val="accent1"/>
              </a:buClr>
              <a:buSzPct val="85000"/>
              <a:defRPr/>
            </a:pPr>
            <a:endParaRPr lang="en-US" sz="1500" dirty="0" smtClean="0"/>
          </a:p>
          <a:p>
            <a:pPr marL="0" indent="0">
              <a:lnSpc>
                <a:spcPct val="80000"/>
              </a:lnSpc>
              <a:buClr>
                <a:schemeClr val="accent1"/>
              </a:buClr>
              <a:buSzPct val="85000"/>
              <a:buFont typeface="Wingdings 2" pitchFamily="18" charset="2"/>
              <a:buNone/>
              <a:defRPr/>
            </a:pPr>
            <a:r>
              <a:rPr lang="en-US" sz="1500" dirty="0" smtClean="0"/>
              <a:t>Copyright © Texas Education Agency, 2011. These materials are copyrighted © and trademarked ™ as the property of the Texas Education Agency (TEA) and may not be reproduced without the express written permission of TEA, except under the following conditions:</a:t>
            </a:r>
          </a:p>
          <a:p>
            <a:pPr eaLnBrk="1" fontAlgn="auto" hangingPunct="1">
              <a:lnSpc>
                <a:spcPct val="80000"/>
              </a:lnSpc>
              <a:spcAft>
                <a:spcPts val="0"/>
              </a:spcAft>
              <a:buClr>
                <a:schemeClr val="accent1"/>
              </a:buClr>
              <a:buSzPct val="85000"/>
              <a:buFont typeface="Wingdings 2" pitchFamily="18" charset="2"/>
              <a:buNone/>
              <a:defRPr/>
            </a:pPr>
            <a:endParaRPr lang="en-US" sz="1500" dirty="0" smtClean="0"/>
          </a:p>
          <a:p>
            <a:pPr marL="274320" indent="-274320" eaLnBrk="1" fontAlgn="auto" hangingPunct="1">
              <a:lnSpc>
                <a:spcPct val="80000"/>
              </a:lnSpc>
              <a:spcAft>
                <a:spcPts val="600"/>
              </a:spcAft>
              <a:buClr>
                <a:schemeClr val="accent1"/>
              </a:buClr>
              <a:buSzPct val="85000"/>
              <a:buFont typeface="Wingdings 2" pitchFamily="18" charset="2"/>
              <a:buNone/>
              <a:defRPr/>
            </a:pPr>
            <a:r>
              <a:rPr lang="en-US" sz="1500" dirty="0" smtClean="0"/>
              <a:t>1)  Texas public school districts, charter schools, and Education Service Centers may reproduce and use copies of the Materials and Related Materials for the districts’ and schools’ educational use without obtaining permission from TEA.</a:t>
            </a:r>
          </a:p>
          <a:p>
            <a:pPr marL="274320" indent="-274320" eaLnBrk="1" fontAlgn="auto" hangingPunct="1">
              <a:lnSpc>
                <a:spcPct val="80000"/>
              </a:lnSpc>
              <a:spcAft>
                <a:spcPts val="600"/>
              </a:spcAft>
              <a:buClr>
                <a:schemeClr val="accent1"/>
              </a:buClr>
              <a:buSzPct val="85000"/>
              <a:buFont typeface="Wingdings 2" pitchFamily="18" charset="2"/>
              <a:buNone/>
              <a:defRPr/>
            </a:pPr>
            <a:r>
              <a:rPr lang="en-US" sz="1500" dirty="0" smtClean="0"/>
              <a:t>2)  Residents of the state of Texas may reproduce and use copies of the Materials and Related Materials for individual personal use only, without obtaining written permission of TEA.</a:t>
            </a:r>
          </a:p>
          <a:p>
            <a:pPr marL="274320" indent="-274320" eaLnBrk="1" fontAlgn="auto" hangingPunct="1">
              <a:lnSpc>
                <a:spcPct val="80000"/>
              </a:lnSpc>
              <a:spcAft>
                <a:spcPts val="600"/>
              </a:spcAft>
              <a:buClr>
                <a:schemeClr val="accent1"/>
              </a:buClr>
              <a:buSzPct val="85000"/>
              <a:buFont typeface="Wingdings 2" pitchFamily="18" charset="2"/>
              <a:buNone/>
              <a:defRPr/>
            </a:pPr>
            <a:r>
              <a:rPr lang="en-US" sz="1500" dirty="0" smtClean="0"/>
              <a:t>3)  Any portion reproduced must be reproduced in its entirety and remain unedited, unaltered and unchanged in any way.</a:t>
            </a:r>
          </a:p>
          <a:p>
            <a:pPr marL="274320" indent="-274320" eaLnBrk="1" fontAlgn="auto" hangingPunct="1">
              <a:lnSpc>
                <a:spcPct val="80000"/>
              </a:lnSpc>
              <a:spcAft>
                <a:spcPts val="0"/>
              </a:spcAft>
              <a:buClr>
                <a:schemeClr val="accent1"/>
              </a:buClr>
              <a:buSzPct val="85000"/>
              <a:buFont typeface="Wingdings 2" pitchFamily="18" charset="2"/>
              <a:buNone/>
              <a:defRPr/>
            </a:pPr>
            <a:r>
              <a:rPr lang="en-US" sz="1500" dirty="0" smtClean="0"/>
              <a:t>4)  No monetary charge can be made for the reproduced materials or any document containing them; however, a reasonable charge to cover only the cost of reproduction and distribution may be charged.</a:t>
            </a:r>
          </a:p>
          <a:p>
            <a:pPr marL="274320" indent="-274320" eaLnBrk="1" fontAlgn="auto" hangingPunct="1">
              <a:lnSpc>
                <a:spcPct val="80000"/>
              </a:lnSpc>
              <a:spcAft>
                <a:spcPts val="0"/>
              </a:spcAft>
              <a:buClr>
                <a:schemeClr val="accent1"/>
              </a:buClr>
              <a:buSzPct val="85000"/>
              <a:buFont typeface="Wingdings 2" pitchFamily="18" charset="2"/>
              <a:buNone/>
              <a:defRPr/>
            </a:pPr>
            <a:endParaRPr lang="en-US" sz="1500" dirty="0" smtClean="0"/>
          </a:p>
          <a:p>
            <a:pPr marL="0" indent="0" eaLnBrk="1" fontAlgn="auto" hangingPunct="1">
              <a:lnSpc>
                <a:spcPct val="80000"/>
              </a:lnSpc>
              <a:spcAft>
                <a:spcPts val="0"/>
              </a:spcAft>
              <a:buClr>
                <a:schemeClr val="accent1"/>
              </a:buClr>
              <a:buSzPct val="85000"/>
              <a:buFont typeface="Wingdings 2" pitchFamily="18" charset="2"/>
              <a:buNone/>
              <a:defRPr/>
            </a:pPr>
            <a:r>
              <a:rPr lang="en-US" sz="1500" dirty="0" smtClean="0"/>
              <a:t>Private entities or persons located in Texas that are </a:t>
            </a:r>
            <a:r>
              <a:rPr lang="en-US" sz="1500" b="1" dirty="0" smtClean="0"/>
              <a:t>not</a:t>
            </a:r>
            <a:r>
              <a:rPr lang="en-US" sz="1500" dirty="0" smtClean="0"/>
              <a:t> Texas public school districts, Texas Education Service Centers, or Texas charter schools or any entity, whether public or private, educational or non-educational, located </a:t>
            </a:r>
            <a:r>
              <a:rPr lang="en-US" sz="1500" b="1" dirty="0" smtClean="0"/>
              <a:t>outside the state of Texas</a:t>
            </a:r>
            <a:r>
              <a:rPr lang="en-US" sz="1500" dirty="0" smtClean="0"/>
              <a:t> </a:t>
            </a:r>
            <a:r>
              <a:rPr lang="en-US" sz="1500" i="1" dirty="0" smtClean="0"/>
              <a:t>MUST</a:t>
            </a:r>
            <a:r>
              <a:rPr lang="en-US" sz="1500" dirty="0" smtClean="0"/>
              <a:t> obtain written approval from TEA and will be required to enter into a license agreement that may involve the payment of a licensing fee or a royalty.</a:t>
            </a:r>
          </a:p>
          <a:p>
            <a:pPr marL="274320" indent="-274320" eaLnBrk="1" fontAlgn="auto" hangingPunct="1">
              <a:lnSpc>
                <a:spcPct val="80000"/>
              </a:lnSpc>
              <a:spcAft>
                <a:spcPts val="0"/>
              </a:spcAft>
              <a:buClr>
                <a:schemeClr val="accent1"/>
              </a:buClr>
              <a:buSzPct val="85000"/>
              <a:buFont typeface="Wingdings 2" pitchFamily="18" charset="2"/>
              <a:buNone/>
              <a:defRPr/>
            </a:pPr>
            <a:endParaRPr lang="en-US" sz="1500" dirty="0" smtClean="0"/>
          </a:p>
          <a:p>
            <a:pPr marL="0" indent="0">
              <a:buFont typeface="Wingdings 2" pitchFamily="18" charset="2"/>
              <a:buNone/>
              <a:defRPr/>
            </a:pPr>
            <a:r>
              <a:rPr lang="en-US" sz="1500" dirty="0" smtClean="0"/>
              <a:t>Contact </a:t>
            </a:r>
            <a:r>
              <a:rPr lang="en-US" sz="1500" b="1" dirty="0" smtClean="0">
                <a:hlinkClick r:id="rId2" tooltip="copyrights@tea.state.tx.us"/>
              </a:rPr>
              <a:t>TEA Copyrights</a:t>
            </a:r>
            <a:r>
              <a:rPr lang="en-US" sz="1500" dirty="0" smtClean="0"/>
              <a:t> with any questions you may have.</a:t>
            </a:r>
          </a:p>
          <a:p>
            <a:pPr>
              <a:defRPr/>
            </a:pPr>
            <a:endParaRPr lang="en-US" sz="1500" dirty="0"/>
          </a:p>
        </p:txBody>
      </p:sp>
      <p:sp>
        <p:nvSpPr>
          <p:cNvPr id="6" name="Slide Number Placeholder 5"/>
          <p:cNvSpPr>
            <a:spLocks noGrp="1"/>
          </p:cNvSpPr>
          <p:nvPr>
            <p:ph type="sldNum" sz="quarter" idx="12"/>
          </p:nvPr>
        </p:nvSpPr>
        <p:spPr/>
        <p:txBody>
          <a:bodyPr/>
          <a:lstStyle/>
          <a:p>
            <a:fld id="{259CE4BD-28CA-4491-83F5-3514D7637929}" type="slidenum">
              <a:rPr lang="en-US" smtClean="0"/>
              <a:pPr/>
              <a:t>2</a:t>
            </a:fld>
            <a:endParaRPr lang="en-US" dirty="0"/>
          </a:p>
        </p:txBody>
      </p:sp>
    </p:spTree>
    <p:extLst>
      <p:ext uri="{BB962C8B-B14F-4D97-AF65-F5344CB8AC3E}">
        <p14:creationId xmlns:p14="http://schemas.microsoft.com/office/powerpoint/2010/main" val="11688737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Search Patterns </a:t>
            </a:r>
            <a:r>
              <a:rPr lang="en-US" sz="2400" dirty="0"/>
              <a:t>(continued)</a:t>
            </a:r>
            <a:endParaRPr lang="en-US" dirty="0"/>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467567" y="1600200"/>
            <a:ext cx="6208866" cy="4708525"/>
          </a:xfrm>
          <a:prstGeom prst="rect">
            <a:avLst/>
          </a:prstGeom>
          <a:solidFill>
            <a:schemeClr val="bg1">
              <a:lumMod val="50000"/>
              <a:lumOff val="50000"/>
            </a:schemeClr>
          </a:solidFill>
          <a:ln>
            <a:noFill/>
          </a:ln>
          <a:effectLst/>
          <a:extLst/>
        </p:spPr>
      </p:pic>
      <p:sp>
        <p:nvSpPr>
          <p:cNvPr id="4" name="TextBox 3"/>
          <p:cNvSpPr txBox="1"/>
          <p:nvPr/>
        </p:nvSpPr>
        <p:spPr>
          <a:xfrm>
            <a:off x="2590800" y="1600200"/>
            <a:ext cx="1447800" cy="369332"/>
          </a:xfrm>
          <a:prstGeom prst="rect">
            <a:avLst/>
          </a:prstGeom>
          <a:solidFill>
            <a:srgbClr val="B2B2B2"/>
          </a:solidFill>
          <a:effectLst>
            <a:softEdge rad="31750"/>
          </a:effectLst>
        </p:spPr>
        <p:txBody>
          <a:bodyPr wrap="square" rtlCol="0">
            <a:spAutoFit/>
          </a:bodyPr>
          <a:lstStyle/>
          <a:p>
            <a:pPr algn="ctr"/>
            <a:r>
              <a:rPr lang="en-US" dirty="0" smtClean="0">
                <a:solidFill>
                  <a:schemeClr val="bg1"/>
                </a:solidFill>
              </a:rPr>
              <a:t>Spiral</a:t>
            </a:r>
            <a:endParaRPr lang="en-US" dirty="0">
              <a:solidFill>
                <a:schemeClr val="bg1"/>
              </a:solidFill>
            </a:endParaRPr>
          </a:p>
        </p:txBody>
      </p:sp>
      <p:sp>
        <p:nvSpPr>
          <p:cNvPr id="5" name="TextBox 4"/>
          <p:cNvSpPr txBox="1"/>
          <p:nvPr/>
        </p:nvSpPr>
        <p:spPr>
          <a:xfrm>
            <a:off x="5029200" y="1600200"/>
            <a:ext cx="1219200" cy="369332"/>
          </a:xfrm>
          <a:prstGeom prst="rect">
            <a:avLst/>
          </a:prstGeom>
          <a:solidFill>
            <a:srgbClr val="B2B2B2"/>
          </a:solidFill>
        </p:spPr>
        <p:txBody>
          <a:bodyPr wrap="square" rtlCol="0">
            <a:spAutoFit/>
          </a:bodyPr>
          <a:lstStyle/>
          <a:p>
            <a:pPr algn="ctr"/>
            <a:r>
              <a:rPr lang="en-US" dirty="0" smtClean="0"/>
              <a:t>Grid</a:t>
            </a:r>
            <a:endParaRPr lang="en-US" dirty="0"/>
          </a:p>
        </p:txBody>
      </p:sp>
      <p:sp>
        <p:nvSpPr>
          <p:cNvPr id="6" name="TextBox 5"/>
          <p:cNvSpPr txBox="1"/>
          <p:nvPr/>
        </p:nvSpPr>
        <p:spPr>
          <a:xfrm>
            <a:off x="2438400" y="4004846"/>
            <a:ext cx="1752600" cy="338554"/>
          </a:xfrm>
          <a:prstGeom prst="rect">
            <a:avLst/>
          </a:prstGeom>
          <a:solidFill>
            <a:srgbClr val="B2B2B2"/>
          </a:solidFill>
        </p:spPr>
        <p:txBody>
          <a:bodyPr wrap="square" rtlCol="0">
            <a:spAutoFit/>
          </a:bodyPr>
          <a:lstStyle/>
          <a:p>
            <a:r>
              <a:rPr lang="en-US" sz="1600" dirty="0" smtClean="0">
                <a:solidFill>
                  <a:schemeClr val="bg1"/>
                </a:solidFill>
              </a:rPr>
              <a:t>Strip or Line</a:t>
            </a:r>
            <a:endParaRPr lang="en-US" sz="1600" dirty="0">
              <a:solidFill>
                <a:schemeClr val="bg1"/>
              </a:solidFill>
            </a:endParaRPr>
          </a:p>
        </p:txBody>
      </p:sp>
      <p:sp>
        <p:nvSpPr>
          <p:cNvPr id="7" name="TextBox 6"/>
          <p:cNvSpPr txBox="1"/>
          <p:nvPr/>
        </p:nvSpPr>
        <p:spPr>
          <a:xfrm>
            <a:off x="4800600" y="3886200"/>
            <a:ext cx="2209800" cy="338554"/>
          </a:xfrm>
          <a:prstGeom prst="rect">
            <a:avLst/>
          </a:prstGeom>
          <a:solidFill>
            <a:srgbClr val="B2B2B2"/>
          </a:solidFill>
        </p:spPr>
        <p:txBody>
          <a:bodyPr wrap="square" rtlCol="0">
            <a:spAutoFit/>
          </a:bodyPr>
          <a:lstStyle/>
          <a:p>
            <a:r>
              <a:rPr lang="en-US" sz="1600" dirty="0" smtClean="0">
                <a:solidFill>
                  <a:schemeClr val="bg1"/>
                </a:solidFill>
              </a:rPr>
              <a:t>Quadrant or Zone</a:t>
            </a:r>
            <a:endParaRPr lang="en-US" sz="1600" dirty="0">
              <a:solidFill>
                <a:schemeClr val="bg1"/>
              </a:solidFill>
            </a:endParaRPr>
          </a:p>
        </p:txBody>
      </p:sp>
      <p:sp>
        <p:nvSpPr>
          <p:cNvPr id="3" name="Slide Number Placeholder 2"/>
          <p:cNvSpPr>
            <a:spLocks noGrp="1"/>
          </p:cNvSpPr>
          <p:nvPr>
            <p:ph type="sldNum" sz="quarter" idx="12"/>
          </p:nvPr>
        </p:nvSpPr>
        <p:spPr/>
        <p:txBody>
          <a:bodyPr/>
          <a:lstStyle/>
          <a:p>
            <a:fld id="{259CE4BD-28CA-4491-83F5-3514D7637929}" type="slidenum">
              <a:rPr lang="en-US" smtClean="0"/>
              <a:pPr/>
              <a:t>20</a:t>
            </a:fld>
            <a:endParaRPr lang="en-US" dirty="0"/>
          </a:p>
        </p:txBody>
      </p:sp>
    </p:spTree>
    <p:extLst>
      <p:ext uri="{BB962C8B-B14F-4D97-AF65-F5344CB8AC3E}">
        <p14:creationId xmlns:p14="http://schemas.microsoft.com/office/powerpoint/2010/main" val="1433960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Collect &amp; Package Evidence</a:t>
            </a:r>
            <a:endParaRPr lang="en-US" dirty="0"/>
          </a:p>
        </p:txBody>
      </p:sp>
      <p:sp>
        <p:nvSpPr>
          <p:cNvPr id="3" name="Content Placeholder 2"/>
          <p:cNvSpPr>
            <a:spLocks noGrp="1"/>
          </p:cNvSpPr>
          <p:nvPr>
            <p:ph idx="1"/>
          </p:nvPr>
        </p:nvSpPr>
        <p:spPr/>
        <p:txBody>
          <a:bodyPr>
            <a:normAutofit/>
          </a:bodyPr>
          <a:lstStyle/>
          <a:p>
            <a:r>
              <a:rPr lang="en-US" dirty="0" smtClean="0"/>
              <a:t>Physical evidence must be packaged and collected before time and weather can alter it</a:t>
            </a:r>
          </a:p>
          <a:p>
            <a:r>
              <a:rPr lang="en-US" dirty="0" smtClean="0"/>
              <a:t>Physical evidence</a:t>
            </a:r>
            <a:r>
              <a:rPr lang="en-US" dirty="0"/>
              <a:t> – </a:t>
            </a:r>
            <a:r>
              <a:rPr lang="en-US" dirty="0" smtClean="0"/>
              <a:t>any object that can establish that a crime has been committed or links a crime and the victim or suspect</a:t>
            </a:r>
          </a:p>
          <a:p>
            <a:r>
              <a:rPr lang="en-US" dirty="0" smtClean="0"/>
              <a:t>The Golden Hour</a:t>
            </a:r>
            <a:r>
              <a:rPr lang="en-US" dirty="0"/>
              <a:t> – </a:t>
            </a:r>
            <a:r>
              <a:rPr lang="en-US" dirty="0" smtClean="0"/>
              <a:t>the window of opportunity to collect time-sensitive information or evidence</a:t>
            </a:r>
            <a:endParaRPr lang="en-US" dirty="0"/>
          </a:p>
        </p:txBody>
      </p:sp>
      <p:sp>
        <p:nvSpPr>
          <p:cNvPr id="5" name="Slide Number Placeholder 4"/>
          <p:cNvSpPr>
            <a:spLocks noGrp="1"/>
          </p:cNvSpPr>
          <p:nvPr>
            <p:ph type="sldNum" sz="quarter" idx="12"/>
          </p:nvPr>
        </p:nvSpPr>
        <p:spPr/>
        <p:txBody>
          <a:bodyPr/>
          <a:lstStyle/>
          <a:p>
            <a:fld id="{259CE4BD-28CA-4491-83F5-3514D7637929}" type="slidenum">
              <a:rPr lang="en-US" smtClean="0"/>
              <a:pPr/>
              <a:t>21</a:t>
            </a:fld>
            <a:endParaRPr lang="en-US" dirty="0"/>
          </a:p>
        </p:txBody>
      </p:sp>
      <p:pic>
        <p:nvPicPr>
          <p:cNvPr id="6" name="Picture 6" descr="evidence container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0400" y="4953000"/>
            <a:ext cx="3352800" cy="1508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27731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Collect &amp; Package Evidence </a:t>
            </a:r>
            <a:r>
              <a:rPr lang="en-US" sz="2400" dirty="0" smtClean="0"/>
              <a:t>(continued)</a:t>
            </a:r>
            <a:endParaRPr lang="en-US" sz="2400" dirty="0"/>
          </a:p>
        </p:txBody>
      </p:sp>
      <p:sp>
        <p:nvSpPr>
          <p:cNvPr id="3" name="Content Placeholder 2"/>
          <p:cNvSpPr>
            <a:spLocks noGrp="1"/>
          </p:cNvSpPr>
          <p:nvPr>
            <p:ph idx="1"/>
          </p:nvPr>
        </p:nvSpPr>
        <p:spPr/>
        <p:txBody>
          <a:bodyPr>
            <a:normAutofit/>
          </a:bodyPr>
          <a:lstStyle/>
          <a:p>
            <a:r>
              <a:rPr lang="en-US" dirty="0" smtClean="0"/>
              <a:t>Each item must be placed in a </a:t>
            </a:r>
            <a:r>
              <a:rPr lang="en-US" i="1" dirty="0" smtClean="0"/>
              <a:t>separate</a:t>
            </a:r>
            <a:r>
              <a:rPr lang="en-US" dirty="0" smtClean="0"/>
              <a:t> container, and sealed and labeled</a:t>
            </a:r>
          </a:p>
          <a:p>
            <a:r>
              <a:rPr lang="en-US" dirty="0" smtClean="0"/>
              <a:t>The most fragile evidence is collected and packaged first</a:t>
            </a:r>
          </a:p>
          <a:p>
            <a:pPr>
              <a:lnSpc>
                <a:spcPct val="90000"/>
              </a:lnSpc>
              <a:spcBef>
                <a:spcPct val="50000"/>
              </a:spcBef>
            </a:pPr>
            <a:r>
              <a:rPr lang="en-US" dirty="0" smtClean="0"/>
              <a:t>Different types of evidence require specific or special collection and packaging techniques</a:t>
            </a:r>
          </a:p>
          <a:p>
            <a:pPr>
              <a:lnSpc>
                <a:spcPct val="90000"/>
              </a:lnSpc>
              <a:spcBef>
                <a:spcPct val="50000"/>
              </a:spcBef>
            </a:pPr>
            <a:r>
              <a:rPr lang="en-US" dirty="0" smtClean="0"/>
              <a:t>The body is the property of the coroner or medical examiner; collection of evidence on the body is done by that department</a:t>
            </a:r>
          </a:p>
        </p:txBody>
      </p:sp>
      <p:sp>
        <p:nvSpPr>
          <p:cNvPr id="4" name="Slide Number Placeholder 3"/>
          <p:cNvSpPr>
            <a:spLocks noGrp="1"/>
          </p:cNvSpPr>
          <p:nvPr>
            <p:ph type="sldNum" sz="quarter" idx="12"/>
          </p:nvPr>
        </p:nvSpPr>
        <p:spPr/>
        <p:txBody>
          <a:bodyPr/>
          <a:lstStyle/>
          <a:p>
            <a:fld id="{259CE4BD-28CA-4491-83F5-3514D7637929}" type="slidenum">
              <a:rPr lang="en-US" smtClean="0"/>
              <a:pPr/>
              <a:t>22</a:t>
            </a:fld>
            <a:endParaRPr lang="en-US" dirty="0"/>
          </a:p>
        </p:txBody>
      </p:sp>
    </p:spTree>
    <p:extLst>
      <p:ext uri="{BB962C8B-B14F-4D97-AF65-F5344CB8AC3E}">
        <p14:creationId xmlns:p14="http://schemas.microsoft.com/office/powerpoint/2010/main" val="8089536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Collect </a:t>
            </a:r>
            <a:r>
              <a:rPr lang="en-US" dirty="0"/>
              <a:t>&amp; </a:t>
            </a:r>
            <a:r>
              <a:rPr lang="en-US" dirty="0" smtClean="0"/>
              <a:t>Package Evidence </a:t>
            </a:r>
            <a:r>
              <a:rPr lang="en-US" sz="2400" dirty="0" smtClean="0"/>
              <a:t>(continued)</a:t>
            </a:r>
            <a:endParaRPr lang="en-US" sz="2400" dirty="0"/>
          </a:p>
        </p:txBody>
      </p:sp>
      <p:sp>
        <p:nvSpPr>
          <p:cNvPr id="3" name="Content Placeholder 2"/>
          <p:cNvSpPr>
            <a:spLocks noGrp="1"/>
          </p:cNvSpPr>
          <p:nvPr>
            <p:ph idx="1"/>
          </p:nvPr>
        </p:nvSpPr>
        <p:spPr>
          <a:xfrm>
            <a:off x="457200" y="1600200"/>
            <a:ext cx="8229600" cy="4709160"/>
          </a:xfrm>
        </p:spPr>
        <p:txBody>
          <a:bodyPr>
            <a:normAutofit/>
          </a:bodyPr>
          <a:lstStyle/>
          <a:p>
            <a:r>
              <a:rPr lang="en-US" dirty="0" smtClean="0"/>
              <a:t>Containers such as vials, envelopes, plastic bags, paper bags, canisters, and cardboard boxes are good packaging devices</a:t>
            </a:r>
          </a:p>
          <a:p>
            <a:r>
              <a:rPr lang="en-US" dirty="0" smtClean="0"/>
              <a:t>Most items should be placed in a primary container and then in a secondary container</a:t>
            </a:r>
          </a:p>
          <a:p>
            <a:pPr>
              <a:spcBef>
                <a:spcPct val="50000"/>
              </a:spcBef>
            </a:pPr>
            <a:r>
              <a:rPr lang="en-US" dirty="0" smtClean="0"/>
              <a:t>Trace evidence may be placed on a piece of paper which is then folded in a “druggist fold” and placed in a secondary container</a:t>
            </a:r>
          </a:p>
        </p:txBody>
      </p:sp>
      <p:sp>
        <p:nvSpPr>
          <p:cNvPr id="5" name="Slide Number Placeholder 4"/>
          <p:cNvSpPr>
            <a:spLocks noGrp="1"/>
          </p:cNvSpPr>
          <p:nvPr>
            <p:ph type="sldNum" sz="quarter" idx="12"/>
          </p:nvPr>
        </p:nvSpPr>
        <p:spPr/>
        <p:txBody>
          <a:bodyPr/>
          <a:lstStyle/>
          <a:p>
            <a:fld id="{259CE4BD-28CA-4491-83F5-3514D7637929}" type="slidenum">
              <a:rPr lang="en-US" smtClean="0"/>
              <a:pPr/>
              <a:t>23</a:t>
            </a:fld>
            <a:endParaRPr lang="en-US" dirty="0"/>
          </a:p>
        </p:txBody>
      </p:sp>
      <p:pic>
        <p:nvPicPr>
          <p:cNvPr id="6" name="Picture 5" descr="trace evidenc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86600" y="5094514"/>
            <a:ext cx="1524000" cy="1306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776959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Collect &amp; Package Evidence </a:t>
            </a:r>
            <a:r>
              <a:rPr lang="en-US" sz="2400" dirty="0"/>
              <a:t>(continued)</a:t>
            </a:r>
            <a:endParaRPr lang="en-US" dirty="0"/>
          </a:p>
        </p:txBody>
      </p:sp>
      <p:sp>
        <p:nvSpPr>
          <p:cNvPr id="3" name="Content Placeholder 2"/>
          <p:cNvSpPr>
            <a:spLocks noGrp="1"/>
          </p:cNvSpPr>
          <p:nvPr>
            <p:ph idx="1"/>
          </p:nvPr>
        </p:nvSpPr>
        <p:spPr/>
        <p:txBody>
          <a:bodyPr>
            <a:normAutofit/>
          </a:bodyPr>
          <a:lstStyle/>
          <a:p>
            <a:r>
              <a:rPr lang="en-US" dirty="0" smtClean="0"/>
              <a:t>Containers should be sealed with tamper proof tape, and dated and initialed</a:t>
            </a:r>
          </a:p>
          <a:p>
            <a:r>
              <a:rPr lang="en-US" dirty="0" smtClean="0"/>
              <a:t>Each package should contain </a:t>
            </a:r>
          </a:p>
          <a:p>
            <a:pPr lvl="1"/>
            <a:r>
              <a:rPr lang="en-US" dirty="0" smtClean="0"/>
              <a:t>Date, time, and location</a:t>
            </a:r>
          </a:p>
          <a:p>
            <a:pPr lvl="1"/>
            <a:r>
              <a:rPr lang="en-US" dirty="0" smtClean="0"/>
              <a:t>Case number</a:t>
            </a:r>
          </a:p>
          <a:p>
            <a:pPr lvl="1"/>
            <a:r>
              <a:rPr lang="en-US" dirty="0" smtClean="0"/>
              <a:t>Agency and collector’s name</a:t>
            </a:r>
          </a:p>
          <a:p>
            <a:pPr lvl="1"/>
            <a:r>
              <a:rPr lang="en-US" dirty="0" smtClean="0"/>
              <a:t>Victim’s name(s)</a:t>
            </a:r>
          </a:p>
          <a:p>
            <a:pPr lvl="1"/>
            <a:r>
              <a:rPr lang="en-US" dirty="0" smtClean="0"/>
              <a:t>Description of contents</a:t>
            </a:r>
          </a:p>
          <a:p>
            <a:r>
              <a:rPr lang="en-US" dirty="0" smtClean="0"/>
              <a:t>Never package </a:t>
            </a:r>
            <a:r>
              <a:rPr lang="en-US" dirty="0"/>
              <a:t>two </a:t>
            </a:r>
            <a:r>
              <a:rPr lang="en-US" dirty="0" smtClean="0"/>
              <a:t>items from two different sources or location</a:t>
            </a:r>
            <a:r>
              <a:rPr lang="en-US" dirty="0"/>
              <a:t>s</a:t>
            </a:r>
          </a:p>
        </p:txBody>
      </p:sp>
      <p:sp>
        <p:nvSpPr>
          <p:cNvPr id="4" name="Slide Number Placeholder 3"/>
          <p:cNvSpPr>
            <a:spLocks noGrp="1"/>
          </p:cNvSpPr>
          <p:nvPr>
            <p:ph type="sldNum" sz="quarter" idx="12"/>
          </p:nvPr>
        </p:nvSpPr>
        <p:spPr/>
        <p:txBody>
          <a:bodyPr/>
          <a:lstStyle/>
          <a:p>
            <a:fld id="{259CE4BD-28CA-4491-83F5-3514D7637929}" type="slidenum">
              <a:rPr lang="en-US" smtClean="0"/>
              <a:pPr/>
              <a:t>24</a:t>
            </a:fld>
            <a:endParaRPr lang="en-US" dirty="0"/>
          </a:p>
        </p:txBody>
      </p:sp>
      <p:pic>
        <p:nvPicPr>
          <p:cNvPr id="5" name="Picture 6" descr="csi-evidencebag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2286000"/>
            <a:ext cx="2669246"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202650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Chain of Custody</a:t>
            </a:r>
            <a:endParaRPr lang="en-US" dirty="0"/>
          </a:p>
        </p:txBody>
      </p:sp>
      <p:sp>
        <p:nvSpPr>
          <p:cNvPr id="3" name="Content Placeholder 2"/>
          <p:cNvSpPr>
            <a:spLocks noGrp="1"/>
          </p:cNvSpPr>
          <p:nvPr>
            <p:ph idx="1"/>
          </p:nvPr>
        </p:nvSpPr>
        <p:spPr/>
        <p:txBody>
          <a:bodyPr>
            <a:normAutofit/>
          </a:bodyPr>
          <a:lstStyle/>
          <a:p>
            <a:r>
              <a:rPr lang="en-US" dirty="0" smtClean="0"/>
              <a:t>There must be a written record of all people who have had possession of an item of evidence, beginning at the time of collection</a:t>
            </a:r>
          </a:p>
          <a:p>
            <a:r>
              <a:rPr lang="en-US" dirty="0" smtClean="0"/>
              <a:t>Every person who handled or examined the evidence must be accounted for</a:t>
            </a:r>
          </a:p>
          <a:p>
            <a:r>
              <a:rPr lang="en-US" dirty="0" smtClean="0"/>
              <a:t>Chain of Custody should include</a:t>
            </a:r>
            <a:endParaRPr lang="en-US" dirty="0"/>
          </a:p>
          <a:p>
            <a:pPr lvl="1"/>
            <a:r>
              <a:rPr lang="en-US" dirty="0" smtClean="0"/>
              <a:t>Date and time of transfer</a:t>
            </a:r>
          </a:p>
          <a:p>
            <a:pPr lvl="1"/>
            <a:r>
              <a:rPr lang="en-US" dirty="0" smtClean="0"/>
              <a:t>Location of transfer</a:t>
            </a:r>
          </a:p>
          <a:p>
            <a:pPr lvl="1"/>
            <a:r>
              <a:rPr lang="en-US" dirty="0" smtClean="0"/>
              <a:t>To/From names</a:t>
            </a:r>
          </a:p>
          <a:p>
            <a:pPr lvl="1"/>
            <a:r>
              <a:rPr lang="en-US" dirty="0" smtClean="0"/>
              <a:t>Purpose of the transfer</a:t>
            </a:r>
            <a:endParaRPr lang="en-US" dirty="0"/>
          </a:p>
        </p:txBody>
      </p:sp>
      <p:sp>
        <p:nvSpPr>
          <p:cNvPr id="4" name="Slide Number Placeholder 3"/>
          <p:cNvSpPr>
            <a:spLocks noGrp="1"/>
          </p:cNvSpPr>
          <p:nvPr>
            <p:ph type="sldNum" sz="quarter" idx="12"/>
          </p:nvPr>
        </p:nvSpPr>
        <p:spPr/>
        <p:txBody>
          <a:bodyPr/>
          <a:lstStyle/>
          <a:p>
            <a:fld id="{259CE4BD-28CA-4491-83F5-3514D7637929}" type="slidenum">
              <a:rPr lang="en-US" smtClean="0"/>
              <a:pPr/>
              <a:t>25</a:t>
            </a:fld>
            <a:endParaRPr lang="en-US" dirty="0"/>
          </a:p>
        </p:txBody>
      </p:sp>
    </p:spTree>
    <p:extLst>
      <p:ext uri="{BB962C8B-B14F-4D97-AF65-F5344CB8AC3E}">
        <p14:creationId xmlns:p14="http://schemas.microsoft.com/office/powerpoint/2010/main" val="14447904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 Databases</a:t>
            </a:r>
            <a:endParaRPr lang="en-US" dirty="0"/>
          </a:p>
        </p:txBody>
      </p:sp>
      <p:sp>
        <p:nvSpPr>
          <p:cNvPr id="3" name="Content Placeholder 2"/>
          <p:cNvSpPr>
            <a:spLocks noGrp="1"/>
          </p:cNvSpPr>
          <p:nvPr>
            <p:ph idx="1"/>
          </p:nvPr>
        </p:nvSpPr>
        <p:spPr/>
        <p:txBody>
          <a:bodyPr>
            <a:normAutofit lnSpcReduction="10000"/>
          </a:bodyPr>
          <a:lstStyle/>
          <a:p>
            <a:r>
              <a:rPr lang="en-US" dirty="0" smtClean="0"/>
              <a:t>Crime Scene Investigators can submit evidence for analysis to several national databases based on the type of evidence</a:t>
            </a:r>
          </a:p>
          <a:p>
            <a:r>
              <a:rPr lang="en-US" dirty="0" smtClean="0"/>
              <a:t>Examples include </a:t>
            </a:r>
          </a:p>
          <a:p>
            <a:pPr lvl="1"/>
            <a:r>
              <a:rPr lang="en-US" dirty="0" smtClean="0"/>
              <a:t>Automated </a:t>
            </a:r>
            <a:r>
              <a:rPr lang="en-US" dirty="0"/>
              <a:t>Fingerprint Identification System (AFIS</a:t>
            </a:r>
            <a:r>
              <a:rPr lang="en-US" dirty="0" smtClean="0"/>
              <a:t>) </a:t>
            </a:r>
          </a:p>
          <a:p>
            <a:pPr lvl="1"/>
            <a:r>
              <a:rPr lang="en-US" dirty="0" smtClean="0"/>
              <a:t>Integrated </a:t>
            </a:r>
            <a:r>
              <a:rPr lang="en-US" dirty="0"/>
              <a:t>Automated Fingerprint Identification System  (IAFIS</a:t>
            </a:r>
            <a:r>
              <a:rPr lang="en-US" dirty="0" smtClean="0"/>
              <a:t>)</a:t>
            </a:r>
          </a:p>
          <a:p>
            <a:pPr lvl="1"/>
            <a:r>
              <a:rPr lang="en-US" dirty="0" smtClean="0"/>
              <a:t>Combined </a:t>
            </a:r>
            <a:r>
              <a:rPr lang="en-US" dirty="0"/>
              <a:t>DNA Index System (CODIS</a:t>
            </a:r>
            <a:r>
              <a:rPr lang="en-US" dirty="0" smtClean="0"/>
              <a:t>)</a:t>
            </a:r>
          </a:p>
          <a:p>
            <a:pPr lvl="1"/>
            <a:r>
              <a:rPr lang="en-US" dirty="0" smtClean="0"/>
              <a:t>Integrated </a:t>
            </a:r>
            <a:r>
              <a:rPr lang="en-US" dirty="0"/>
              <a:t>Ballistics Identification System (IBIS</a:t>
            </a:r>
            <a:r>
              <a:rPr lang="en-US" dirty="0" smtClean="0"/>
              <a:t>)</a:t>
            </a:r>
          </a:p>
          <a:p>
            <a:pPr lvl="1"/>
            <a:r>
              <a:rPr lang="en-US" dirty="0" smtClean="0"/>
              <a:t>International </a:t>
            </a:r>
            <a:r>
              <a:rPr lang="en-US" dirty="0"/>
              <a:t>Forensic Automotive Paint Data Query (PDQ)</a:t>
            </a:r>
          </a:p>
        </p:txBody>
      </p:sp>
      <p:sp>
        <p:nvSpPr>
          <p:cNvPr id="4" name="Slide Number Placeholder 3"/>
          <p:cNvSpPr>
            <a:spLocks noGrp="1"/>
          </p:cNvSpPr>
          <p:nvPr>
            <p:ph type="sldNum" sz="quarter" idx="12"/>
          </p:nvPr>
        </p:nvSpPr>
        <p:spPr/>
        <p:txBody>
          <a:bodyPr/>
          <a:lstStyle/>
          <a:p>
            <a:fld id="{259CE4BD-28CA-4491-83F5-3514D7637929}" type="slidenum">
              <a:rPr lang="en-US" smtClean="0"/>
              <a:pPr/>
              <a:t>26</a:t>
            </a:fld>
            <a:endParaRPr lang="en-US" dirty="0"/>
          </a:p>
        </p:txBody>
      </p:sp>
    </p:spTree>
    <p:extLst>
      <p:ext uri="{BB962C8B-B14F-4D97-AF65-F5344CB8AC3E}">
        <p14:creationId xmlns:p14="http://schemas.microsoft.com/office/powerpoint/2010/main" val="5666878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Content Placeholder 2"/>
          <p:cNvSpPr>
            <a:spLocks noGrp="1"/>
          </p:cNvSpPr>
          <p:nvPr>
            <p:ph idx="1"/>
          </p:nvPr>
        </p:nvSpPr>
        <p:spPr/>
        <p:txBody>
          <a:bodyPr/>
          <a:lstStyle/>
          <a:p>
            <a:r>
              <a:rPr lang="en-US" dirty="0"/>
              <a:t>0135158494, Saferstein, Richard. </a:t>
            </a:r>
            <a:r>
              <a:rPr lang="en-US" i="1" dirty="0"/>
              <a:t>Forensic Science: An Introduction</a:t>
            </a:r>
            <a:r>
              <a:rPr lang="en-US" dirty="0"/>
              <a:t>. New Jersey: Pearson Prentice Hall, 2008.</a:t>
            </a:r>
          </a:p>
          <a:p>
            <a:r>
              <a:rPr lang="en-US" dirty="0"/>
              <a:t>0757518257, Ball-Deslich, Barbara and John Funkhouser.  </a:t>
            </a:r>
            <a:r>
              <a:rPr lang="en-US" i="1" dirty="0"/>
              <a:t>Forensic Science for High School</a:t>
            </a:r>
            <a:r>
              <a:rPr lang="en-US" dirty="0"/>
              <a:t>.  2</a:t>
            </a:r>
            <a:r>
              <a:rPr lang="en-US" baseline="30000" dirty="0"/>
              <a:t>nd</a:t>
            </a:r>
            <a:r>
              <a:rPr lang="en-US" dirty="0"/>
              <a:t> Edition.  Kenall/Hunt, 2009.</a:t>
            </a:r>
          </a:p>
          <a:p>
            <a:endParaRPr lang="en-US" dirty="0"/>
          </a:p>
        </p:txBody>
      </p:sp>
      <p:sp>
        <p:nvSpPr>
          <p:cNvPr id="4" name="Slide Number Placeholder 3"/>
          <p:cNvSpPr>
            <a:spLocks noGrp="1"/>
          </p:cNvSpPr>
          <p:nvPr>
            <p:ph type="sldNum" sz="quarter" idx="12"/>
          </p:nvPr>
        </p:nvSpPr>
        <p:spPr/>
        <p:txBody>
          <a:bodyPr/>
          <a:lstStyle/>
          <a:p>
            <a:fld id="{259CE4BD-28CA-4491-83F5-3514D7637929}" type="slidenum">
              <a:rPr lang="en-US" smtClean="0"/>
              <a:pPr/>
              <a:t>27</a:t>
            </a:fld>
            <a:endParaRPr lang="en-US" dirty="0"/>
          </a:p>
        </p:txBody>
      </p:sp>
    </p:spTree>
    <p:extLst>
      <p:ext uri="{BB962C8B-B14F-4D97-AF65-F5344CB8AC3E}">
        <p14:creationId xmlns:p14="http://schemas.microsoft.com/office/powerpoint/2010/main" val="18869577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CC00"/>
                </a:solidFill>
                <a:effectLst>
                  <a:outerShdw blurRad="38100" dist="38100" dir="2700000" algn="tl">
                    <a:srgbClr val="000000">
                      <a:alpha val="43137"/>
                    </a:srgbClr>
                  </a:outerShdw>
                </a:effectLst>
              </a:rPr>
              <a:t>Process a Crime Scene</a:t>
            </a:r>
            <a:endParaRPr lang="en-US" dirty="0">
              <a:solidFill>
                <a:srgbClr val="FFCC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sz="3200" dirty="0" smtClean="0"/>
              <a:t>Isolate and secure the scene</a:t>
            </a:r>
          </a:p>
          <a:p>
            <a:pPr>
              <a:spcBef>
                <a:spcPct val="50000"/>
              </a:spcBef>
            </a:pPr>
            <a:r>
              <a:rPr lang="en-US" sz="3200" dirty="0" smtClean="0"/>
              <a:t>Document the scene</a:t>
            </a:r>
          </a:p>
          <a:p>
            <a:pPr>
              <a:spcBef>
                <a:spcPct val="50000"/>
              </a:spcBef>
            </a:pPr>
            <a:r>
              <a:rPr lang="en-US" sz="3200" dirty="0" smtClean="0"/>
              <a:t>Search for evidence</a:t>
            </a:r>
          </a:p>
          <a:p>
            <a:pPr>
              <a:spcBef>
                <a:spcPct val="50000"/>
              </a:spcBef>
            </a:pPr>
            <a:r>
              <a:rPr lang="en-US" sz="3200" dirty="0" smtClean="0"/>
              <a:t>Collect and package the evidence while maintaining the chain of custody</a:t>
            </a:r>
          </a:p>
          <a:p>
            <a:pPr>
              <a:spcBef>
                <a:spcPct val="50000"/>
              </a:spcBef>
            </a:pPr>
            <a:r>
              <a:rPr lang="en-US" sz="3200" dirty="0" smtClean="0"/>
              <a:t>Submit the evidence for analysis</a:t>
            </a:r>
          </a:p>
          <a:p>
            <a:endParaRPr lang="en-US" dirty="0"/>
          </a:p>
        </p:txBody>
      </p:sp>
      <p:sp>
        <p:nvSpPr>
          <p:cNvPr id="4" name="Slide Number Placeholder 3"/>
          <p:cNvSpPr>
            <a:spLocks noGrp="1"/>
          </p:cNvSpPr>
          <p:nvPr>
            <p:ph type="sldNum" sz="quarter" idx="12"/>
          </p:nvPr>
        </p:nvSpPr>
        <p:spPr/>
        <p:txBody>
          <a:bodyPr/>
          <a:lstStyle/>
          <a:p>
            <a:fld id="{259CE4BD-28CA-4491-83F5-3514D7637929}" type="slidenum">
              <a:rPr lang="en-US" smtClean="0"/>
              <a:pPr/>
              <a:t>3</a:t>
            </a:fld>
            <a:endParaRPr lang="en-US" dirty="0"/>
          </a:p>
        </p:txBody>
      </p:sp>
    </p:spTree>
    <p:extLst>
      <p:ext uri="{BB962C8B-B14F-4D97-AF65-F5344CB8AC3E}">
        <p14:creationId xmlns:p14="http://schemas.microsoft.com/office/powerpoint/2010/main" val="2491773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 Officer on the Scene</a:t>
            </a:r>
            <a:endParaRPr lang="en-US" dirty="0"/>
          </a:p>
        </p:txBody>
      </p:sp>
      <p:sp>
        <p:nvSpPr>
          <p:cNvPr id="3" name="Content Placeholder 2"/>
          <p:cNvSpPr>
            <a:spLocks noGrp="1"/>
          </p:cNvSpPr>
          <p:nvPr>
            <p:ph idx="1"/>
          </p:nvPr>
        </p:nvSpPr>
        <p:spPr/>
        <p:txBody>
          <a:bodyPr>
            <a:normAutofit/>
          </a:bodyPr>
          <a:lstStyle/>
          <a:p>
            <a:pPr>
              <a:lnSpc>
                <a:spcPct val="90000"/>
              </a:lnSpc>
              <a:buClr>
                <a:schemeClr val="tx2"/>
              </a:buClr>
              <a:buFontTx/>
              <a:buNone/>
            </a:pPr>
            <a:r>
              <a:rPr kumimoji="1" lang="en-US" dirty="0" smtClean="0">
                <a:latin typeface="Arial Black" pitchFamily="68" charset="0"/>
              </a:rPr>
              <a:t>A</a:t>
            </a:r>
            <a:r>
              <a:rPr kumimoji="1" lang="en-US" dirty="0" smtClean="0"/>
              <a:t> – Assess the crime scene and assist the injured</a:t>
            </a:r>
          </a:p>
          <a:p>
            <a:pPr>
              <a:lnSpc>
                <a:spcPct val="90000"/>
              </a:lnSpc>
              <a:spcBef>
                <a:spcPct val="100000"/>
              </a:spcBef>
              <a:buClr>
                <a:schemeClr val="tx2"/>
              </a:buClr>
              <a:buFontTx/>
              <a:buNone/>
            </a:pPr>
            <a:r>
              <a:rPr kumimoji="1" lang="en-US" dirty="0" smtClean="0">
                <a:latin typeface="Arial Black" pitchFamily="68" charset="0"/>
              </a:rPr>
              <a:t>D </a:t>
            </a:r>
            <a:r>
              <a:rPr kumimoji="1" lang="en-US" dirty="0" smtClean="0"/>
              <a:t>– Detain the witness(es)</a:t>
            </a:r>
          </a:p>
          <a:p>
            <a:pPr>
              <a:lnSpc>
                <a:spcPct val="130000"/>
              </a:lnSpc>
              <a:spcBef>
                <a:spcPct val="100000"/>
              </a:spcBef>
              <a:buClr>
                <a:schemeClr val="tx2"/>
              </a:buClr>
              <a:buFontTx/>
              <a:buNone/>
            </a:pPr>
            <a:r>
              <a:rPr kumimoji="1" lang="en-US" dirty="0" smtClean="0">
                <a:latin typeface="Arial Black" pitchFamily="68" charset="0"/>
              </a:rPr>
              <a:t>A</a:t>
            </a:r>
            <a:r>
              <a:rPr kumimoji="1" lang="en-US" dirty="0" smtClean="0"/>
              <a:t> – Arrest the perpetrator</a:t>
            </a:r>
          </a:p>
          <a:p>
            <a:pPr>
              <a:lnSpc>
                <a:spcPct val="130000"/>
              </a:lnSpc>
              <a:spcBef>
                <a:spcPct val="100000"/>
              </a:spcBef>
              <a:buClr>
                <a:schemeClr val="tx2"/>
              </a:buClr>
              <a:buFontTx/>
              <a:buNone/>
            </a:pPr>
            <a:r>
              <a:rPr kumimoji="1" lang="en-US" dirty="0" smtClean="0">
                <a:latin typeface="Arial Black" pitchFamily="68" charset="0"/>
              </a:rPr>
              <a:t>P </a:t>
            </a:r>
            <a:r>
              <a:rPr kumimoji="1" lang="en-US" dirty="0" smtClean="0"/>
              <a:t>– Protect the crime scene</a:t>
            </a:r>
          </a:p>
          <a:p>
            <a:pPr>
              <a:lnSpc>
                <a:spcPct val="130000"/>
              </a:lnSpc>
              <a:spcBef>
                <a:spcPct val="100000"/>
              </a:spcBef>
              <a:buClr>
                <a:schemeClr val="tx2"/>
              </a:buClr>
              <a:buFontTx/>
              <a:buNone/>
            </a:pPr>
            <a:r>
              <a:rPr kumimoji="1" lang="en-US" dirty="0" smtClean="0">
                <a:latin typeface="Arial Black" pitchFamily="68" charset="0"/>
              </a:rPr>
              <a:t>T</a:t>
            </a:r>
            <a:r>
              <a:rPr kumimoji="1" lang="en-US" dirty="0" smtClean="0"/>
              <a:t> – Take notes</a:t>
            </a:r>
          </a:p>
        </p:txBody>
      </p:sp>
      <p:sp>
        <p:nvSpPr>
          <p:cNvPr id="4" name="Slide Number Placeholder 3"/>
          <p:cNvSpPr>
            <a:spLocks noGrp="1"/>
          </p:cNvSpPr>
          <p:nvPr>
            <p:ph type="sldNum" sz="quarter" idx="12"/>
          </p:nvPr>
        </p:nvSpPr>
        <p:spPr/>
        <p:txBody>
          <a:bodyPr/>
          <a:lstStyle/>
          <a:p>
            <a:fld id="{259CE4BD-28CA-4491-83F5-3514D7637929}" type="slidenum">
              <a:rPr lang="en-US" smtClean="0"/>
              <a:pPr/>
              <a:t>4</a:t>
            </a:fld>
            <a:endParaRPr lang="en-US" dirty="0"/>
          </a:p>
        </p:txBody>
      </p:sp>
    </p:spTree>
    <p:extLst>
      <p:ext uri="{BB962C8B-B14F-4D97-AF65-F5344CB8AC3E}">
        <p14:creationId xmlns:p14="http://schemas.microsoft.com/office/powerpoint/2010/main" val="35171286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Secure the Crime Scene</a:t>
            </a:r>
            <a:endParaRPr lang="en-US" dirty="0"/>
          </a:p>
        </p:txBody>
      </p:sp>
      <p:sp>
        <p:nvSpPr>
          <p:cNvPr id="3" name="Content Placeholder 2"/>
          <p:cNvSpPr>
            <a:spLocks noGrp="1"/>
          </p:cNvSpPr>
          <p:nvPr>
            <p:ph idx="1"/>
          </p:nvPr>
        </p:nvSpPr>
        <p:spPr/>
        <p:txBody>
          <a:bodyPr>
            <a:normAutofit/>
          </a:bodyPr>
          <a:lstStyle/>
          <a:p>
            <a:pPr marL="514350" indent="-514350">
              <a:buAutoNum type="arabicParenR"/>
            </a:pPr>
            <a:r>
              <a:rPr lang="en-US" sz="3200" dirty="0" smtClean="0"/>
              <a:t>Look for signs of life</a:t>
            </a:r>
          </a:p>
          <a:p>
            <a:pPr marL="514350" indent="-514350">
              <a:buAutoNum type="arabicParenR"/>
            </a:pPr>
            <a:r>
              <a:rPr lang="en-US" sz="3200" dirty="0" smtClean="0"/>
              <a:t>Cordon off the scene (only allow authorized personnel in)</a:t>
            </a:r>
          </a:p>
          <a:p>
            <a:pPr marL="514350" indent="-514350">
              <a:buAutoNum type="arabicParenR"/>
            </a:pPr>
            <a:r>
              <a:rPr lang="en-US" sz="3200" dirty="0" smtClean="0"/>
              <a:t>Bodies should be certified as “dead” by a medical examiner (ME) before being moved</a:t>
            </a:r>
            <a:endParaRPr lang="en-US" sz="3200" dirty="0"/>
          </a:p>
        </p:txBody>
      </p:sp>
      <p:sp>
        <p:nvSpPr>
          <p:cNvPr id="4" name="Slide Number Placeholder 3"/>
          <p:cNvSpPr>
            <a:spLocks noGrp="1"/>
          </p:cNvSpPr>
          <p:nvPr>
            <p:ph type="sldNum" sz="quarter" idx="12"/>
          </p:nvPr>
        </p:nvSpPr>
        <p:spPr/>
        <p:txBody>
          <a:bodyPr/>
          <a:lstStyle/>
          <a:p>
            <a:fld id="{259CE4BD-28CA-4491-83F5-3514D7637929}" type="slidenum">
              <a:rPr lang="en-US" smtClean="0"/>
              <a:pPr/>
              <a:t>5</a:t>
            </a:fld>
            <a:endParaRPr lang="en-US" dirty="0"/>
          </a:p>
        </p:txBody>
      </p:sp>
    </p:spTree>
    <p:extLst>
      <p:ext uri="{BB962C8B-B14F-4D97-AF65-F5344CB8AC3E}">
        <p14:creationId xmlns:p14="http://schemas.microsoft.com/office/powerpoint/2010/main" val="5691619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Survey the Crime Scene</a:t>
            </a:r>
            <a:endParaRPr lang="en-US" dirty="0"/>
          </a:p>
        </p:txBody>
      </p:sp>
      <p:sp>
        <p:nvSpPr>
          <p:cNvPr id="3" name="Content Placeholder 2"/>
          <p:cNvSpPr>
            <a:spLocks noGrp="1"/>
          </p:cNvSpPr>
          <p:nvPr>
            <p:ph idx="1"/>
          </p:nvPr>
        </p:nvSpPr>
        <p:spPr/>
        <p:txBody>
          <a:bodyPr>
            <a:normAutofit/>
          </a:bodyPr>
          <a:lstStyle/>
          <a:p>
            <a:r>
              <a:rPr lang="en-US" sz="3200" dirty="0" smtClean="0"/>
              <a:t>A walkthrough is performed by the crime scene investigator, the first officer, and sometimes the lead detective</a:t>
            </a:r>
          </a:p>
          <a:p>
            <a:r>
              <a:rPr lang="en-US" sz="3200" dirty="0" smtClean="0"/>
              <a:t>Record initial observations of who, what, where, when, and how</a:t>
            </a:r>
          </a:p>
          <a:p>
            <a:r>
              <a:rPr lang="en-US" sz="3200" dirty="0" smtClean="0"/>
              <a:t>Make a plan of action</a:t>
            </a:r>
            <a:endParaRPr lang="en-US" sz="3200" dirty="0"/>
          </a:p>
        </p:txBody>
      </p:sp>
      <p:sp>
        <p:nvSpPr>
          <p:cNvPr id="4" name="Slide Number Placeholder 3"/>
          <p:cNvSpPr>
            <a:spLocks noGrp="1"/>
          </p:cNvSpPr>
          <p:nvPr>
            <p:ph type="sldNum" sz="quarter" idx="12"/>
          </p:nvPr>
        </p:nvSpPr>
        <p:spPr/>
        <p:txBody>
          <a:bodyPr/>
          <a:lstStyle/>
          <a:p>
            <a:fld id="{259CE4BD-28CA-4491-83F5-3514D7637929}" type="slidenum">
              <a:rPr lang="en-US" smtClean="0"/>
              <a:pPr/>
              <a:t>6</a:t>
            </a:fld>
            <a:endParaRPr lang="en-US" dirty="0"/>
          </a:p>
        </p:txBody>
      </p:sp>
    </p:spTree>
    <p:extLst>
      <p:ext uri="{BB962C8B-B14F-4D97-AF65-F5344CB8AC3E}">
        <p14:creationId xmlns:p14="http://schemas.microsoft.com/office/powerpoint/2010/main" val="6816861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Document the Crime Scene</a:t>
            </a:r>
            <a:endParaRPr lang="en-US" dirty="0"/>
          </a:p>
        </p:txBody>
      </p:sp>
      <p:sp>
        <p:nvSpPr>
          <p:cNvPr id="3" name="Content Placeholder 2"/>
          <p:cNvSpPr>
            <a:spLocks noGrp="1"/>
          </p:cNvSpPr>
          <p:nvPr>
            <p:ph idx="1"/>
          </p:nvPr>
        </p:nvSpPr>
        <p:spPr/>
        <p:txBody>
          <a:bodyPr>
            <a:normAutofit/>
          </a:bodyPr>
          <a:lstStyle/>
          <a:p>
            <a:pPr marL="571500" indent="-571500"/>
            <a:r>
              <a:rPr lang="en-US" sz="3200" dirty="0" smtClean="0"/>
              <a:t>Record the crime scene and potential evidence with</a:t>
            </a:r>
          </a:p>
          <a:p>
            <a:pPr lvl="1"/>
            <a:r>
              <a:rPr lang="en-US" sz="3200" dirty="0" smtClean="0"/>
              <a:t>Notes</a:t>
            </a:r>
          </a:p>
          <a:p>
            <a:pPr lvl="1"/>
            <a:r>
              <a:rPr lang="en-US" sz="3200" dirty="0" smtClean="0"/>
              <a:t>Photography</a:t>
            </a:r>
          </a:p>
          <a:p>
            <a:pPr lvl="1"/>
            <a:r>
              <a:rPr lang="en-US" sz="3200" dirty="0" smtClean="0"/>
              <a:t>Sketches</a:t>
            </a:r>
          </a:p>
          <a:p>
            <a:pPr lvl="1"/>
            <a:r>
              <a:rPr lang="en-US" sz="3200" dirty="0" smtClean="0"/>
              <a:t>Videography</a:t>
            </a:r>
          </a:p>
        </p:txBody>
      </p:sp>
      <p:sp>
        <p:nvSpPr>
          <p:cNvPr id="4" name="Slide Number Placeholder 3"/>
          <p:cNvSpPr>
            <a:spLocks noGrp="1"/>
          </p:cNvSpPr>
          <p:nvPr>
            <p:ph type="sldNum" sz="quarter" idx="12"/>
          </p:nvPr>
        </p:nvSpPr>
        <p:spPr/>
        <p:txBody>
          <a:bodyPr/>
          <a:lstStyle/>
          <a:p>
            <a:fld id="{259CE4BD-28CA-4491-83F5-3514D7637929}" type="slidenum">
              <a:rPr lang="en-US" smtClean="0"/>
              <a:pPr/>
              <a:t>7</a:t>
            </a:fld>
            <a:endParaRPr lang="en-US" dirty="0"/>
          </a:p>
        </p:txBody>
      </p:sp>
      <p:pic>
        <p:nvPicPr>
          <p:cNvPr id="5" name="Picture 8" descr="MPj0439382000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3600" y="2666999"/>
            <a:ext cx="2057400" cy="284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03333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Notes</a:t>
            </a:r>
            <a:endParaRPr lang="en-US" dirty="0"/>
          </a:p>
        </p:txBody>
      </p:sp>
      <p:sp>
        <p:nvSpPr>
          <p:cNvPr id="3" name="Content Placeholder 2"/>
          <p:cNvSpPr>
            <a:spLocks noGrp="1"/>
          </p:cNvSpPr>
          <p:nvPr>
            <p:ph idx="1"/>
          </p:nvPr>
        </p:nvSpPr>
        <p:spPr/>
        <p:txBody>
          <a:bodyPr>
            <a:normAutofit/>
          </a:bodyPr>
          <a:lstStyle/>
          <a:p>
            <a:pPr marL="457200" indent="-457200"/>
            <a:r>
              <a:rPr lang="en-US" dirty="0" smtClean="0"/>
              <a:t>Record the following while at the crime scene (details are the key):</a:t>
            </a:r>
          </a:p>
          <a:p>
            <a:pPr lvl="1"/>
            <a:r>
              <a:rPr lang="en-US" dirty="0" smtClean="0"/>
              <a:t>Date</a:t>
            </a:r>
          </a:p>
          <a:p>
            <a:pPr lvl="1"/>
            <a:r>
              <a:rPr lang="en-US" dirty="0" smtClean="0"/>
              <a:t>Time</a:t>
            </a:r>
          </a:p>
          <a:p>
            <a:pPr lvl="1"/>
            <a:r>
              <a:rPr lang="en-US" dirty="0" smtClean="0"/>
              <a:t>Description of the location, weather, and environmental conditions </a:t>
            </a:r>
          </a:p>
          <a:p>
            <a:pPr lvl="1"/>
            <a:r>
              <a:rPr lang="en-US" dirty="0" smtClean="0"/>
              <a:t>Description of the crime </a:t>
            </a:r>
          </a:p>
          <a:p>
            <a:pPr lvl="1"/>
            <a:r>
              <a:rPr lang="en-US" dirty="0" smtClean="0"/>
              <a:t>Location of the evidence relative to other key points </a:t>
            </a:r>
          </a:p>
          <a:p>
            <a:pPr lvl="1"/>
            <a:r>
              <a:rPr lang="en-US" dirty="0" smtClean="0"/>
              <a:t>Names of all people involved</a:t>
            </a:r>
          </a:p>
          <a:p>
            <a:pPr lvl="1"/>
            <a:r>
              <a:rPr lang="en-US" dirty="0" smtClean="0"/>
              <a:t>Any other relevant information </a:t>
            </a:r>
          </a:p>
        </p:txBody>
      </p:sp>
      <p:sp>
        <p:nvSpPr>
          <p:cNvPr id="4" name="Slide Number Placeholder 3"/>
          <p:cNvSpPr>
            <a:spLocks noGrp="1"/>
          </p:cNvSpPr>
          <p:nvPr>
            <p:ph type="sldNum" sz="quarter" idx="12"/>
          </p:nvPr>
        </p:nvSpPr>
        <p:spPr/>
        <p:txBody>
          <a:bodyPr/>
          <a:lstStyle/>
          <a:p>
            <a:fld id="{259CE4BD-28CA-4491-83F5-3514D7637929}" type="slidenum">
              <a:rPr lang="en-US" smtClean="0"/>
              <a:pPr/>
              <a:t>8</a:t>
            </a:fld>
            <a:endParaRPr lang="en-US" dirty="0"/>
          </a:p>
        </p:txBody>
      </p:sp>
    </p:spTree>
    <p:extLst>
      <p:ext uri="{BB962C8B-B14F-4D97-AF65-F5344CB8AC3E}">
        <p14:creationId xmlns:p14="http://schemas.microsoft.com/office/powerpoint/2010/main" val="15142273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Photography</a:t>
            </a:r>
            <a:endParaRPr lang="en-US" dirty="0"/>
          </a:p>
        </p:txBody>
      </p:sp>
      <p:sp>
        <p:nvSpPr>
          <p:cNvPr id="3" name="Content Placeholder 2"/>
          <p:cNvSpPr>
            <a:spLocks noGrp="1"/>
          </p:cNvSpPr>
          <p:nvPr>
            <p:ph idx="1"/>
          </p:nvPr>
        </p:nvSpPr>
        <p:spPr/>
        <p:txBody>
          <a:bodyPr>
            <a:normAutofit/>
          </a:bodyPr>
          <a:lstStyle/>
          <a:p>
            <a:r>
              <a:rPr lang="en-US" dirty="0" smtClean="0"/>
              <a:t>Nothing should be moved until photographed</a:t>
            </a:r>
          </a:p>
          <a:p>
            <a:r>
              <a:rPr lang="en-US" dirty="0" smtClean="0"/>
              <a:t>Take photos of the scene and the surroundings</a:t>
            </a:r>
          </a:p>
          <a:p>
            <a:r>
              <a:rPr lang="en-US" dirty="0" smtClean="0"/>
              <a:t>Photograph entrances and exits</a:t>
            </a:r>
          </a:p>
          <a:p>
            <a:r>
              <a:rPr lang="en-US" dirty="0" smtClean="0"/>
              <a:t>Take wide and close-up photos</a:t>
            </a:r>
          </a:p>
          <a:p>
            <a:r>
              <a:rPr lang="en-US" dirty="0" smtClean="0"/>
              <a:t>Use various angles for each piece of evidence</a:t>
            </a:r>
          </a:p>
          <a:p>
            <a:r>
              <a:rPr lang="en-US" dirty="0" smtClean="0"/>
              <a:t>Use a ruler to show size</a:t>
            </a:r>
          </a:p>
          <a:p>
            <a:pPr marL="0" indent="0">
              <a:buNone/>
            </a:pPr>
            <a:endParaRPr lang="en-US" dirty="0"/>
          </a:p>
        </p:txBody>
      </p:sp>
      <p:sp>
        <p:nvSpPr>
          <p:cNvPr id="5" name="Slide Number Placeholder 4"/>
          <p:cNvSpPr>
            <a:spLocks noGrp="1"/>
          </p:cNvSpPr>
          <p:nvPr>
            <p:ph type="sldNum" sz="quarter" idx="12"/>
          </p:nvPr>
        </p:nvSpPr>
        <p:spPr/>
        <p:txBody>
          <a:bodyPr/>
          <a:lstStyle/>
          <a:p>
            <a:fld id="{259CE4BD-28CA-4491-83F5-3514D7637929}" type="slidenum">
              <a:rPr lang="en-US" smtClean="0"/>
              <a:pPr/>
              <a:t>9</a:t>
            </a:fld>
            <a:endParaRPr lang="en-US" dirty="0"/>
          </a:p>
        </p:txBody>
      </p:sp>
      <p:pic>
        <p:nvPicPr>
          <p:cNvPr id="6" name="Picture 6" descr="MPj0438755000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53199" y="4572000"/>
            <a:ext cx="1901053"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806489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Custom 38">
      <a:dk1>
        <a:sysClr val="windowText" lastClr="000000"/>
      </a:dk1>
      <a:lt1>
        <a:srgbClr val="000000"/>
      </a:lt1>
      <a:dk2>
        <a:srgbClr val="E1EFF4"/>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2215</TotalTime>
  <Words>1124</Words>
  <Application>Microsoft Office PowerPoint</Application>
  <PresentationFormat>On-screen Show (4:3)</PresentationFormat>
  <Paragraphs>179</Paragraphs>
  <Slides>27</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27</vt:i4>
      </vt:variant>
    </vt:vector>
  </HeadingPairs>
  <TitlesOfParts>
    <vt:vector size="36" baseType="lpstr">
      <vt:lpstr>Arial Black</vt:lpstr>
      <vt:lpstr>Book Antiqua</vt:lpstr>
      <vt:lpstr>Calibri</vt:lpstr>
      <vt:lpstr>Lucida Sans</vt:lpstr>
      <vt:lpstr>Times New Roman</vt:lpstr>
      <vt:lpstr>Wingdings</vt:lpstr>
      <vt:lpstr>Wingdings 2</vt:lpstr>
      <vt:lpstr>Wingdings 3</vt:lpstr>
      <vt:lpstr>Apex</vt:lpstr>
      <vt:lpstr>Crime Scene Investigation</vt:lpstr>
      <vt:lpstr>PowerPoint Presentation</vt:lpstr>
      <vt:lpstr>Process a Crime Scene</vt:lpstr>
      <vt:lpstr>First Officer on the Scene</vt:lpstr>
      <vt:lpstr>Secure the Crime Scene</vt:lpstr>
      <vt:lpstr>Survey the Crime Scene</vt:lpstr>
      <vt:lpstr>Document the Crime Scene</vt:lpstr>
      <vt:lpstr>Notes</vt:lpstr>
      <vt:lpstr>Photography</vt:lpstr>
      <vt:lpstr>Sketches</vt:lpstr>
      <vt:lpstr>Example: Final Sketch </vt:lpstr>
      <vt:lpstr>Videography</vt:lpstr>
      <vt:lpstr>Measuring Techniques</vt:lpstr>
      <vt:lpstr>Measuring Techniques (continued)</vt:lpstr>
      <vt:lpstr>Measuring Techniques (continued)</vt:lpstr>
      <vt:lpstr>Measuring Techniques (continued)</vt:lpstr>
      <vt:lpstr>Search the Crime Scene</vt:lpstr>
      <vt:lpstr>Search Patterns</vt:lpstr>
      <vt:lpstr>Search Patterns (continued)</vt:lpstr>
      <vt:lpstr>Search Patterns (continued)</vt:lpstr>
      <vt:lpstr>Collect &amp; Package Evidence</vt:lpstr>
      <vt:lpstr>Collect &amp; Package Evidence (continued)</vt:lpstr>
      <vt:lpstr>Collect &amp; Package Evidence (continued)</vt:lpstr>
      <vt:lpstr>Collect &amp; Package Evidence (continued)</vt:lpstr>
      <vt:lpstr>Chain of Custody</vt:lpstr>
      <vt:lpstr>National Databases</vt:lpstr>
      <vt:lpstr>Resources</vt:lpstr>
    </vt:vector>
  </TitlesOfParts>
  <Company>C-FB ISD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Crime Scene Investigation</dc:title>
  <dc:creator>Toy, Amy</dc:creator>
  <cp:lastModifiedBy>Mullen, Caitlin</cp:lastModifiedBy>
  <cp:revision>40</cp:revision>
  <cp:lastPrinted>2012-04-20T12:49:50Z</cp:lastPrinted>
  <dcterms:created xsi:type="dcterms:W3CDTF">2012-04-19T16:05:18Z</dcterms:created>
  <dcterms:modified xsi:type="dcterms:W3CDTF">2017-08-31T16:51:51Z</dcterms:modified>
</cp:coreProperties>
</file>