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15"/>
  </p:notesMasterIdLst>
  <p:handoutMasterIdLst>
    <p:handoutMasterId r:id="rId16"/>
  </p:handoutMasterIdLst>
  <p:sldIdLst>
    <p:sldId id="322" r:id="rId3"/>
    <p:sldId id="331" r:id="rId4"/>
    <p:sldId id="324" r:id="rId5"/>
    <p:sldId id="326" r:id="rId6"/>
    <p:sldId id="327" r:id="rId7"/>
    <p:sldId id="328" r:id="rId8"/>
    <p:sldId id="330" r:id="rId9"/>
    <p:sldId id="332" r:id="rId10"/>
    <p:sldId id="333" r:id="rId11"/>
    <p:sldId id="334" r:id="rId12"/>
    <p:sldId id="335" r:id="rId13"/>
    <p:sldId id="336" r:id="rId14"/>
  </p:sldIdLst>
  <p:sldSz cx="12188825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4" autoAdjust="0"/>
    <p:restoredTop sz="94581" autoAdjust="0"/>
  </p:normalViewPr>
  <p:slideViewPr>
    <p:cSldViewPr showGuides="1">
      <p:cViewPr varScale="1">
        <p:scale>
          <a:sx n="72" d="100"/>
          <a:sy n="72" d="100"/>
        </p:scale>
        <p:origin x="618" y="96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9" d="100"/>
          <a:sy n="79" d="100"/>
        </p:scale>
        <p:origin x="249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8/8/2016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8/8/2016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55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rime-scene-investigator.net/images/index-evidence-collection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"/>
            <a:ext cx="12192000" cy="682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65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57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3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forensicsciencesimplified.org/csi/img/iStock_000013576959Small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95" y="80395"/>
            <a:ext cx="12216920" cy="1610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608" y="222760"/>
            <a:ext cx="11963400" cy="1325563"/>
          </a:xfrm>
        </p:spPr>
        <p:txBody>
          <a:bodyPr/>
          <a:lstStyle>
            <a:lvl1pPr algn="ctr"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12" y="1690688"/>
            <a:ext cx="11963400" cy="5014912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423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55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49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8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15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2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5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22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93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leelofland.com/wordpress/wp-content/uploads/2008/02/63-spiral-search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800" y="152400"/>
            <a:ext cx="11847689" cy="175260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Collection of Evidence &amp; Analysis of Crime Scene</a:t>
            </a:r>
          </a:p>
        </p:txBody>
      </p:sp>
      <p:pic>
        <p:nvPicPr>
          <p:cNvPr id="6146" name="Picture 2" descr="time mexico city csi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00" y="3276600"/>
            <a:ext cx="457199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48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1809412" cy="1447800"/>
          </a:xfrm>
        </p:spPr>
        <p:txBody>
          <a:bodyPr>
            <a:normAutofit/>
          </a:bodyPr>
          <a:lstStyle/>
          <a:p>
            <a:r>
              <a:rPr lang="en-US" dirty="0"/>
              <a:t>First Things First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0812" y="2362200"/>
            <a:ext cx="6924326" cy="3276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3000" dirty="0"/>
              <a:t>Initially treat all death investigations as a </a:t>
            </a:r>
            <a:r>
              <a:rPr lang="en-US" altLang="en-US" sz="3000" b="1" dirty="0"/>
              <a:t>homicide</a:t>
            </a:r>
          </a:p>
          <a:p>
            <a:pPr>
              <a:lnSpc>
                <a:spcPct val="80000"/>
              </a:lnSpc>
            </a:pPr>
            <a:r>
              <a:rPr lang="en-US" altLang="en-US" sz="3000" dirty="0"/>
              <a:t>Do the type(s) of </a:t>
            </a:r>
            <a:r>
              <a:rPr lang="en-US" altLang="en-US" sz="3000" b="1" dirty="0"/>
              <a:t>wounds</a:t>
            </a:r>
            <a:r>
              <a:rPr lang="en-US" altLang="en-US" sz="3000" dirty="0"/>
              <a:t> found on the victim </a:t>
            </a:r>
            <a:r>
              <a:rPr lang="en-US" altLang="en-US" sz="3000" b="1" dirty="0"/>
              <a:t>match</a:t>
            </a:r>
            <a:r>
              <a:rPr lang="en-US" altLang="en-US" sz="3000" dirty="0"/>
              <a:t> the weapon employed?</a:t>
            </a:r>
          </a:p>
          <a:p>
            <a:pPr>
              <a:lnSpc>
                <a:spcPct val="80000"/>
              </a:lnSpc>
            </a:pPr>
            <a:r>
              <a:rPr lang="en-US" altLang="en-US" sz="3000" dirty="0"/>
              <a:t>Could the wounds be easily </a:t>
            </a:r>
            <a:r>
              <a:rPr lang="en-US" altLang="en-US" sz="3000" b="1" dirty="0"/>
              <a:t>self inflicted</a:t>
            </a:r>
            <a:r>
              <a:rPr lang="en-US" altLang="en-US" sz="3000" dirty="0"/>
              <a:t>? </a:t>
            </a:r>
          </a:p>
          <a:p>
            <a:pPr>
              <a:lnSpc>
                <a:spcPct val="80000"/>
              </a:lnSpc>
            </a:pPr>
            <a:r>
              <a:rPr lang="en-US" altLang="en-US" sz="3000" dirty="0"/>
              <a:t>Establish a profile of the victim through interviews with friends and family</a:t>
            </a:r>
          </a:p>
          <a:p>
            <a:endParaRPr lang="en-US" sz="3000" dirty="0"/>
          </a:p>
        </p:txBody>
      </p:sp>
      <p:pic>
        <p:nvPicPr>
          <p:cNvPr id="5124" name="Picture 4" descr="http://files.forensicmed.webnode.com/200000136-d796ad890f/screwdriver_cro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2" t="41170" r="13138" b="7801"/>
          <a:stretch/>
        </p:blipFill>
        <p:spPr bwMode="auto">
          <a:xfrm>
            <a:off x="7618412" y="5056632"/>
            <a:ext cx="44196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lh4.ggpht.com/_1wtadqGaaPs/TFFPfAZ2QHI/AAAAAAAALlY/Jg3O0O9heUQ/tmp4B62_thumb_thumb.jpg?imgmax=8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7" b="24599"/>
          <a:stretch/>
        </p:blipFill>
        <p:spPr bwMode="auto">
          <a:xfrm>
            <a:off x="7694612" y="1600200"/>
            <a:ext cx="4191000" cy="334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64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" y="0"/>
            <a:ext cx="12058967" cy="1524000"/>
          </a:xfrm>
        </p:spPr>
        <p:txBody>
          <a:bodyPr>
            <a:normAutofit/>
          </a:bodyPr>
          <a:lstStyle/>
          <a:p>
            <a:r>
              <a:rPr lang="en-US" dirty="0"/>
              <a:t>More Things to Consider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4612" y="2057400"/>
            <a:ext cx="6248400" cy="4572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3000" dirty="0"/>
              <a:t>Evaluate the behavior ( </a:t>
            </a:r>
            <a:r>
              <a:rPr lang="en-US" altLang="en-US" sz="3000" i="1" dirty="0"/>
              <a:t>mood and actions</a:t>
            </a:r>
            <a:r>
              <a:rPr lang="en-US" altLang="en-US" sz="3000" dirty="0"/>
              <a:t>) of the victim before the event</a:t>
            </a:r>
          </a:p>
          <a:p>
            <a:pPr>
              <a:lnSpc>
                <a:spcPct val="80000"/>
              </a:lnSpc>
            </a:pPr>
            <a:r>
              <a:rPr lang="en-US" altLang="en-US" sz="3000" dirty="0"/>
              <a:t>Evaluate the behavior (</a:t>
            </a:r>
            <a:r>
              <a:rPr lang="en-US" altLang="en-US" sz="3000" i="1" dirty="0"/>
              <a:t>mood and actions</a:t>
            </a:r>
            <a:r>
              <a:rPr lang="en-US" altLang="en-US" sz="3000" dirty="0"/>
              <a:t>) of any suspects before the event</a:t>
            </a:r>
          </a:p>
          <a:p>
            <a:pPr>
              <a:lnSpc>
                <a:spcPct val="80000"/>
              </a:lnSpc>
            </a:pPr>
            <a:r>
              <a:rPr lang="en-US" altLang="en-US" sz="3000" dirty="0"/>
              <a:t>Corroborate statements with evidential facts</a:t>
            </a:r>
          </a:p>
          <a:p>
            <a:pPr>
              <a:lnSpc>
                <a:spcPct val="80000"/>
              </a:lnSpc>
            </a:pPr>
            <a:r>
              <a:rPr lang="en-US" altLang="en-US" sz="3000" dirty="0"/>
              <a:t>Reconstruct the event</a:t>
            </a:r>
          </a:p>
          <a:p>
            <a:pPr>
              <a:lnSpc>
                <a:spcPct val="80000"/>
              </a:lnSpc>
            </a:pPr>
            <a:r>
              <a:rPr lang="en-US" altLang="en-US" sz="3000" dirty="0"/>
              <a:t>Conduct all forensic examinations to determine the facts of the case</a:t>
            </a:r>
          </a:p>
          <a:p>
            <a:endParaRPr lang="en-US" sz="2800" dirty="0"/>
          </a:p>
        </p:txBody>
      </p:sp>
      <p:pic>
        <p:nvPicPr>
          <p:cNvPr id="7170" name="Picture 2" descr="csi animated GIF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2" y="2133600"/>
            <a:ext cx="5507355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32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Murder or Suicide?</a:t>
            </a:r>
          </a:p>
        </p:txBody>
      </p:sp>
      <p:pic>
        <p:nvPicPr>
          <p:cNvPr id="9218" name="Picture 2" descr="http://s29.postimg.org/ex67nz787/12814357_787851224679394_7952460876348521687_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9"/>
          <a:stretch/>
        </p:blipFill>
        <p:spPr bwMode="auto">
          <a:xfrm>
            <a:off x="181163" y="1371600"/>
            <a:ext cx="6065273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mages-cdn.9gag.com/photo/a4YEBLQ_700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875" y="1485899"/>
            <a:ext cx="5648325" cy="510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0412" y="632460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be either!</a:t>
            </a:r>
          </a:p>
        </p:txBody>
      </p:sp>
    </p:spTree>
    <p:extLst>
      <p:ext uri="{BB962C8B-B14F-4D97-AF65-F5344CB8AC3E}">
        <p14:creationId xmlns:p14="http://schemas.microsoft.com/office/powerpoint/2010/main" val="324753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096"/>
            <a:ext cx="12038013" cy="1371600"/>
          </a:xfrm>
        </p:spPr>
        <p:txBody>
          <a:bodyPr>
            <a:normAutofit/>
          </a:bodyPr>
          <a:lstStyle/>
          <a:p>
            <a:r>
              <a:rPr lang="en-US" sz="4000" dirty="0"/>
              <a:t>Collection &amp; Preservation of Physical Evidence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3212" y="1676400"/>
            <a:ext cx="5486399" cy="5029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/>
              <a:t>One CSI in charge</a:t>
            </a:r>
          </a:p>
          <a:p>
            <a:pPr>
              <a:defRPr/>
            </a:pPr>
            <a:r>
              <a:rPr lang="en-US" sz="2800" dirty="0"/>
              <a:t>Priority to easily destroyed evidence</a:t>
            </a:r>
          </a:p>
          <a:p>
            <a:pPr>
              <a:defRPr/>
            </a:pPr>
            <a:r>
              <a:rPr lang="en-US" sz="2800" dirty="0"/>
              <a:t>Primary packaging</a:t>
            </a:r>
          </a:p>
          <a:p>
            <a:pPr lvl="1">
              <a:defRPr/>
            </a:pPr>
            <a:r>
              <a:rPr lang="en-US" sz="2800" dirty="0"/>
              <a:t>Contain and protect</a:t>
            </a:r>
          </a:p>
          <a:p>
            <a:pPr>
              <a:defRPr/>
            </a:pPr>
            <a:r>
              <a:rPr lang="en-US" sz="2800" dirty="0"/>
              <a:t>Secondary packaging</a:t>
            </a:r>
          </a:p>
          <a:p>
            <a:pPr lvl="1">
              <a:defRPr/>
            </a:pPr>
            <a:r>
              <a:rPr lang="en-US" sz="2800" dirty="0"/>
              <a:t>Seal and tamper resistant</a:t>
            </a:r>
          </a:p>
          <a:p>
            <a:pPr lvl="1">
              <a:defRPr/>
            </a:pPr>
            <a:r>
              <a:rPr lang="en-US" sz="2800" dirty="0"/>
              <a:t>INITIAL / DATE / TIME</a:t>
            </a:r>
          </a:p>
          <a:p>
            <a:pPr lvl="1">
              <a:defRPr/>
            </a:pPr>
            <a:r>
              <a:rPr lang="en-US" sz="2800" dirty="0"/>
              <a:t>Identity of item enclosed</a:t>
            </a:r>
          </a:p>
          <a:p>
            <a:endParaRPr lang="en-US" dirty="0"/>
          </a:p>
        </p:txBody>
      </p:sp>
      <p:pic>
        <p:nvPicPr>
          <p:cNvPr id="3074" name="Picture 2" descr="http://tritechforensics.com/uploaded_files/images/products/b_af976854b7cec3514f4353c33021a626EB-S_M_L_L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76" r="43750" b="16667"/>
          <a:stretch/>
        </p:blipFill>
        <p:spPr bwMode="auto">
          <a:xfrm>
            <a:off x="5026024" y="1685544"/>
            <a:ext cx="7162801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87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7012" y="152400"/>
            <a:ext cx="11900098" cy="1371600"/>
          </a:xfrm>
        </p:spPr>
        <p:txBody>
          <a:bodyPr>
            <a:normAutofit/>
          </a:bodyPr>
          <a:lstStyle/>
          <a:p>
            <a:r>
              <a:rPr lang="en-US" dirty="0"/>
              <a:t>Searching for Evidence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22923" y="1752600"/>
            <a:ext cx="8479536" cy="5562600"/>
          </a:xfrm>
        </p:spPr>
        <p:txBody>
          <a:bodyPr>
            <a:normAutofit/>
          </a:bodyPr>
          <a:lstStyle/>
          <a:p>
            <a:pPr marL="577987" indent="-577850">
              <a:buFontTx/>
              <a:buNone/>
            </a:pPr>
            <a:r>
              <a:rPr lang="en-US" altLang="en-US" sz="2800" dirty="0"/>
              <a:t>Depends on number of investigators</a:t>
            </a:r>
          </a:p>
          <a:p>
            <a:pPr marL="577987" indent="-577850"/>
            <a:r>
              <a:rPr lang="en-US" altLang="en-US" sz="2800" dirty="0"/>
              <a:t>Walk the scene marking location of evidence, photo, sketch</a:t>
            </a:r>
          </a:p>
          <a:p>
            <a:pPr marL="577987" indent="-577850"/>
            <a:r>
              <a:rPr lang="en-US" altLang="en-US" sz="2800" dirty="0"/>
              <a:t>Single investigator: use grid, linear or spiral</a:t>
            </a:r>
          </a:p>
          <a:p>
            <a:pPr marL="577987" indent="-577850"/>
            <a:r>
              <a:rPr lang="en-US" altLang="en-US" sz="2800" dirty="0"/>
              <a:t>Group: linear, zone or quadrant pattern</a:t>
            </a:r>
          </a:p>
          <a:p>
            <a:pPr marL="577987" indent="-577850"/>
            <a:r>
              <a:rPr lang="en-US" altLang="en-US" sz="2800" dirty="0"/>
              <a:t>Patterns are systematic to ensure no area is left unsearched</a:t>
            </a:r>
          </a:p>
          <a:p>
            <a:pPr marL="952637" lvl="1" indent="-495300"/>
            <a:r>
              <a:rPr lang="en-US" altLang="en-US" sz="2800" dirty="0"/>
              <a:t>Additional light  for hair / fibers</a:t>
            </a:r>
          </a:p>
          <a:p>
            <a:pPr marL="952637" lvl="1" indent="-495300"/>
            <a:r>
              <a:rPr lang="en-US" altLang="en-US" sz="2800" dirty="0"/>
              <a:t>Vacuum cleaner</a:t>
            </a:r>
          </a:p>
          <a:p>
            <a:pPr marL="952637" lvl="1" indent="-495300"/>
            <a:r>
              <a:rPr lang="en-US" altLang="en-US" sz="2800" dirty="0"/>
              <a:t>Flashlight and forceps reduce picking up extraneous</a:t>
            </a:r>
          </a:p>
          <a:p>
            <a:endParaRPr lang="en-US" sz="2800" dirty="0"/>
          </a:p>
        </p:txBody>
      </p:sp>
      <p:pic>
        <p:nvPicPr>
          <p:cNvPr id="5" name="Picture 5" descr="63-spiral-search.JPG">
            <a:hlinkClick r:id="rId2" tooltip="63-spiral-search.JPG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7" t="10941" b="8780"/>
          <a:stretch/>
        </p:blipFill>
        <p:spPr bwMode="auto">
          <a:xfrm>
            <a:off x="8431372" y="1738017"/>
            <a:ext cx="3513462" cy="2286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quadra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5393" y="4425319"/>
            <a:ext cx="2107081" cy="2213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stri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694" y="4331980"/>
            <a:ext cx="2362201" cy="2399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7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si animated GIF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412" y="3966972"/>
            <a:ext cx="4762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br>
              <a:rPr lang="en-US" alt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Securing and Collecting the Evidence</a:t>
            </a:r>
            <a:br>
              <a:rPr lang="en-US" alt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12" y="1690688"/>
            <a:ext cx="7086600" cy="5014912"/>
          </a:xfrm>
        </p:spPr>
        <p:txBody>
          <a:bodyPr>
            <a:noAutofit/>
          </a:bodyPr>
          <a:lstStyle/>
          <a:p>
            <a:pPr marL="577987" indent="-577850">
              <a:buFontTx/>
              <a:buNone/>
            </a:pPr>
            <a:r>
              <a:rPr lang="en-US" altLang="en-US" sz="2800" dirty="0"/>
              <a:t>Evidence must be properly packaged, sealed and labeled</a:t>
            </a:r>
          </a:p>
          <a:p>
            <a:pPr marL="577987" indent="-577850"/>
            <a:r>
              <a:rPr lang="en-US" altLang="en-US" sz="2800" dirty="0"/>
              <a:t>Specific procedures must be followed for collection and storage</a:t>
            </a:r>
          </a:p>
          <a:p>
            <a:pPr marL="952637" lvl="1" indent="-495300"/>
            <a:r>
              <a:rPr lang="en-US" altLang="en-US" sz="2800" dirty="0"/>
              <a:t>Liquids and arson remains in airtight, unbreakable container</a:t>
            </a:r>
          </a:p>
          <a:p>
            <a:pPr marL="952637" lvl="1" indent="-495300"/>
            <a:r>
              <a:rPr lang="en-US" altLang="en-US" sz="2800" dirty="0"/>
              <a:t>Wet items are stored temporarily in plastic. Air dry after analysis and permanent storage in paper</a:t>
            </a:r>
          </a:p>
          <a:p>
            <a:pPr marL="952637" lvl="1" indent="-495300"/>
            <a:r>
              <a:rPr lang="en-US" sz="2800" dirty="0"/>
              <a:t>All other types of evidence in paper bag because it breaths &amp; doesn’t destroy any evidence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612" y="1674242"/>
            <a:ext cx="3352800" cy="2239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7373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3608" y="222760"/>
            <a:ext cx="11940604" cy="1325563"/>
          </a:xfrm>
        </p:spPr>
        <p:txBody>
          <a:bodyPr>
            <a:normAutofit fontScale="90000"/>
          </a:bodyPr>
          <a:lstStyle/>
          <a:p>
            <a:br>
              <a:rPr lang="en-US" altLang="en-US" dirty="0"/>
            </a:br>
            <a:r>
              <a:rPr lang="en-US" altLang="en-US" dirty="0"/>
              <a:t>Hair &amp; Fiber Evidence</a:t>
            </a:r>
            <a:br>
              <a:rPr lang="en-US" alt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684" y="1758696"/>
            <a:ext cx="7063804" cy="2895600"/>
          </a:xfrm>
        </p:spPr>
        <p:txBody>
          <a:bodyPr>
            <a:normAutofit/>
          </a:bodyPr>
          <a:lstStyle/>
          <a:p>
            <a:r>
              <a:rPr lang="en-US" altLang="en-US" dirty="0"/>
              <a:t>Paper bindle (druggist fold) is used for small pieces of evidence such as hair and fibers.</a:t>
            </a:r>
          </a:p>
          <a:p>
            <a:r>
              <a:rPr lang="en-US" altLang="en-US" dirty="0"/>
              <a:t>Bindle then placed in paper or plastic container</a:t>
            </a:r>
          </a:p>
          <a:p>
            <a:r>
              <a:rPr lang="en-US" altLang="en-US" dirty="0"/>
              <a:t>Outer container then sealed with tape and signed by the collector on the label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612" y="1752600"/>
            <a:ext cx="3960813" cy="5001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" t="22591" b="18245"/>
          <a:stretch/>
        </p:blipFill>
        <p:spPr>
          <a:xfrm>
            <a:off x="531684" y="4648200"/>
            <a:ext cx="6682804" cy="210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40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812" y="76200"/>
            <a:ext cx="11887200" cy="1295400"/>
          </a:xfrm>
        </p:spPr>
        <p:txBody>
          <a:bodyPr/>
          <a:lstStyle/>
          <a:p>
            <a:r>
              <a:rPr lang="en-US" dirty="0"/>
              <a:t>Chain of Custody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626" y="1837944"/>
            <a:ext cx="7599786" cy="5044440"/>
          </a:xfrm>
        </p:spPr>
        <p:txBody>
          <a:bodyPr>
            <a:normAutofit fontScale="92500" lnSpcReduction="20000"/>
          </a:bodyPr>
          <a:lstStyle/>
          <a:p>
            <a:r>
              <a:rPr lang="en-US" sz="3500" dirty="0"/>
              <a:t>Must be maintained to secure evidence </a:t>
            </a:r>
          </a:p>
          <a:p>
            <a:r>
              <a:rPr lang="en-US" sz="3500" dirty="0"/>
              <a:t>Evidence log shows chain of custody and includes:</a:t>
            </a:r>
          </a:p>
          <a:p>
            <a:pPr lvl="1"/>
            <a:r>
              <a:rPr lang="en-US" altLang="en-US" sz="3200" i="1" dirty="0"/>
              <a:t>Case number</a:t>
            </a:r>
          </a:p>
          <a:p>
            <a:pPr lvl="1"/>
            <a:r>
              <a:rPr lang="en-US" altLang="en-US" sz="3200" i="1" dirty="0"/>
              <a:t>Item inventory number</a:t>
            </a:r>
          </a:p>
          <a:p>
            <a:pPr lvl="1"/>
            <a:r>
              <a:rPr lang="en-US" altLang="en-US" sz="3200" i="1" dirty="0"/>
              <a:t>Description of the evidence</a:t>
            </a:r>
          </a:p>
          <a:p>
            <a:pPr lvl="1"/>
            <a:r>
              <a:rPr lang="en-US" altLang="en-US" sz="3200" i="1" dirty="0"/>
              <a:t>Name of the suspect</a:t>
            </a:r>
          </a:p>
          <a:p>
            <a:pPr lvl="1"/>
            <a:r>
              <a:rPr lang="en-US" altLang="en-US" sz="3200" i="1" dirty="0"/>
              <a:t>Name of the victim</a:t>
            </a:r>
          </a:p>
          <a:p>
            <a:pPr lvl="1"/>
            <a:r>
              <a:rPr lang="en-US" altLang="en-US" sz="3200" i="1" dirty="0"/>
              <a:t>Date and Time of recovery</a:t>
            </a:r>
          </a:p>
          <a:p>
            <a:pPr lvl="1"/>
            <a:r>
              <a:rPr lang="en-US" altLang="en-US" sz="3200" i="1" dirty="0"/>
              <a:t>Signature of person recovering evidence</a:t>
            </a:r>
          </a:p>
          <a:p>
            <a:pPr lvl="1"/>
            <a:r>
              <a:rPr lang="en-US" altLang="en-US" sz="3200" i="1" dirty="0"/>
              <a:t>Signature of any witnesses present during collection</a:t>
            </a:r>
          </a:p>
          <a:p>
            <a:endParaRPr lang="en-US" sz="2800" dirty="0"/>
          </a:p>
        </p:txBody>
      </p:sp>
      <p:pic>
        <p:nvPicPr>
          <p:cNvPr id="7170" name="Picture 2" descr="https://s-media-cache-ak0.pinimg.com/236x/9b/f3/09/9bf309361ef9cec7a7f8d498e45550fa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2" y="1676400"/>
            <a:ext cx="3886200" cy="5088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02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00025" y="-25400"/>
            <a:ext cx="11961812" cy="16811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Analyzing Evidence and Reconstructing Crime Scene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7" y="327660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844" y="76200"/>
            <a:ext cx="12162981" cy="1447800"/>
          </a:xfrm>
        </p:spPr>
        <p:txBody>
          <a:bodyPr/>
          <a:lstStyle/>
          <a:p>
            <a:r>
              <a:rPr lang="en-US" dirty="0"/>
              <a:t>Analyzing Evidence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0812" y="1828800"/>
            <a:ext cx="8915399" cy="4876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en-US" sz="2800" dirty="0"/>
              <a:t>Labs process all evidence to determine facts of the case</a:t>
            </a:r>
          </a:p>
          <a:p>
            <a:pPr lvl="1">
              <a:lnSpc>
                <a:spcPct val="80000"/>
              </a:lnSpc>
            </a:pPr>
            <a:r>
              <a:rPr lang="en-US" altLang="en-US" sz="2800" dirty="0"/>
              <a:t>Each technician has one specialty (</a:t>
            </a:r>
            <a:r>
              <a:rPr lang="en-US" altLang="en-US" sz="2800" i="1" dirty="0"/>
              <a:t>one type of evidence</a:t>
            </a:r>
            <a:r>
              <a:rPr lang="en-US" altLang="en-US" sz="2800" dirty="0"/>
              <a:t>) 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Lab results sent to lead detective 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Detective can then do a </a:t>
            </a:r>
            <a:r>
              <a:rPr lang="en-US" altLang="en-US" sz="2800" u="sng" dirty="0"/>
              <a:t>crime scene reconstruction</a:t>
            </a:r>
          </a:p>
          <a:p>
            <a:pPr lvl="1">
              <a:lnSpc>
                <a:spcPct val="80000"/>
              </a:lnSpc>
            </a:pPr>
            <a:r>
              <a:rPr lang="en-US" altLang="en-US" sz="2800" i="1" dirty="0"/>
              <a:t>hypothesis about sequence of events before crime to commission</a:t>
            </a:r>
          </a:p>
          <a:p>
            <a:pPr lvl="1">
              <a:lnSpc>
                <a:spcPct val="80000"/>
              </a:lnSpc>
            </a:pPr>
            <a:r>
              <a:rPr lang="en-US" altLang="en-US" sz="2800" dirty="0"/>
              <a:t>S/he takes evidence and tries fit into scenario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Analysis can link a suspect to scene or victim or lead to acquittal 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Direct evidence is more compelling than circumstantial </a:t>
            </a:r>
            <a:endParaRPr lang="en-US" sz="2800" dirty="0"/>
          </a:p>
        </p:txBody>
      </p:sp>
      <p:pic>
        <p:nvPicPr>
          <p:cNvPr id="4098" name="Picture 2" descr="http://www.wilburworldofscience.com/forensic_scientis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r="14001"/>
          <a:stretch/>
        </p:blipFill>
        <p:spPr bwMode="auto">
          <a:xfrm>
            <a:off x="8685212" y="2895600"/>
            <a:ext cx="3352800" cy="343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96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Crime Scene Reconstruction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988" y="1905000"/>
            <a:ext cx="8151812" cy="457200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altLang="en-US" sz="2800" dirty="0"/>
              <a:t>Exam evidence and compare to witness accounts to determine reliability</a:t>
            </a:r>
          </a:p>
          <a:p>
            <a:pPr lvl="2"/>
            <a:r>
              <a:rPr lang="en-US" altLang="en-US" sz="2800" dirty="0"/>
              <a:t>Evidence does not </a:t>
            </a:r>
            <a:r>
              <a:rPr lang="en-US" altLang="en-US" sz="2800" b="1" dirty="0"/>
              <a:t>lie</a:t>
            </a:r>
            <a:r>
              <a:rPr lang="en-US" altLang="en-US" sz="2800" dirty="0"/>
              <a:t> but it can be </a:t>
            </a:r>
            <a:r>
              <a:rPr lang="en-US" altLang="en-US" sz="2800" b="1" dirty="0"/>
              <a:t>staged</a:t>
            </a:r>
          </a:p>
          <a:p>
            <a:pPr marL="0" indent="0">
              <a:buNone/>
            </a:pPr>
            <a:r>
              <a:rPr lang="en-US" sz="2800" b="1" dirty="0"/>
              <a:t>Staged Crime Scenes</a:t>
            </a:r>
          </a:p>
          <a:p>
            <a:pPr lvl="1"/>
            <a:r>
              <a:rPr lang="en-US" altLang="en-US" sz="2800" dirty="0"/>
              <a:t>evidence does not match testimony</a:t>
            </a:r>
          </a:p>
          <a:p>
            <a:pPr lvl="1"/>
            <a:r>
              <a:rPr lang="en-US" altLang="en-US" sz="2800" u="sng" dirty="0"/>
              <a:t>Common situations</a:t>
            </a:r>
            <a:r>
              <a:rPr lang="en-US" altLang="en-US" sz="2800" dirty="0"/>
              <a:t>: </a:t>
            </a:r>
          </a:p>
          <a:p>
            <a:pPr lvl="2"/>
            <a:r>
              <a:rPr lang="en-US" altLang="en-US" sz="2800" b="1" dirty="0"/>
              <a:t>Arson</a:t>
            </a:r>
            <a:r>
              <a:rPr lang="en-US" altLang="en-US" sz="2800" dirty="0"/>
              <a:t>: stage fire to cover robbery, murder</a:t>
            </a:r>
          </a:p>
          <a:p>
            <a:pPr lvl="2"/>
            <a:r>
              <a:rPr lang="en-US" altLang="en-US" sz="2800" b="1" dirty="0"/>
              <a:t>Suicide</a:t>
            </a:r>
            <a:r>
              <a:rPr lang="en-US" altLang="en-US" sz="2800" dirty="0"/>
              <a:t>: to cover murder</a:t>
            </a:r>
          </a:p>
          <a:p>
            <a:pPr lvl="2"/>
            <a:r>
              <a:rPr lang="en-US" altLang="en-US" sz="2800" b="1" dirty="0"/>
              <a:t>Burglary</a:t>
            </a:r>
            <a:r>
              <a:rPr lang="en-US" altLang="en-US" sz="2800" dirty="0"/>
              <a:t>: stage to move suspicion of murder/kidnapping to stranger</a:t>
            </a:r>
          </a:p>
          <a:p>
            <a:pPr lvl="1"/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308" t="24243" r="46999" b="42923"/>
          <a:stretch/>
        </p:blipFill>
        <p:spPr>
          <a:xfrm>
            <a:off x="7739162" y="4495861"/>
            <a:ext cx="4180116" cy="2337816"/>
          </a:xfrm>
          <a:prstGeom prst="rect">
            <a:avLst/>
          </a:prstGeom>
        </p:spPr>
      </p:pic>
      <p:pic>
        <p:nvPicPr>
          <p:cNvPr id="1026" name="Picture 2" descr="http://thumbpress.com/wp-content/uploads/2011/04/Bert-Kreischers-hotel-maid-jokes07-630x47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7" r="23810" b="10459"/>
          <a:stretch/>
        </p:blipFill>
        <p:spPr bwMode="auto">
          <a:xfrm>
            <a:off x="7873693" y="1588038"/>
            <a:ext cx="3911055" cy="286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35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CB4D22-CC71-4301-BDD0-992E9D528F8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500</Words>
  <Application>Microsoft Office PowerPoint</Application>
  <PresentationFormat>Custom</PresentationFormat>
  <Paragraphs>73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Times New Roman</vt:lpstr>
      <vt:lpstr>Office Theme</vt:lpstr>
      <vt:lpstr>Collection of Evidence &amp; Analysis of Crime Scene</vt:lpstr>
      <vt:lpstr>Collection &amp; Preservation of Physical Evidence</vt:lpstr>
      <vt:lpstr>Searching for Evidence</vt:lpstr>
      <vt:lpstr> Securing and Collecting the Evidence </vt:lpstr>
      <vt:lpstr> Hair &amp; Fiber Evidence </vt:lpstr>
      <vt:lpstr>Chain of Custody</vt:lpstr>
      <vt:lpstr>Analyzing Evidence and Reconstructing Crime Scene</vt:lpstr>
      <vt:lpstr>Analyzing Evidence</vt:lpstr>
      <vt:lpstr>Crime Scene Reconstruction</vt:lpstr>
      <vt:lpstr>First Things First</vt:lpstr>
      <vt:lpstr>More Things to Consider</vt:lpstr>
      <vt:lpstr>Murder or Suicide?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2015-09-24T15:25:26Z</dcterms:created>
  <dcterms:modified xsi:type="dcterms:W3CDTF">2016-08-08T22:04:35Z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TC034606369991</vt:lpwstr>
  </property>
</Properties>
</file>