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3" r:id="rId4"/>
    <p:sldMasterId id="2147483654" r:id="rId5"/>
    <p:sldMasterId id="2147483655" r:id="rId6"/>
    <p:sldMasterId id="2147483656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</p:sldIdLst>
  <p:sldSz cy="6858000" cx="9144000"/>
  <p:notesSz cx="7077075" cy="93630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" Type="http://schemas.openxmlformats.org/officeDocument/2006/relationships/theme" Target="theme/theme5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7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notesMaster" Target="notesMasters/notesMaster1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67050" cy="468312"/>
          </a:xfrm>
          <a:prstGeom prst="rect">
            <a:avLst/>
          </a:prstGeom>
          <a:noFill/>
          <a:ln>
            <a:noFill/>
          </a:ln>
        </p:spPr>
        <p:txBody>
          <a:bodyPr anchorCtr="0" anchor="t" bIns="46950" lIns="93925" spcFirstLastPara="1" rIns="93925" wrap="square" tIns="469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4008437" y="0"/>
            <a:ext cx="3067050" cy="468312"/>
          </a:xfrm>
          <a:prstGeom prst="rect">
            <a:avLst/>
          </a:prstGeom>
          <a:noFill/>
          <a:ln>
            <a:noFill/>
          </a:ln>
        </p:spPr>
        <p:txBody>
          <a:bodyPr anchorCtr="0" anchor="t" bIns="46950" lIns="93925" spcFirstLastPara="1" rIns="93925" wrap="square" tIns="469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6950" lIns="93925" spcFirstLastPara="1" rIns="93925" wrap="square" tIns="4695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93175"/>
            <a:ext cx="3067050" cy="468312"/>
          </a:xfrm>
          <a:prstGeom prst="rect">
            <a:avLst/>
          </a:prstGeom>
          <a:noFill/>
          <a:ln>
            <a:noFill/>
          </a:ln>
        </p:spPr>
        <p:txBody>
          <a:bodyPr anchorCtr="0" anchor="b" bIns="46950" lIns="93925" spcFirstLastPara="1" rIns="93925" wrap="square" tIns="469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008437" y="8893175"/>
            <a:ext cx="3067050" cy="468312"/>
          </a:xfrm>
          <a:prstGeom prst="rect">
            <a:avLst/>
          </a:prstGeom>
          <a:noFill/>
          <a:ln>
            <a:noFill/>
          </a:ln>
        </p:spPr>
        <p:txBody>
          <a:bodyPr anchorCtr="0" anchor="b" bIns="46950" lIns="93925" spcFirstLastPara="1" rIns="93925" wrap="square" tIns="4695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0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0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1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1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2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2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3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3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4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4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5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5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6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16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7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7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8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8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9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9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2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5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6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7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8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8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9:notes"/>
          <p:cNvSpPr txBox="1"/>
          <p:nvPr>
            <p:ph idx="1" type="body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anchorCtr="0" anchor="t" bIns="46950" lIns="93925" spcFirstLastPara="1" rIns="93925" wrap="square" tIns="4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9:notes"/>
          <p:cNvSpPr/>
          <p:nvPr>
            <p:ph idx="2" type="sldImg"/>
          </p:nvPr>
        </p:nvSpPr>
        <p:spPr>
          <a:xfrm>
            <a:off x="1198562" y="701675"/>
            <a:ext cx="4681537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oundRect">
            <a:avLst>
              <a:gd fmla="val 4680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44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Courier New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EBB839"/>
              </a:buClr>
              <a:buSzPts val="12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EBB839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3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440"/>
              <a:buFont typeface="Arial"/>
              <a:buChar char="o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4325" lvl="2" marL="137160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Courier New"/>
              <a:buChar char="o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EBB839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4639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EBB839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4639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4639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464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464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Google Shape;26;p3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44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Courier New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EBB839"/>
              </a:buClr>
              <a:buSzPts val="12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EBB839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440"/>
              <a:buFont typeface="Arial"/>
              <a:buChar char="o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4325" lvl="2" marL="137160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Courier New"/>
              <a:buChar char="o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EBB839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4639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EBB839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4639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4639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464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464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040"/>
              <a:buFont typeface="Noto Sans Symbols"/>
              <a:buChar char="●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2" type="sldNum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4680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5"/>
          <p:cNvSpPr txBox="1"/>
          <p:nvPr>
            <p:ph idx="1" type="body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  <a:defRPr b="0" i="0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  <a:defRPr b="0" i="0" sz="24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Courier New"/>
              <a:buChar char="o"/>
              <a:defRPr b="0" i="0" sz="20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Arial"/>
              <a:buChar char="•"/>
              <a:defRPr b="0" i="0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2895" lvl="4" marL="22860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2895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2895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2895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2895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5"/>
          <p:cNvSpPr txBox="1"/>
          <p:nvPr>
            <p:ph idx="12" type="sldNum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7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4680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Courier New"/>
              <a:buChar char="o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2895" lvl="4" marL="22860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2895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2895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2895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2895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Courier New"/>
              <a:buChar char="o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2895" lvl="4" marL="22860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2895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2895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2895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2895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7"/>
          <p:cNvSpPr txBox="1"/>
          <p:nvPr>
            <p:ph idx="12" type="sldNum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9"/>
          <p:cNvSpPr txBox="1"/>
          <p:nvPr>
            <p:ph idx="12" type="sldNum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theme" Target="../theme/theme5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3.xml"/><Relationship Id="rId3" Type="http://schemas.openxmlformats.org/officeDocument/2006/relationships/theme" Target="../theme/theme1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3" Type="http://schemas.openxmlformats.org/officeDocument/2006/relationships/theme" Target="../theme/theme2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5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1"/>
          <p:cNvGrpSpPr/>
          <p:nvPr/>
        </p:nvGrpSpPr>
        <p:grpSpPr>
          <a:xfrm>
            <a:off x="0" y="0"/>
            <a:ext cx="7620000" cy="6858000"/>
            <a:chOff x="0" y="0"/>
            <a:chExt cx="7620000" cy="6858000"/>
          </a:xfrm>
        </p:grpSpPr>
        <p:sp>
          <p:nvSpPr>
            <p:cNvPr id="11" name="Google Shape;11;p1"/>
            <p:cNvSpPr txBox="1"/>
            <p:nvPr/>
          </p:nvSpPr>
          <p:spPr>
            <a:xfrm>
              <a:off x="0" y="0"/>
              <a:ext cx="762000" cy="6858000"/>
            </a:xfrm>
            <a:prstGeom prst="rect">
              <a:avLst/>
            </a:prstGeom>
            <a:solidFill>
              <a:srgbClr val="72B1B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" name="Google Shape;12;p1"/>
            <p:cNvGrpSpPr/>
            <p:nvPr/>
          </p:nvGrpSpPr>
          <p:grpSpPr>
            <a:xfrm>
              <a:off x="228600" y="1981200"/>
              <a:ext cx="7391400" cy="319087"/>
              <a:chOff x="228600" y="1981200"/>
              <a:chExt cx="7391400" cy="319087"/>
            </a:xfrm>
          </p:grpSpPr>
          <p:sp>
            <p:nvSpPr>
              <p:cNvPr id="13" name="Google Shape;13;p1"/>
              <p:cNvSpPr/>
              <p:nvPr/>
            </p:nvSpPr>
            <p:spPr>
              <a:xfrm>
                <a:off x="609600" y="1981200"/>
                <a:ext cx="7010400" cy="317500"/>
              </a:xfrm>
              <a:prstGeom prst="roundRect">
                <a:avLst>
                  <a:gd fmla="val 0" name="adj"/>
                </a:avLst>
              </a:prstGeom>
              <a:solidFill>
                <a:srgbClr val="B0DDD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14;p1"/>
              <p:cNvSpPr/>
              <p:nvPr/>
            </p:nvSpPr>
            <p:spPr>
              <a:xfrm flipH="1">
                <a:off x="228600" y="1981200"/>
                <a:ext cx="393700" cy="319087"/>
              </a:xfrm>
              <a:prstGeom prst="flowChartDelay">
                <a:avLst/>
              </a:prstGeom>
              <a:solidFill>
                <a:srgbClr val="EBB83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5" name="Google Shape;15;p1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4680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1"/>
          <p:cNvSpPr txBox="1"/>
          <p:nvPr>
            <p:ph idx="1" type="body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Courier New"/>
              <a:buChar char="o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2895" lvl="4" marL="22860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2895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2895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2895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2895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1"/>
          <p:cNvSpPr txBox="1"/>
          <p:nvPr>
            <p:ph idx="12" type="sldNum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</a:endParaRPr>
          </a:p>
        </p:txBody>
      </p:sp>
      <p:pic>
        <p:nvPicPr>
          <p:cNvPr descr="C:\Users\OhioGhostWriter LLC\Documents\Bertino_PowerPoint\thumbs from michelle_091514_Coverthumb2_ss145925273 (2).jpg" id="18" name="Google Shape;18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848600" y="304800"/>
            <a:ext cx="990600" cy="1079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"/>
          <p:cNvSpPr txBox="1"/>
          <p:nvPr/>
        </p:nvSpPr>
        <p:spPr>
          <a:xfrm>
            <a:off x="838200" y="6248400"/>
            <a:ext cx="5029200" cy="474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966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3966"/>
                </a:solidFill>
                <a:latin typeface="Arial"/>
                <a:ea typeface="Arial"/>
                <a:cs typeface="Arial"/>
                <a:sym typeface="Arial"/>
              </a:rPr>
              <a:t>Forensic Science:  Fundamentals &amp; Investigations, 2e  Chapter 10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oogle Shape;30;p4"/>
          <p:cNvGrpSpPr/>
          <p:nvPr/>
        </p:nvGrpSpPr>
        <p:grpSpPr>
          <a:xfrm>
            <a:off x="0" y="0"/>
            <a:ext cx="7620000" cy="6858000"/>
            <a:chOff x="0" y="0"/>
            <a:chExt cx="7620000" cy="6858000"/>
          </a:xfrm>
        </p:grpSpPr>
        <p:sp>
          <p:nvSpPr>
            <p:cNvPr id="31" name="Google Shape;31;p4"/>
            <p:cNvSpPr txBox="1"/>
            <p:nvPr/>
          </p:nvSpPr>
          <p:spPr>
            <a:xfrm>
              <a:off x="0" y="0"/>
              <a:ext cx="762000" cy="6858000"/>
            </a:xfrm>
            <a:prstGeom prst="rect">
              <a:avLst/>
            </a:prstGeom>
            <a:solidFill>
              <a:srgbClr val="72B1B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" name="Google Shape;32;p4"/>
            <p:cNvGrpSpPr/>
            <p:nvPr/>
          </p:nvGrpSpPr>
          <p:grpSpPr>
            <a:xfrm>
              <a:off x="228600" y="1981200"/>
              <a:ext cx="7391400" cy="319087"/>
              <a:chOff x="228600" y="1981200"/>
              <a:chExt cx="7391400" cy="319087"/>
            </a:xfrm>
          </p:grpSpPr>
          <p:sp>
            <p:nvSpPr>
              <p:cNvPr id="33" name="Google Shape;33;p4"/>
              <p:cNvSpPr/>
              <p:nvPr/>
            </p:nvSpPr>
            <p:spPr>
              <a:xfrm>
                <a:off x="609600" y="1981200"/>
                <a:ext cx="7010400" cy="317500"/>
              </a:xfrm>
              <a:prstGeom prst="roundRect">
                <a:avLst>
                  <a:gd fmla="val 0" name="adj"/>
                </a:avLst>
              </a:prstGeom>
              <a:solidFill>
                <a:srgbClr val="B0DDD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 flipH="1">
                <a:off x="228600" y="1981200"/>
                <a:ext cx="393700" cy="319087"/>
              </a:xfrm>
              <a:prstGeom prst="flowChartDelay">
                <a:avLst/>
              </a:prstGeom>
              <a:solidFill>
                <a:srgbClr val="EBB83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descr="C:\Users\OhioGhostWriter LLC\Documents\Bertino_PowerPoint\thumbs from michelle_091514_Coverthumb2_ss145925273 (2).jpg" id="35" name="Google Shape;35;p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848600" y="304800"/>
            <a:ext cx="990600" cy="1079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4"/>
          <p:cNvSpPr txBox="1"/>
          <p:nvPr/>
        </p:nvSpPr>
        <p:spPr>
          <a:xfrm>
            <a:off x="838200" y="6248400"/>
            <a:ext cx="5029200" cy="474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966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3966"/>
                </a:solidFill>
                <a:latin typeface="Arial"/>
                <a:ea typeface="Arial"/>
                <a:cs typeface="Arial"/>
                <a:sym typeface="Arial"/>
              </a:rPr>
              <a:t>Forensic Science:  Fundamentals &amp; Investigations, 2e  Chapter 10</a:t>
            </a:r>
            <a:endParaRPr/>
          </a:p>
        </p:txBody>
      </p:sp>
      <p:sp>
        <p:nvSpPr>
          <p:cNvPr id="37" name="Google Shape;37;p4"/>
          <p:cNvSpPr txBox="1"/>
          <p:nvPr/>
        </p:nvSpPr>
        <p:spPr>
          <a:xfrm>
            <a:off x="5943600" y="6275387"/>
            <a:ext cx="3086100" cy="430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100"/>
              <a:buFont typeface="Arial"/>
              <a:buNone/>
            </a:pPr>
            <a:r>
              <a:rPr b="0" i="0" lang="en-US" sz="1100" u="none"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rPr>
              <a:t>All rights Reserved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100"/>
              <a:buFont typeface="Arial"/>
              <a:buNone/>
            </a:pPr>
            <a:r>
              <a:rPr b="0" i="0" lang="en-US" sz="1100" u="none"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rPr>
              <a:t> Cengage/NGL/South-Western © 2016 </a:t>
            </a:r>
            <a:endParaRPr/>
          </a:p>
        </p:txBody>
      </p:sp>
      <p:sp>
        <p:nvSpPr>
          <p:cNvPr id="38" name="Google Shape;38;p4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4680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4"/>
          <p:cNvSpPr txBox="1"/>
          <p:nvPr>
            <p:ph idx="1" type="body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Courier New"/>
              <a:buChar char="o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2895" lvl="4" marL="22860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2895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2895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2895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2895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4"/>
          <p:cNvSpPr txBox="1"/>
          <p:nvPr>
            <p:ph idx="12" type="sldNum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0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oogle Shape;46;p6"/>
          <p:cNvGrpSpPr/>
          <p:nvPr/>
        </p:nvGrpSpPr>
        <p:grpSpPr>
          <a:xfrm>
            <a:off x="0" y="0"/>
            <a:ext cx="7620000" cy="6858000"/>
            <a:chOff x="0" y="0"/>
            <a:chExt cx="7620000" cy="6858000"/>
          </a:xfrm>
        </p:grpSpPr>
        <p:sp>
          <p:nvSpPr>
            <p:cNvPr id="47" name="Google Shape;47;p6"/>
            <p:cNvSpPr txBox="1"/>
            <p:nvPr/>
          </p:nvSpPr>
          <p:spPr>
            <a:xfrm>
              <a:off x="0" y="0"/>
              <a:ext cx="762000" cy="6858000"/>
            </a:xfrm>
            <a:prstGeom prst="rect">
              <a:avLst/>
            </a:prstGeom>
            <a:solidFill>
              <a:srgbClr val="72B1B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" name="Google Shape;48;p6"/>
            <p:cNvGrpSpPr/>
            <p:nvPr/>
          </p:nvGrpSpPr>
          <p:grpSpPr>
            <a:xfrm>
              <a:off x="228600" y="1981200"/>
              <a:ext cx="7391400" cy="319087"/>
              <a:chOff x="228600" y="1981200"/>
              <a:chExt cx="7391400" cy="319087"/>
            </a:xfrm>
          </p:grpSpPr>
          <p:sp>
            <p:nvSpPr>
              <p:cNvPr id="49" name="Google Shape;49;p6"/>
              <p:cNvSpPr/>
              <p:nvPr/>
            </p:nvSpPr>
            <p:spPr>
              <a:xfrm>
                <a:off x="609600" y="1981200"/>
                <a:ext cx="7010400" cy="317500"/>
              </a:xfrm>
              <a:prstGeom prst="roundRect">
                <a:avLst>
                  <a:gd fmla="val 0" name="adj"/>
                </a:avLst>
              </a:prstGeom>
              <a:solidFill>
                <a:srgbClr val="B0DDD8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6"/>
              <p:cNvSpPr/>
              <p:nvPr/>
            </p:nvSpPr>
            <p:spPr>
              <a:xfrm flipH="1">
                <a:off x="228600" y="1981200"/>
                <a:ext cx="393700" cy="319087"/>
              </a:xfrm>
              <a:prstGeom prst="flowChartDelay">
                <a:avLst/>
              </a:prstGeom>
              <a:solidFill>
                <a:srgbClr val="EBB839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descr="C:\Users\OhioGhostWriter LLC\Documents\Bertino_PowerPoint\thumbs from michelle_091514_Coverthumb2_ss145925273 (2).jpg" id="51" name="Google Shape;51;p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848600" y="304800"/>
            <a:ext cx="990600" cy="1079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6"/>
          <p:cNvSpPr txBox="1"/>
          <p:nvPr/>
        </p:nvSpPr>
        <p:spPr>
          <a:xfrm>
            <a:off x="838200" y="6248400"/>
            <a:ext cx="5029200" cy="474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966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3966"/>
                </a:solidFill>
                <a:latin typeface="Arial"/>
                <a:ea typeface="Arial"/>
                <a:cs typeface="Arial"/>
                <a:sym typeface="Arial"/>
              </a:rPr>
              <a:t>Forensic Science:  Fundamentals &amp; Investigations, 2e  Chapter 10</a:t>
            </a:r>
            <a:endParaRPr/>
          </a:p>
        </p:txBody>
      </p:sp>
      <p:sp>
        <p:nvSpPr>
          <p:cNvPr id="53" name="Google Shape;53;p6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4680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600" u="none" cap="none" strike="noStrike">
                <a:solidFill>
                  <a:srgbClr val="53A75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6"/>
          <p:cNvSpPr txBox="1"/>
          <p:nvPr>
            <p:ph idx="1" type="body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5280" lvl="0" marL="4572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Courier New"/>
              <a:buChar char="o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4325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2895" lvl="4" marL="2286000" marR="0" rtl="0" algn="l">
              <a:spcBef>
                <a:spcPts val="360"/>
              </a:spcBef>
              <a:spcAft>
                <a:spcPts val="0"/>
              </a:spcAft>
              <a:buClr>
                <a:srgbClr val="EBB839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2895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2895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2895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2895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6"/>
          <p:cNvSpPr txBox="1"/>
          <p:nvPr>
            <p:ph idx="12" type="sldNum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b="1" i="0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8"/>
          <p:cNvSpPr txBox="1"/>
          <p:nvPr/>
        </p:nvSpPr>
        <p:spPr>
          <a:xfrm>
            <a:off x="0" y="0"/>
            <a:ext cx="762000" cy="6858000"/>
          </a:xfrm>
          <a:prstGeom prst="rect">
            <a:avLst/>
          </a:prstGeom>
          <a:solidFill>
            <a:srgbClr val="72B1B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8"/>
          <p:cNvSpPr txBox="1"/>
          <p:nvPr>
            <p:ph idx="12" type="sldNum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  <a:defRPr b="1" i="0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</a:endParaRPr>
          </a:p>
        </p:txBody>
      </p:sp>
      <p:pic>
        <p:nvPicPr>
          <p:cNvPr descr="C:\Users\OhioGhostWriter LLC\Documents\Bertino_PowerPoint\thumbs from michelle_091514_Coverthumb2_ss145925273 (2).jpg" id="68" name="Google Shape;68;p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848600" y="304800"/>
            <a:ext cx="990600" cy="10795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 txBox="1"/>
          <p:nvPr/>
        </p:nvSpPr>
        <p:spPr>
          <a:xfrm>
            <a:off x="5943600" y="6275387"/>
            <a:ext cx="3086100" cy="430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100"/>
              <a:buFont typeface="Arial"/>
              <a:buNone/>
            </a:pPr>
            <a:r>
              <a:rPr b="0" i="0" lang="en-US" sz="1100" u="none"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rPr>
              <a:t>All rights Reserved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100"/>
              <a:buFont typeface="Arial"/>
              <a:buNone/>
            </a:pPr>
            <a:r>
              <a:rPr b="0" i="0" lang="en-US" sz="1100" u="none"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rPr>
              <a:t> Cengage/NGL/South-Western © 2016 </a:t>
            </a:r>
            <a:endParaRPr/>
          </a:p>
        </p:txBody>
      </p:sp>
      <p:sp>
        <p:nvSpPr>
          <p:cNvPr id="70" name="Google Shape;70;p8"/>
          <p:cNvSpPr txBox="1"/>
          <p:nvPr/>
        </p:nvSpPr>
        <p:spPr>
          <a:xfrm>
            <a:off x="838200" y="6181725"/>
            <a:ext cx="4572000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Forensic Science:  Fundamentals &amp; Investigations, 2e Chapter 10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6.png"/><Relationship Id="rId4" Type="http://schemas.openxmlformats.org/officeDocument/2006/relationships/image" Target="../media/image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jpg"/><Relationship Id="rId4" Type="http://schemas.openxmlformats.org/officeDocument/2006/relationships/image" Target="../media/image1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0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78" name="Google Shape;78;p10"/>
          <p:cNvSpPr txBox="1"/>
          <p:nvPr/>
        </p:nvSpPr>
        <p:spPr>
          <a:xfrm>
            <a:off x="5943600" y="6275387"/>
            <a:ext cx="3086100" cy="430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100"/>
              <a:buFont typeface="Arial"/>
              <a:buNone/>
            </a:pPr>
            <a:r>
              <a:rPr b="0" i="0" lang="en-US" sz="1100" u="none"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rPr>
              <a:t>All rights Reserved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1100"/>
              <a:buFont typeface="Arial"/>
              <a:buNone/>
            </a:pPr>
            <a:r>
              <a:rPr b="0" i="0" lang="en-US" sz="1100" u="none"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rPr>
              <a:t> Cengage/NGL/South-Western © 2016 </a:t>
            </a:r>
            <a:endParaRPr/>
          </a:p>
        </p:txBody>
      </p:sp>
      <p:sp>
        <p:nvSpPr>
          <p:cNvPr id="79" name="Google Shape;79;p10"/>
          <p:cNvSpPr txBox="1"/>
          <p:nvPr/>
        </p:nvSpPr>
        <p:spPr>
          <a:xfrm>
            <a:off x="693737" y="1031875"/>
            <a:ext cx="8229600" cy="10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</a:pPr>
            <a:r>
              <a:rPr b="1" i="0" lang="en-US" sz="6000" u="non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Questioned Documents</a:t>
            </a:r>
            <a:endParaRPr/>
          </a:p>
        </p:txBody>
      </p:sp>
      <p:pic>
        <p:nvPicPr>
          <p:cNvPr descr="money counterfeit" id="80" name="Google Shape;80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2667000"/>
            <a:ext cx="457200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plentypoker.com/wp-content/uploads/2012/05/counterfeit.jpg" id="81" name="Google Shape;81;p10"/>
          <p:cNvPicPr preferRelativeResize="0"/>
          <p:nvPr/>
        </p:nvPicPr>
        <p:blipFill rotWithShape="1">
          <a:blip r:embed="rId4">
            <a:alphaModFix/>
          </a:blip>
          <a:srcRect b="0" l="3117" r="15859" t="0"/>
          <a:stretch/>
        </p:blipFill>
        <p:spPr>
          <a:xfrm>
            <a:off x="425450" y="2667000"/>
            <a:ext cx="414655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Technology of Handwriting Analysis</a:t>
            </a:r>
            <a:endParaRPr/>
          </a:p>
        </p:txBody>
      </p:sp>
      <p:sp>
        <p:nvSpPr>
          <p:cNvPr id="150" name="Google Shape;150;p19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51" name="Google Shape;151;p19"/>
          <p:cNvSpPr txBox="1"/>
          <p:nvPr>
            <p:ph idx="1" type="body"/>
          </p:nvPr>
        </p:nvSpPr>
        <p:spPr>
          <a:xfrm>
            <a:off x="838200" y="2362200"/>
            <a:ext cx="3505200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Infrared Spectroscope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Biometric Signature Pads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Computerized Analysis</a:t>
            </a:r>
            <a:endParaRPr/>
          </a:p>
        </p:txBody>
      </p:sp>
      <p:pic>
        <p:nvPicPr>
          <p:cNvPr id="152" name="Google Shape;15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75200" y="1905000"/>
            <a:ext cx="4216400" cy="482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0"/>
          <p:cNvSpPr/>
          <p:nvPr>
            <p:ph type="title"/>
          </p:nvPr>
        </p:nvSpPr>
        <p:spPr>
          <a:xfrm>
            <a:off x="0" y="261937"/>
            <a:ext cx="9144000" cy="1338262"/>
          </a:xfrm>
          <a:prstGeom prst="roundRect">
            <a:avLst>
              <a:gd fmla="val 16667" name="adj"/>
            </a:avLst>
          </a:prstGeom>
          <a:solidFill>
            <a:srgbClr val="196666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Impact"/>
              <a:buNone/>
            </a:pPr>
            <a:r>
              <a:rPr b="1" i="0" lang="en-US" sz="3600" u="sng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Hand writing</a:t>
            </a:r>
            <a:r>
              <a:rPr b="1" i="0" lang="en-US" sz="36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:  </a:t>
            </a:r>
            <a:br>
              <a:rPr b="1" i="0" lang="en-US" sz="36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</a:br>
            <a:r>
              <a:rPr b="1" i="0" lang="en-US" sz="36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Individual or Class evidence?</a:t>
            </a:r>
            <a:endParaRPr/>
          </a:p>
        </p:txBody>
      </p:sp>
      <p:sp>
        <p:nvSpPr>
          <p:cNvPr id="158" name="Google Shape;158;p20"/>
          <p:cNvSpPr txBox="1"/>
          <p:nvPr>
            <p:ph idx="1" type="body"/>
          </p:nvPr>
        </p:nvSpPr>
        <p:spPr>
          <a:xfrm>
            <a:off x="381000" y="1981200"/>
            <a:ext cx="9144000" cy="4489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Calibri"/>
              <a:buAutoNum type="arabicPeriod"/>
            </a:pPr>
            <a:r>
              <a:rPr b="1" i="0" lang="en-US" sz="2800" u="sng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Class Characteristics</a:t>
            </a: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Features and dimensions of letters.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Connection of letters to each other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Capitalization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Punctuation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Calibri"/>
              <a:buAutoNum type="arabicPeriod"/>
            </a:pPr>
            <a:r>
              <a:rPr b="1" i="0" lang="en-US" sz="2800" u="sng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Individual Characteristics</a:t>
            </a: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Unique features of letters.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Is the letter “O” open or closed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Is the “n” written with a pointed tip</a:t>
            </a:r>
            <a:endParaRPr/>
          </a:p>
        </p:txBody>
      </p:sp>
      <p:pic>
        <p:nvPicPr>
          <p:cNvPr descr="http://s.hswstatic.com/gif/handwriting-analysis-3.jpg" id="159" name="Google Shape;15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07037" y="3505200"/>
            <a:ext cx="3600450" cy="213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1"/>
          <p:cNvSpPr/>
          <p:nvPr>
            <p:ph type="title"/>
          </p:nvPr>
        </p:nvSpPr>
        <p:spPr>
          <a:xfrm>
            <a:off x="0" y="228600"/>
            <a:ext cx="9144000" cy="884237"/>
          </a:xfrm>
          <a:prstGeom prst="roundRect">
            <a:avLst>
              <a:gd fmla="val 16667" name="adj"/>
            </a:avLst>
          </a:prstGeom>
          <a:solidFill>
            <a:srgbClr val="269999"/>
          </a:solidFill>
          <a:ln>
            <a:noFill/>
          </a:ln>
        </p:spPr>
        <p:txBody>
          <a:bodyPr anchorCtr="0" anchor="b" bIns="46025" lIns="92075" spcFirstLastPara="1" rIns="92075" wrap="square" tIns="460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Impact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Types of Forgery</a:t>
            </a:r>
            <a:endParaRPr/>
          </a:p>
        </p:txBody>
      </p:sp>
      <p:sp>
        <p:nvSpPr>
          <p:cNvPr id="165" name="Google Shape;165;p21"/>
          <p:cNvSpPr txBox="1"/>
          <p:nvPr>
            <p:ph idx="1" type="body"/>
          </p:nvPr>
        </p:nvSpPr>
        <p:spPr>
          <a:xfrm>
            <a:off x="762000" y="2362200"/>
            <a:ext cx="40386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6025" lIns="92075" spcFirstLastPara="1" rIns="92075" wrap="square" tIns="46025">
            <a:noAutofit/>
          </a:bodyPr>
          <a:lstStyle/>
          <a:p>
            <a:pPr indent="-457200" lvl="0" marL="4572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200"/>
              <a:buFont typeface="Calibri"/>
              <a:buAutoNum type="arabicPeriod"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Check fraud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Forgery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Counterfeit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Alterations</a:t>
            </a:r>
            <a:endParaRPr/>
          </a:p>
          <a:p>
            <a:pPr indent="-457200" lvl="0" marL="457200" marR="0" rtl="0" algn="l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EBB839"/>
              </a:buClr>
              <a:buSzPts val="1200"/>
              <a:buFont typeface="Calibri"/>
              <a:buAutoNum type="arabicPeriod"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Paper money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Counterfeit</a:t>
            </a:r>
            <a:endParaRPr/>
          </a:p>
          <a:p>
            <a:pPr indent="-457200" lvl="0" marL="457200" marR="0" rtl="0" algn="l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EBB839"/>
              </a:buClr>
              <a:buSzPts val="1200"/>
              <a:buFont typeface="Calibri"/>
              <a:buAutoNum type="arabicPeriod"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Identity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Social Security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Driver’s license</a:t>
            </a:r>
            <a:endParaRPr/>
          </a:p>
          <a:p>
            <a:pPr indent="-266700" lvl="0" marL="34290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2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" name="Google Shape;166;p21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-320" r="31853" t="0"/>
          <a:stretch/>
        </p:blipFill>
        <p:spPr>
          <a:xfrm>
            <a:off x="4343400" y="1676400"/>
            <a:ext cx="4648200" cy="4525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Forgery</a:t>
            </a:r>
            <a:endParaRPr/>
          </a:p>
        </p:txBody>
      </p:sp>
      <p:sp>
        <p:nvSpPr>
          <p:cNvPr id="172" name="Google Shape;172;p22"/>
          <p:cNvSpPr txBox="1"/>
          <p:nvPr>
            <p:ph idx="1" type="body"/>
          </p:nvPr>
        </p:nvSpPr>
        <p:spPr>
          <a:xfrm>
            <a:off x="838200" y="2362200"/>
            <a:ext cx="8305800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440"/>
              <a:buFont typeface="Arial"/>
              <a:buChar char="o"/>
            </a:pPr>
            <a:r>
              <a:rPr b="0" i="0" lang="en-US" sz="24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Although banks hope to eventually eliminate checks, the below methods are currently in use by banks to prevent check forgery: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1" lang="en-US" sz="20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Print checks on chemically sensitive paper.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1" lang="en-US" sz="20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Use a large font size.  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1" lang="en-US" sz="20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Use high-resolution borders on the checks.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1" lang="en-US" sz="20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Print checks in multiple color patterns.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1" lang="en-US" sz="20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Embed fibers in checks that glow under different types of lights.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700"/>
              </a:spcBef>
              <a:spcAft>
                <a:spcPts val="0"/>
              </a:spcAft>
              <a:buClr>
                <a:srgbClr val="EBB839"/>
              </a:buClr>
              <a:buSzPts val="1500"/>
              <a:buFont typeface="Times"/>
              <a:buChar char="•"/>
            </a:pPr>
            <a:r>
              <a:rPr b="0" i="1" lang="en-US" sz="20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Use chemical-wash detection systems that change color when a check is altered.</a:t>
            </a:r>
            <a:endParaRPr/>
          </a:p>
        </p:txBody>
      </p:sp>
      <p:sp>
        <p:nvSpPr>
          <p:cNvPr id="173" name="Google Shape;173;p22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pic>
        <p:nvPicPr>
          <p:cNvPr descr="http://www.higherfi.com/fraud_forgery.jpg" id="174" name="Google Shape;174;p22"/>
          <p:cNvPicPr preferRelativeResize="0"/>
          <p:nvPr/>
        </p:nvPicPr>
        <p:blipFill rotWithShape="1">
          <a:blip r:embed="rId3">
            <a:alphaModFix/>
          </a:blip>
          <a:srcRect b="0" l="0" r="0" t="49816"/>
          <a:stretch/>
        </p:blipFill>
        <p:spPr>
          <a:xfrm>
            <a:off x="3304597" y="-4"/>
            <a:ext cx="5756475" cy="228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3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Counterfeiting</a:t>
            </a:r>
            <a:endParaRPr/>
          </a:p>
        </p:txBody>
      </p:sp>
      <p:sp>
        <p:nvSpPr>
          <p:cNvPr id="180" name="Google Shape;180;p23"/>
          <p:cNvSpPr txBox="1"/>
          <p:nvPr>
            <p:ph idx="1" type="body"/>
          </p:nvPr>
        </p:nvSpPr>
        <p:spPr>
          <a:xfrm>
            <a:off x="762000" y="2395537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Currency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Fake name-brand products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Coins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Postage stamps</a:t>
            </a:r>
            <a:endParaRPr/>
          </a:p>
          <a:p>
            <a:pPr indent="-23622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None/>
            </a:pPr>
            <a:r>
              <a:t/>
            </a:r>
            <a:endParaRPr b="0" i="0" sz="2800" u="none">
              <a:solidFill>
                <a:srgbClr val="005E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3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pic>
        <p:nvPicPr>
          <p:cNvPr descr="http://bloximages.chicago2.vip.townnews.com/yourhoustonnews.com/content/tncms/assets/v3/editorial/5/ee/5ee320cc-0501-55b8-95c2-866c5ee16d58/53e047cb1e6a2.image.jpg?resize=300%2C226" id="182" name="Google Shape;182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3581400"/>
            <a:ext cx="4181475" cy="3149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files.aplf.com/FileUpload/migrateddata/news/Counterfeit_bags.jpg" id="183" name="Google Shape;183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19712" y="20637"/>
            <a:ext cx="3824287" cy="28178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4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pic>
        <p:nvPicPr>
          <p:cNvPr id="189" name="Google Shape;18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1025525"/>
            <a:ext cx="4398962" cy="464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00600" y="1025525"/>
            <a:ext cx="4268787" cy="449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5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pic>
        <p:nvPicPr>
          <p:cNvPr descr="Bad watermark" id="196" name="Google Shape;19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838200"/>
            <a:ext cx="9144000" cy="6011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6"/>
          <p:cNvSpPr/>
          <p:nvPr>
            <p:ph type="title"/>
          </p:nvPr>
        </p:nvSpPr>
        <p:spPr>
          <a:xfrm>
            <a:off x="808037" y="152400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Counterfeit Currency</a:t>
            </a:r>
            <a:endParaRPr/>
          </a:p>
        </p:txBody>
      </p:sp>
      <p:sp>
        <p:nvSpPr>
          <p:cNvPr id="202" name="Google Shape;202;p26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03" name="Google Shape;203;p26"/>
          <p:cNvSpPr txBox="1"/>
          <p:nvPr>
            <p:ph idx="1" type="body"/>
          </p:nvPr>
        </p:nvSpPr>
        <p:spPr>
          <a:xfrm>
            <a:off x="671512" y="1981200"/>
            <a:ext cx="6477000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Counterfeiting is a federal felony punishable with up to 15 years in prison.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Methods in place to try to prevent counterfeiting include: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1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Design features that make printing difficult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1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Special paper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1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Ongoing changes to the design of paper money</a:t>
            </a:r>
            <a:endParaRPr/>
          </a:p>
        </p:txBody>
      </p:sp>
      <p:pic>
        <p:nvPicPr>
          <p:cNvPr descr="http://media.cmgdigital.com/shared/lt/lt_cache/thumbnail/908/img/photos/2013/04/05/b5/94/counterfeit.jpg" id="204" name="Google Shape;204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000" y="152400"/>
            <a:ext cx="2578100" cy="475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7"/>
          <p:cNvSpPr/>
          <p:nvPr>
            <p:ph type="title"/>
          </p:nvPr>
        </p:nvSpPr>
        <p:spPr>
          <a:xfrm>
            <a:off x="688975" y="23812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Detecting Counterfeit Currency</a:t>
            </a:r>
            <a:endParaRPr/>
          </a:p>
        </p:txBody>
      </p:sp>
      <p:sp>
        <p:nvSpPr>
          <p:cNvPr id="210" name="Google Shape;210;p27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11" name="Google Shape;211;p27"/>
          <p:cNvSpPr txBox="1"/>
          <p:nvPr>
            <p:ph idx="1" type="body"/>
          </p:nvPr>
        </p:nvSpPr>
        <p:spPr>
          <a:xfrm>
            <a:off x="457200" y="1371600"/>
            <a:ext cx="4929187" cy="4641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Counterfeit currency can often be detected because of the starch found in regular paper.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Some counterfeiters actually bleach small bills to provide the correct paper for use.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Some countries have begun producing plastic money to replace paper bills.</a:t>
            </a:r>
            <a:endParaRPr/>
          </a:p>
        </p:txBody>
      </p:sp>
      <p:pic>
        <p:nvPicPr>
          <p:cNvPr descr="http://www.fraudfighter.com/hs-fs/hub/76574/file-15559370-jpg/images/secret_service_counterfeit_warning.jpg?t=1461780043612&amp;width=223&amp;height=289" id="212" name="Google Shape;212;p27"/>
          <p:cNvPicPr preferRelativeResize="0"/>
          <p:nvPr/>
        </p:nvPicPr>
        <p:blipFill rotWithShape="1">
          <a:blip r:embed="rId3">
            <a:alphaModFix/>
          </a:blip>
          <a:srcRect b="13331" l="0" r="0" t="17416"/>
          <a:stretch/>
        </p:blipFill>
        <p:spPr>
          <a:xfrm>
            <a:off x="5354637" y="2590800"/>
            <a:ext cx="3651250" cy="327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8"/>
          <p:cNvSpPr/>
          <p:nvPr>
            <p:ph type="title"/>
          </p:nvPr>
        </p:nvSpPr>
        <p:spPr>
          <a:xfrm>
            <a:off x="0" y="0"/>
            <a:ext cx="9144000" cy="628650"/>
          </a:xfrm>
          <a:prstGeom prst="roundRect">
            <a:avLst>
              <a:gd fmla="val 16667" name="adj"/>
            </a:avLst>
          </a:prstGeom>
          <a:solidFill>
            <a:srgbClr val="004D4D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Impact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Know Your Money</a:t>
            </a:r>
            <a:endParaRPr/>
          </a:p>
        </p:txBody>
      </p:sp>
      <p:sp>
        <p:nvSpPr>
          <p:cNvPr id="218" name="Google Shape;218;p28"/>
          <p:cNvSpPr txBox="1"/>
          <p:nvPr>
            <p:ph idx="4294967295" type="body"/>
          </p:nvPr>
        </p:nvSpPr>
        <p:spPr>
          <a:xfrm>
            <a:off x="407987" y="884237"/>
            <a:ext cx="8894762" cy="3462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None/>
            </a:pPr>
            <a:r>
              <a:rPr b="1" i="1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Paper Consists of 25% linen 75% Cotton with red &amp; blue fibers</a:t>
            </a: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77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AutoNum type="arabicPeriod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Watermark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77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AutoNum type="arabicPeriod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Color-Shifting Ink (Copper to Green)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77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AutoNum type="arabicPeriod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Security Thread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77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AutoNum type="arabicPeriod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Serial Numbers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77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AutoNum type="arabicPeriod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Federal Reserve Indicators 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77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AutoNum type="arabicPeriod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Check Letter/Quadrant Number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77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AutoNum type="arabicPeriod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Face Plate Number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77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AutoNum type="arabicPeriod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Series Year</a:t>
            </a:r>
            <a:endParaRPr/>
          </a:p>
          <a:p>
            <a:pPr indent="-514350" lvl="0" marL="514350" marR="0" rtl="0" algn="l">
              <a:lnSpc>
                <a:spcPct val="85000"/>
              </a:lnSpc>
              <a:spcBef>
                <a:spcPts val="77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AutoNum type="arabicPeriod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 Plate Number (on back of bill - right side)</a:t>
            </a:r>
            <a:endParaRPr/>
          </a:p>
        </p:txBody>
      </p:sp>
      <p:sp>
        <p:nvSpPr>
          <p:cNvPr id="219" name="Google Shape;219;p28"/>
          <p:cNvSpPr txBox="1"/>
          <p:nvPr/>
        </p:nvSpPr>
        <p:spPr>
          <a:xfrm>
            <a:off x="7299325" y="4573587"/>
            <a:ext cx="184150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5089"/>
              </a:buClr>
              <a:buSzPts val="1200"/>
              <a:buFont typeface="Verdana"/>
              <a:buNone/>
            </a:pPr>
            <a:r>
              <a:rPr b="0" i="0" lang="en-US" sz="1200" u="none">
                <a:solidFill>
                  <a:srgbClr val="265089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endParaRPr/>
          </a:p>
        </p:txBody>
      </p:sp>
      <p:pic>
        <p:nvPicPr>
          <p:cNvPr id="220" name="Google Shape;220;p2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-77995" l="0" r="0" t="-77995"/>
          <a:stretch/>
        </p:blipFill>
        <p:spPr>
          <a:xfrm>
            <a:off x="490537" y="2286000"/>
            <a:ext cx="8686800" cy="657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1"/>
          <p:cNvSpPr/>
          <p:nvPr>
            <p:ph type="title"/>
          </p:nvPr>
        </p:nvSpPr>
        <p:spPr>
          <a:xfrm>
            <a:off x="762000" y="787400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Introduction</a:t>
            </a:r>
            <a:endParaRPr/>
          </a:p>
        </p:txBody>
      </p:sp>
      <p:sp>
        <p:nvSpPr>
          <p:cNvPr id="87" name="Google Shape;87;p11"/>
          <p:cNvSpPr txBox="1"/>
          <p:nvPr>
            <p:ph idx="1" type="body"/>
          </p:nvPr>
        </p:nvSpPr>
        <p:spPr>
          <a:xfrm>
            <a:off x="838200" y="2362200"/>
            <a:ext cx="8305800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320"/>
              <a:buFont typeface="Arial"/>
              <a:buChar char="o"/>
            </a:pPr>
            <a:r>
              <a:rPr b="0" i="0" lang="en-US" sz="22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A questioned document is any document that has handwriting, a written mark, type, or any paper and ink with uncertain authenticity.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Times"/>
              <a:buChar char="•"/>
            </a:pPr>
            <a:r>
              <a:rPr b="0" i="1" lang="en-US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checks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Times"/>
              <a:buChar char="•"/>
            </a:pPr>
            <a:r>
              <a:rPr b="0" i="1" lang="en-US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wills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Times"/>
              <a:buChar char="•"/>
            </a:pPr>
            <a:r>
              <a:rPr b="0" i="1" lang="en-US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passports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Times"/>
              <a:buChar char="•"/>
            </a:pPr>
            <a:r>
              <a:rPr b="0" i="1" lang="en-US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drivers licenses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Times"/>
              <a:buChar char="•"/>
            </a:pPr>
            <a:r>
              <a:rPr b="0" i="1" lang="en-US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currency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Times"/>
              <a:buChar char="•"/>
            </a:pPr>
            <a:r>
              <a:rPr b="0" i="1" lang="en-US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letters and contracts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Times"/>
              <a:buChar char="•"/>
            </a:pPr>
            <a:r>
              <a:rPr b="0" i="1" lang="en-US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suicide notes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630"/>
              </a:spcBef>
              <a:spcAft>
                <a:spcPts val="0"/>
              </a:spcAft>
              <a:buClr>
                <a:srgbClr val="EBB839"/>
              </a:buClr>
              <a:buSzPts val="1350"/>
              <a:buFont typeface="Times"/>
              <a:buChar char="•"/>
            </a:pPr>
            <a:r>
              <a:rPr b="0" i="1" lang="en-US" sz="1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receipts</a:t>
            </a:r>
            <a:endParaRPr/>
          </a:p>
        </p:txBody>
      </p:sp>
      <p:sp>
        <p:nvSpPr>
          <p:cNvPr id="88" name="Google Shape;88;p11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pic>
        <p:nvPicPr>
          <p:cNvPr descr="http://cdn-image.realsimple.com/sites/default/files/styles/rs_main_image/public/image/images/0907/pen-s-means_300.jpg?itok=dFl9HeO8" id="89" name="Google Shape;89;p11"/>
          <p:cNvPicPr preferRelativeResize="0"/>
          <p:nvPr/>
        </p:nvPicPr>
        <p:blipFill rotWithShape="1">
          <a:blip r:embed="rId3">
            <a:alphaModFix/>
          </a:blip>
          <a:srcRect b="6512" l="0" r="0" t="3589"/>
          <a:stretch/>
        </p:blipFill>
        <p:spPr>
          <a:xfrm>
            <a:off x="5791200" y="3225800"/>
            <a:ext cx="3276600" cy="350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"/>
          <p:cNvSpPr/>
          <p:nvPr>
            <p:ph type="title"/>
          </p:nvPr>
        </p:nvSpPr>
        <p:spPr>
          <a:xfrm>
            <a:off x="762000" y="762000"/>
            <a:ext cx="8258175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Early Forensic Handwriting Analysis</a:t>
            </a:r>
            <a:endParaRPr/>
          </a:p>
        </p:txBody>
      </p:sp>
      <p:sp>
        <p:nvSpPr>
          <p:cNvPr id="95" name="Google Shape;95;p12"/>
          <p:cNvSpPr txBox="1"/>
          <p:nvPr>
            <p:ph idx="1" type="body"/>
          </p:nvPr>
        </p:nvSpPr>
        <p:spPr>
          <a:xfrm>
            <a:off x="676275" y="2286000"/>
            <a:ext cx="5029200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Every person's handwriting is unique.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An exemplar of a person's handwriting can be used to determine authenticity.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In 1999, the U.S. Court of Appeals determined that handwriting analysis qualified as a form of expert testimony.</a:t>
            </a:r>
            <a:endParaRPr/>
          </a:p>
        </p:txBody>
      </p:sp>
      <p:sp>
        <p:nvSpPr>
          <p:cNvPr id="96" name="Google Shape;96;p12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pic>
        <p:nvPicPr>
          <p:cNvPr descr="http://reedwrite.com/images/headimg1.jpg" id="97" name="Google Shape;9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5000" y="3228975"/>
            <a:ext cx="3305175" cy="183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3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Basis of Handwriting Identification</a:t>
            </a:r>
            <a:endParaRPr/>
          </a:p>
        </p:txBody>
      </p:sp>
      <p:sp>
        <p:nvSpPr>
          <p:cNvPr id="103" name="Google Shape;103;p13"/>
          <p:cNvSpPr txBox="1"/>
          <p:nvPr>
            <p:ph idx="1" type="body"/>
          </p:nvPr>
        </p:nvSpPr>
        <p:spPr>
          <a:xfrm>
            <a:off x="838200" y="2362200"/>
            <a:ext cx="4648200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No two handwritings are exactly alike.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You are only capable of writing at the skill level to which you are accustomed.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You can never duplicate your signature the same way every time.</a:t>
            </a:r>
            <a:endParaRPr/>
          </a:p>
        </p:txBody>
      </p:sp>
      <p:pic>
        <p:nvPicPr>
          <p:cNvPr descr="http://cdn2.hubspot.net/hub/1849295/file-3862329915-jpg/blog-files/misspelling-is-easy.jpg" id="104" name="Google Shape;10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0" y="2743200"/>
            <a:ext cx="3529012" cy="251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4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Handwriting Analysis </a:t>
            </a:r>
            <a:endParaRPr/>
          </a:p>
        </p:txBody>
      </p:sp>
      <p:sp>
        <p:nvSpPr>
          <p:cNvPr id="110" name="Google Shape;110;p14"/>
          <p:cNvSpPr txBox="1"/>
          <p:nvPr>
            <p:ph idx="1" type="body"/>
          </p:nvPr>
        </p:nvSpPr>
        <p:spPr>
          <a:xfrm>
            <a:off x="838200" y="2362200"/>
            <a:ext cx="3733800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Handwriting experts have ways of determining whether a person has tried to disguise his or her handwriting or to copy someone else's handwriting.</a:t>
            </a:r>
            <a:endParaRPr/>
          </a:p>
        </p:txBody>
      </p:sp>
      <p:sp>
        <p:nvSpPr>
          <p:cNvPr id="111" name="Google Shape;111;p14"/>
          <p:cNvSpPr txBox="1"/>
          <p:nvPr/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None/>
            </a:pPr>
            <a:fld id="{00000000-1234-1234-1234-123412341234}" type="slidenum">
              <a:rPr b="1" i="0" lang="en-US" sz="2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pic>
        <p:nvPicPr>
          <p:cNvPr id="112" name="Google Shape;11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2514600"/>
            <a:ext cx="3713162" cy="341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5"/>
          <p:cNvSpPr/>
          <p:nvPr>
            <p:ph type="title"/>
          </p:nvPr>
        </p:nvSpPr>
        <p:spPr>
          <a:xfrm>
            <a:off x="762000" y="257175"/>
            <a:ext cx="7924800" cy="6858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 Characteristics of Handwriting</a:t>
            </a:r>
            <a:endParaRPr/>
          </a:p>
        </p:txBody>
      </p:sp>
      <p:sp>
        <p:nvSpPr>
          <p:cNvPr id="118" name="Google Shape;118;p15"/>
          <p:cNvSpPr txBox="1"/>
          <p:nvPr>
            <p:ph idx="1" type="body"/>
          </p:nvPr>
        </p:nvSpPr>
        <p:spPr>
          <a:xfrm>
            <a:off x="384175" y="1185862"/>
            <a:ext cx="6135687" cy="50625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1. Line Quality 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Do the letters flow or are they erratic and shaky?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2. Spacing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Are the letters equally spaced or crowded?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3. Size consistency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Is the ratio of height to width consistent?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4. Continuous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Is the writing continuous or does the writer lift the pen?</a:t>
            </a:r>
            <a:endParaRPr/>
          </a:p>
        </p:txBody>
      </p:sp>
      <p:pic>
        <p:nvPicPr>
          <p:cNvPr descr="2. Spacing of words and letters. What is the average space between words and letters?&lt;br /&gt;" id="119" name="Google Shape;119;p15"/>
          <p:cNvPicPr preferRelativeResize="0"/>
          <p:nvPr/>
        </p:nvPicPr>
        <p:blipFill rotWithShape="1">
          <a:blip r:embed="rId3">
            <a:alphaModFix/>
          </a:blip>
          <a:srcRect b="0" l="2859" r="40870" t="24783"/>
          <a:stretch/>
        </p:blipFill>
        <p:spPr>
          <a:xfrm>
            <a:off x="6414287" y="1871662"/>
            <a:ext cx="2692401" cy="27003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age.slidesharecdn.com/introforensics-100325202021-phpapp02/95/csi-handwriting-analysis-14-728.jpg?cb=1269548487" id="120" name="Google Shape;12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54762" y="4572000"/>
            <a:ext cx="2811462" cy="210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6"/>
          <p:cNvSpPr/>
          <p:nvPr>
            <p:ph type="title"/>
          </p:nvPr>
        </p:nvSpPr>
        <p:spPr>
          <a:xfrm>
            <a:off x="685800" y="34925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 Characteristics of Handwriting</a:t>
            </a:r>
            <a:endParaRPr/>
          </a:p>
        </p:txBody>
      </p:sp>
      <p:sp>
        <p:nvSpPr>
          <p:cNvPr id="126" name="Google Shape;126;p16"/>
          <p:cNvSpPr txBox="1"/>
          <p:nvPr>
            <p:ph idx="1" type="body"/>
          </p:nvPr>
        </p:nvSpPr>
        <p:spPr>
          <a:xfrm>
            <a:off x="457200" y="1447800"/>
            <a:ext cx="52578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5. Connecting Letters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Are capitals and lowercase letters connected and continuous?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6. Letters Complete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Are letters completely formed? Or, is a part of the letter missing?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 cap="none" strike="noStrik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7. Cursive and printed letters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Are there printed letters, cursive letters, or both?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005E5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1459" lvl="0" marL="34290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44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5E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7. Unusual letter formation: Are any letters written with unusual slants or angles? Are some letters printed rather than w..." id="127" name="Google Shape;127;p16"/>
          <p:cNvPicPr preferRelativeResize="0"/>
          <p:nvPr/>
        </p:nvPicPr>
        <p:blipFill rotWithShape="1">
          <a:blip r:embed="rId3">
            <a:alphaModFix/>
          </a:blip>
          <a:srcRect b="34882" l="12207" r="9301" t="23255"/>
          <a:stretch/>
        </p:blipFill>
        <p:spPr>
          <a:xfrm>
            <a:off x="5694362" y="5481637"/>
            <a:ext cx="34290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. Connecting strokes: How are capital letters connected to lower-case letters?&lt;br /&gt;Observe the “connecting strokes” habi..." id="128" name="Google Shape;128;p16"/>
          <p:cNvPicPr preferRelativeResize="0"/>
          <p:nvPr/>
        </p:nvPicPr>
        <p:blipFill rotWithShape="1">
          <a:blip r:embed="rId4">
            <a:alphaModFix/>
          </a:blip>
          <a:srcRect b="27428" l="68853" r="0" t="19380"/>
          <a:stretch/>
        </p:blipFill>
        <p:spPr>
          <a:xfrm>
            <a:off x="7162800" y="3276600"/>
            <a:ext cx="1657350" cy="2122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. Connecting strokes: How are capital letters connected to lower-case letters?&lt;br /&gt;Observe the “connecting strokes” habi..." id="129" name="Google Shape;129;p16"/>
          <p:cNvPicPr preferRelativeResize="0"/>
          <p:nvPr/>
        </p:nvPicPr>
        <p:blipFill rotWithShape="1">
          <a:blip r:embed="rId4">
            <a:alphaModFix/>
          </a:blip>
          <a:srcRect b="27428" l="0" r="30594" t="19380"/>
          <a:stretch/>
        </p:blipFill>
        <p:spPr>
          <a:xfrm>
            <a:off x="5713412" y="1335087"/>
            <a:ext cx="33147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7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 Characters of Handwriting</a:t>
            </a:r>
            <a:endParaRPr/>
          </a:p>
        </p:txBody>
      </p:sp>
      <p:sp>
        <p:nvSpPr>
          <p:cNvPr id="135" name="Google Shape;135;p17"/>
          <p:cNvSpPr txBox="1"/>
          <p:nvPr>
            <p:ph idx="1" type="body"/>
          </p:nvPr>
        </p:nvSpPr>
        <p:spPr>
          <a:xfrm>
            <a:off x="457200" y="2362200"/>
            <a:ext cx="5486400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8. Pen Pressure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Is pressure equal when applied to upward and downward strokes?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9. Slant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Left, right, or variable?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10. Line Habits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Is the text on the line, above the line, or below the line?</a:t>
            </a:r>
            <a:endParaRPr/>
          </a:p>
        </p:txBody>
      </p:sp>
      <p:pic>
        <p:nvPicPr>
          <p:cNvPr descr="9. Slant: Do letters slant to the left or right? If slant is pronounced, a protractor may be used to determine the degree...." id="136" name="Google Shape;136;p17"/>
          <p:cNvPicPr preferRelativeResize="0"/>
          <p:nvPr/>
        </p:nvPicPr>
        <p:blipFill rotWithShape="1">
          <a:blip r:embed="rId3">
            <a:alphaModFix/>
          </a:blip>
          <a:srcRect b="34064" l="1098" r="-1098" t="23443"/>
          <a:stretch/>
        </p:blipFill>
        <p:spPr>
          <a:xfrm>
            <a:off x="4572000" y="3581400"/>
            <a:ext cx="4413250" cy="140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8"/>
          <p:cNvSpPr/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 Characteristics of Handwriting</a:t>
            </a:r>
            <a:endParaRPr/>
          </a:p>
        </p:txBody>
      </p:sp>
      <p:sp>
        <p:nvSpPr>
          <p:cNvPr id="142" name="Google Shape;142;p18"/>
          <p:cNvSpPr txBox="1"/>
          <p:nvPr>
            <p:ph idx="1" type="body"/>
          </p:nvPr>
        </p:nvSpPr>
        <p:spPr>
          <a:xfrm>
            <a:off x="381000" y="2438400"/>
            <a:ext cx="5181600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11. Fancy curls or loops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Are there fancy curls?</a:t>
            </a:r>
            <a:endParaRPr/>
          </a:p>
          <a:p>
            <a:pPr indent="-342900" lvl="0" marL="342900" marR="0" rtl="0" algn="l">
              <a:lnSpc>
                <a:spcPct val="85000"/>
              </a:lnSpc>
              <a:spcBef>
                <a:spcPts val="980"/>
              </a:spcBef>
              <a:spcAft>
                <a:spcPts val="0"/>
              </a:spcAft>
              <a:buClr>
                <a:srgbClr val="EBB839"/>
              </a:buClr>
              <a:buSzPts val="1680"/>
              <a:buFont typeface="Arial"/>
              <a:buChar char="o"/>
            </a:pPr>
            <a:r>
              <a:rPr b="0" i="0" lang="en-US" sz="2800" u="none">
                <a:solidFill>
                  <a:srgbClr val="005E5C"/>
                </a:solidFill>
                <a:latin typeface="Arial"/>
                <a:ea typeface="Arial"/>
                <a:cs typeface="Arial"/>
                <a:sym typeface="Arial"/>
              </a:rPr>
              <a:t>12. Placement of crosses on t’s and dots on i’s</a:t>
            </a:r>
            <a:endParaRPr/>
          </a:p>
          <a:p>
            <a:pPr indent="-285750" lvl="1" marL="742950" marR="0" rtl="0" algn="l">
              <a:lnSpc>
                <a:spcPct val="85000"/>
              </a:lnSpc>
              <a:spcBef>
                <a:spcPts val="840"/>
              </a:spcBef>
              <a:spcAft>
                <a:spcPts val="0"/>
              </a:spcAft>
              <a:buClr>
                <a:srgbClr val="EBB839"/>
              </a:buClr>
              <a:buSzPts val="18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001933"/>
                </a:solidFill>
                <a:latin typeface="Arial"/>
                <a:ea typeface="Arial"/>
                <a:cs typeface="Arial"/>
                <a:sym typeface="Arial"/>
              </a:rPr>
              <a:t>Correct or misplaced? Are t’s crossed, crossed in the middle, toward top, or toward the bottom? Are the i’s dotted, dotted toward the right, left, or centered?</a:t>
            </a:r>
            <a:endParaRPr/>
          </a:p>
        </p:txBody>
      </p:sp>
      <p:pic>
        <p:nvPicPr>
          <p:cNvPr descr="11. Fancy writing habits: Are there any unusual curls or loops or unique styles.&lt;br /&gt;Observe any “fancy writing” habits a..." id="143" name="Google Shape;143;p18"/>
          <p:cNvPicPr preferRelativeResize="0"/>
          <p:nvPr/>
        </p:nvPicPr>
        <p:blipFill rotWithShape="1">
          <a:blip r:embed="rId3">
            <a:alphaModFix/>
          </a:blip>
          <a:srcRect b="31221" l="0" r="0" t="29803"/>
          <a:stretch/>
        </p:blipFill>
        <p:spPr>
          <a:xfrm>
            <a:off x="5232400" y="2438400"/>
            <a:ext cx="3781425" cy="1104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2. Placement of diacritics: How does the author cross the t’s or dot the i’s.&lt;br /&gt;Observe any “diacritics” habits and re..." id="144" name="Google Shape;144;p18"/>
          <p:cNvPicPr preferRelativeResize="0"/>
          <p:nvPr/>
        </p:nvPicPr>
        <p:blipFill rotWithShape="1">
          <a:blip r:embed="rId4">
            <a:alphaModFix/>
          </a:blip>
          <a:srcRect b="25274" l="0" r="0" t="20512"/>
          <a:stretch/>
        </p:blipFill>
        <p:spPr>
          <a:xfrm>
            <a:off x="5546725" y="4148137"/>
            <a:ext cx="3467100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Capsules">
  <a:themeElements>
    <a:clrScheme name="1_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3_Capsules">
  <a:themeElements>
    <a:clrScheme name="1_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5_Capsules">
  <a:themeElements>
    <a:clrScheme name="1_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1_Capsules">
  <a:themeElements>
    <a:clrScheme name="1_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