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4"/>
  </p:notesMasterIdLst>
  <p:sldIdLst>
    <p:sldId id="269" r:id="rId5"/>
    <p:sldId id="267" r:id="rId6"/>
    <p:sldId id="268" r:id="rId7"/>
    <p:sldId id="273" r:id="rId8"/>
    <p:sldId id="274" r:id="rId9"/>
    <p:sldId id="272" r:id="rId10"/>
    <p:sldId id="276" r:id="rId11"/>
    <p:sldId id="275"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5" autoAdjust="0"/>
    <p:restoredTop sz="94660"/>
  </p:normalViewPr>
  <p:slideViewPr>
    <p:cSldViewPr snapToGrid="0">
      <p:cViewPr varScale="1">
        <p:scale>
          <a:sx n="94" d="100"/>
          <a:sy n="94" d="100"/>
        </p:scale>
        <p:origin x="276" y="96"/>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EA0533-A760-432F-87BD-515264C2976F}" type="datetimeFigureOut">
              <a:rPr lang="en-US" smtClean="0"/>
              <a:t>4/13/2021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46F2B-1084-40BA-9F0A-B1F6847335C5}" type="slidenum">
              <a:rPr lang="en-US" smtClean="0"/>
              <a:t>‹#›</a:t>
            </a:fld>
            <a:endParaRPr lang="en-US" dirty="0"/>
          </a:p>
        </p:txBody>
      </p:sp>
    </p:spTree>
    <p:extLst>
      <p:ext uri="{BB962C8B-B14F-4D97-AF65-F5344CB8AC3E}">
        <p14:creationId xmlns:p14="http://schemas.microsoft.com/office/powerpoint/2010/main" val="3812076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5F0045C-9C5D-4237-8D86-673F5CDEB9EE}" type="datetime1">
              <a:rPr lang="en-US" smtClean="0"/>
              <a:t>4/13/2021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67B8F-408A-4799-8025-D8E6A24772E6}" type="datetime1">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DDB780-22E9-4312-A599-46A93874FF08}" type="datetime1">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814403-9862-4182-8204-7E0A97B81197}" type="datetime1">
              <a:rPr lang="en-US" smtClean="0"/>
              <a:t>4/13/2021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30C17E77-2DAA-4CB5-A4E8-D837BAC7CF0D}" type="datetime1">
              <a:rPr lang="en-US" smtClean="0"/>
              <a:t>4/13/2021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473D21-3DB0-4757-A0C3-9BF1531E10F7}" type="datetime1">
              <a:rPr lang="en-US" smtClean="0"/>
              <a:t>4/13/2021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A93D1C-D964-4E47-86BA-BB7378BAB4BB}" type="datetime1">
              <a:rPr lang="en-US" smtClean="0"/>
              <a:t>4/13/2021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79A4F-B37D-4491-8B8B-837EBDB6A2F5}" type="datetime1">
              <a:rPr lang="en-US" smtClean="0"/>
              <a:t>4/13/2021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B2006-E458-484A-ACB8-9903F9ACB1A6}" type="datetime1">
              <a:rPr lang="en-US" smtClean="0"/>
              <a:t>4/13/2021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5048988D-49FE-46D4-B507-CE81D11841F0}" type="datetime1">
              <a:rPr lang="en-US" smtClean="0"/>
              <a:t>4/13/2021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3AD5F3C-E7D1-47CF-9B56-98BA1F779CE1}" type="datetime1">
              <a:rPr lang="en-US" smtClean="0"/>
              <a:t>4/13/2021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0113EB9-F8D2-4880-8A7F-2DBB73160BFC}" type="datetime1">
              <a:rPr lang="en-US" smtClean="0"/>
              <a:t>4/13/2021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6869D-E98B-4C3D-9D37-927C14523CEB}"/>
              </a:ext>
            </a:extLst>
          </p:cNvPr>
          <p:cNvSpPr>
            <a:spLocks noGrp="1"/>
          </p:cNvSpPr>
          <p:nvPr>
            <p:ph type="title"/>
          </p:nvPr>
        </p:nvSpPr>
        <p:spPr>
          <a:xfrm>
            <a:off x="1251678" y="382385"/>
            <a:ext cx="10178322" cy="719905"/>
          </a:xfrm>
        </p:spPr>
        <p:txBody>
          <a:bodyPr>
            <a:normAutofit fontScale="90000"/>
          </a:bodyPr>
          <a:lstStyle/>
          <a:p>
            <a:r>
              <a:rPr lang="en-US" dirty="0"/>
              <a:t>CLASS 8 RESOURCES</a:t>
            </a:r>
          </a:p>
        </p:txBody>
      </p:sp>
      <p:sp>
        <p:nvSpPr>
          <p:cNvPr id="3" name="Content Placeholder 2">
            <a:extLst>
              <a:ext uri="{FF2B5EF4-FFF2-40B4-BE49-F238E27FC236}">
                <a16:creationId xmlns:a16="http://schemas.microsoft.com/office/drawing/2014/main" id="{7CB3C40A-C205-4949-A98D-19B09BAF0B2B}"/>
              </a:ext>
            </a:extLst>
          </p:cNvPr>
          <p:cNvSpPr>
            <a:spLocks noGrp="1"/>
          </p:cNvSpPr>
          <p:nvPr>
            <p:ph sz="half" idx="1"/>
          </p:nvPr>
        </p:nvSpPr>
        <p:spPr>
          <a:xfrm>
            <a:off x="1251678" y="1346547"/>
            <a:ext cx="4800600" cy="5129067"/>
          </a:xfrm>
        </p:spPr>
        <p:txBody>
          <a:bodyPr>
            <a:normAutofit/>
          </a:bodyPr>
          <a:lstStyle/>
          <a:p>
            <a:pPr marL="0" indent="0">
              <a:buNone/>
            </a:pPr>
            <a:r>
              <a:rPr lang="en-US" b="1" dirty="0"/>
              <a:t>OBJECTIVES:</a:t>
            </a:r>
          </a:p>
          <a:p>
            <a:r>
              <a:rPr lang="en-US" sz="2400" dirty="0"/>
              <a:t>Understand our design as “speaking spirits” like God.</a:t>
            </a:r>
          </a:p>
          <a:p>
            <a:r>
              <a:rPr lang="en-US" sz="2400" dirty="0"/>
              <a:t>Discover/remember the power of our words to create/bless or to destroy/curse</a:t>
            </a:r>
            <a:endParaRPr lang="en-US" sz="2400" b="1" dirty="0"/>
          </a:p>
          <a:p>
            <a:pPr marL="0" indent="0">
              <a:buNone/>
            </a:pPr>
            <a:endParaRPr lang="en-US" b="1" dirty="0"/>
          </a:p>
          <a:p>
            <a:pPr marL="0" indent="0">
              <a:buNone/>
            </a:pPr>
            <a:endParaRPr lang="en-US" b="1" dirty="0"/>
          </a:p>
          <a:p>
            <a:pPr marL="0" indent="0">
              <a:buNone/>
            </a:pPr>
            <a:r>
              <a:rPr lang="en-US" b="1" dirty="0"/>
              <a:t>HANDBOOK PAGES:  </a:t>
            </a:r>
            <a:r>
              <a:rPr lang="en-US" dirty="0"/>
              <a:t>pages 85-101</a:t>
            </a:r>
          </a:p>
          <a:p>
            <a:pPr marL="0" indent="0">
              <a:buNone/>
            </a:pPr>
            <a:endParaRPr lang="en-US" b="1" dirty="0"/>
          </a:p>
          <a:p>
            <a:pPr marL="0" indent="0">
              <a:buNone/>
            </a:pPr>
            <a:r>
              <a:rPr lang="en-US" b="1" dirty="0"/>
              <a:t>ANSWER KEY:  </a:t>
            </a:r>
            <a:r>
              <a:rPr lang="en-US" dirty="0"/>
              <a:t>p.175</a:t>
            </a:r>
          </a:p>
        </p:txBody>
      </p:sp>
      <p:sp>
        <p:nvSpPr>
          <p:cNvPr id="4" name="Content Placeholder 3">
            <a:extLst>
              <a:ext uri="{FF2B5EF4-FFF2-40B4-BE49-F238E27FC236}">
                <a16:creationId xmlns:a16="http://schemas.microsoft.com/office/drawing/2014/main" id="{5310F971-0785-4BA3-8825-A265557C4F62}"/>
              </a:ext>
            </a:extLst>
          </p:cNvPr>
          <p:cNvSpPr>
            <a:spLocks noGrp="1"/>
          </p:cNvSpPr>
          <p:nvPr>
            <p:ph sz="half" idx="2"/>
          </p:nvPr>
        </p:nvSpPr>
        <p:spPr>
          <a:xfrm>
            <a:off x="6629400" y="1346548"/>
            <a:ext cx="4800600" cy="3619500"/>
          </a:xfrm>
        </p:spPr>
        <p:txBody>
          <a:bodyPr>
            <a:normAutofit/>
          </a:bodyPr>
          <a:lstStyle/>
          <a:p>
            <a:pPr marL="0" indent="0">
              <a:buNone/>
            </a:pPr>
            <a:r>
              <a:rPr lang="en-US" b="1" dirty="0"/>
              <a:t>RECOMMENDED READING &amp; LISTENING:</a:t>
            </a:r>
          </a:p>
          <a:p>
            <a:r>
              <a:rPr lang="en-US" dirty="0"/>
              <a:t>Life Declaration (Workbook page 100)</a:t>
            </a:r>
          </a:p>
          <a:p>
            <a:r>
              <a:rPr lang="en-US" u="sng" dirty="0"/>
              <a:t>Your Authority to Speak </a:t>
            </a:r>
            <a:r>
              <a:rPr lang="en-US" dirty="0"/>
              <a:t>Handout (by Curt Landry)</a:t>
            </a:r>
          </a:p>
          <a:p>
            <a:endParaRPr lang="en-US" dirty="0"/>
          </a:p>
        </p:txBody>
      </p:sp>
    </p:spTree>
    <p:extLst>
      <p:ext uri="{BB962C8B-B14F-4D97-AF65-F5344CB8AC3E}">
        <p14:creationId xmlns:p14="http://schemas.microsoft.com/office/powerpoint/2010/main" val="1022608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36A1A43-B750-4259-AA02-68777493B108}"/>
              </a:ext>
            </a:extLst>
          </p:cNvPr>
          <p:cNvSpPr>
            <a:spLocks noGrp="1"/>
          </p:cNvSpPr>
          <p:nvPr>
            <p:ph type="ctrTitle"/>
          </p:nvPr>
        </p:nvSpPr>
        <p:spPr>
          <a:xfrm>
            <a:off x="644003" y="954923"/>
            <a:ext cx="5875694" cy="2990776"/>
          </a:xfrm>
        </p:spPr>
        <p:txBody>
          <a:bodyPr>
            <a:normAutofit/>
          </a:bodyPr>
          <a:lstStyle/>
          <a:p>
            <a:r>
              <a:rPr lang="en-US" sz="9600" dirty="0"/>
              <a:t>FREEDOM</a:t>
            </a:r>
            <a:br>
              <a:rPr lang="en-US" sz="9600" dirty="0"/>
            </a:br>
            <a:r>
              <a:rPr lang="en-US" sz="9600" dirty="0"/>
              <a:t>CLASS 8</a:t>
            </a:r>
          </a:p>
        </p:txBody>
      </p:sp>
      <p:sp>
        <p:nvSpPr>
          <p:cNvPr id="3" name="Subtitle 2">
            <a:extLst>
              <a:ext uri="{FF2B5EF4-FFF2-40B4-BE49-F238E27FC236}">
                <a16:creationId xmlns:a16="http://schemas.microsoft.com/office/drawing/2014/main" id="{01F61DBF-2C3F-4F06-BAE0-5C6A7317D5C9}"/>
              </a:ext>
            </a:extLst>
          </p:cNvPr>
          <p:cNvSpPr>
            <a:spLocks noGrp="1"/>
          </p:cNvSpPr>
          <p:nvPr>
            <p:ph type="subTitle" idx="1"/>
          </p:nvPr>
        </p:nvSpPr>
        <p:spPr>
          <a:xfrm>
            <a:off x="745485" y="4370166"/>
            <a:ext cx="5877385" cy="841803"/>
          </a:xfrm>
        </p:spPr>
        <p:txBody>
          <a:bodyPr>
            <a:noAutofit/>
          </a:bodyPr>
          <a:lstStyle/>
          <a:p>
            <a:r>
              <a:rPr lang="en-US" b="0" i="0" dirty="0">
                <a:solidFill>
                  <a:srgbClr val="000000"/>
                </a:solidFill>
                <a:effectLst/>
                <a:latin typeface="system-ui"/>
              </a:rPr>
              <a:t>From a wise mind comes wise speech; the words of the wise are persuasive. Kind words are like honey-sweet to the soul and healthy for the body.</a:t>
            </a:r>
          </a:p>
          <a:p>
            <a:r>
              <a:rPr lang="en-US" b="0" dirty="0">
                <a:solidFill>
                  <a:srgbClr val="000000"/>
                </a:solidFill>
                <a:latin typeface="system-ui"/>
              </a:rPr>
              <a:t>Proverbs 16:23-24</a:t>
            </a:r>
            <a:endParaRPr lang="en-US" dirty="0">
              <a:solidFill>
                <a:schemeClr val="bg2"/>
              </a:solidFill>
            </a:endParaRPr>
          </a:p>
        </p:txBody>
      </p:sp>
      <p:sp>
        <p:nvSpPr>
          <p:cNvPr id="19" name="Freeform: Shape 18">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Picture 6" descr="reflection in puddle of someone running">
            <a:extLst>
              <a:ext uri="{FF2B5EF4-FFF2-40B4-BE49-F238E27FC236}">
                <a16:creationId xmlns:a16="http://schemas.microsoft.com/office/drawing/2014/main" id="{F92AED05-CE03-4017-91A7-1CB221B81A20}"/>
              </a:ext>
            </a:extLst>
          </p:cNvPr>
          <p:cNvPicPr>
            <a:picLocks noChangeAspect="1"/>
          </p:cNvPicPr>
          <p:nvPr/>
        </p:nvPicPr>
        <p:blipFill rotWithShape="1">
          <a:blip r:embed="rId2"/>
          <a:srcRect l="19000" r="29584" b="-1"/>
          <a:stretch/>
        </p:blipFill>
        <p:spPr>
          <a:xfrm>
            <a:off x="6909478" y="10"/>
            <a:ext cx="5282519" cy="685799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7182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841EFD0D-0D37-447B-B1EA-4F7197EB2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9" name="Rectangle 18">
            <a:extLst>
              <a:ext uri="{FF2B5EF4-FFF2-40B4-BE49-F238E27FC236}">
                <a16:creationId xmlns:a16="http://schemas.microsoft.com/office/drawing/2014/main" id="{5A6DFF24-307B-44B0-93F0-893676F14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8" y="382385"/>
            <a:ext cx="10178322" cy="1492132"/>
          </a:xfrm>
        </p:spPr>
        <p:txBody>
          <a:bodyPr vert="horz" lIns="91440" tIns="45720" rIns="91440" bIns="45720" rtlCol="0" anchor="t">
            <a:normAutofit/>
          </a:bodyPr>
          <a:lstStyle/>
          <a:p>
            <a:pPr>
              <a:lnSpc>
                <a:spcPct val="90000"/>
              </a:lnSpc>
            </a:pPr>
            <a:r>
              <a:rPr lang="en-US" sz="5100" spc="200" dirty="0">
                <a:solidFill>
                  <a:schemeClr val="tx2"/>
                </a:solidFill>
                <a:latin typeface="+mj-lt"/>
              </a:rPr>
              <a:t>AGENDA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2286001"/>
            <a:ext cx="5750371" cy="3593591"/>
          </a:xfrm>
        </p:spPr>
        <p:txBody>
          <a:bodyPr vert="horz" lIns="91440" tIns="45720" rIns="91440" bIns="45720" rtlCol="0">
            <a:normAutofit/>
          </a:bodyPr>
          <a:lstStyle/>
          <a:p>
            <a:pPr marL="228600" indent="-457200">
              <a:lnSpc>
                <a:spcPct val="110000"/>
              </a:lnSpc>
              <a:spcBef>
                <a:spcPts val="700"/>
              </a:spcBef>
              <a:buFont typeface="Arial" panose="020B0604020202020204" pitchFamily="34" charset="0"/>
              <a:buChar char="•"/>
            </a:pPr>
            <a:r>
              <a:rPr lang="en-US" sz="3200" dirty="0">
                <a:solidFill>
                  <a:schemeClr val="tx1"/>
                </a:solidFill>
              </a:rPr>
              <a:t>Review &amp; God Sightings</a:t>
            </a:r>
          </a:p>
          <a:p>
            <a:pPr marL="228600" indent="-457200">
              <a:lnSpc>
                <a:spcPct val="110000"/>
              </a:lnSpc>
              <a:spcBef>
                <a:spcPts val="700"/>
              </a:spcBef>
              <a:buFont typeface="Arial" panose="020B0604020202020204" pitchFamily="34" charset="0"/>
              <a:buChar char="•"/>
            </a:pPr>
            <a:r>
              <a:rPr lang="en-US" sz="3200" dirty="0">
                <a:solidFill>
                  <a:schemeClr val="tx1"/>
                </a:solidFill>
              </a:rPr>
              <a:t>The Power of Words</a:t>
            </a:r>
          </a:p>
          <a:p>
            <a:pPr marL="228600" indent="-457200">
              <a:lnSpc>
                <a:spcPct val="110000"/>
              </a:lnSpc>
              <a:spcBef>
                <a:spcPts val="700"/>
              </a:spcBef>
              <a:buFont typeface="Arial" panose="020B0604020202020204" pitchFamily="34" charset="0"/>
              <a:buChar char="•"/>
            </a:pPr>
            <a:r>
              <a:rPr lang="en-US" sz="3200" dirty="0">
                <a:solidFill>
                  <a:schemeClr val="tx1"/>
                </a:solidFill>
              </a:rPr>
              <a:t>Key Points</a:t>
            </a:r>
          </a:p>
          <a:p>
            <a:pPr marL="457200" indent="-457200">
              <a:lnSpc>
                <a:spcPct val="110000"/>
              </a:lnSpc>
              <a:spcBef>
                <a:spcPts val="700"/>
              </a:spcBef>
              <a:buFont typeface="Arial" panose="020B0604020202020204" pitchFamily="34" charset="0"/>
              <a:buChar char="•"/>
            </a:pPr>
            <a:r>
              <a:rPr lang="en-US" sz="3200" dirty="0">
                <a:solidFill>
                  <a:schemeClr val="tx1"/>
                </a:solidFill>
              </a:rPr>
              <a:t>Discussion</a:t>
            </a:r>
          </a:p>
          <a:p>
            <a:pPr marL="457200" indent="-457200">
              <a:lnSpc>
                <a:spcPct val="110000"/>
              </a:lnSpc>
              <a:spcBef>
                <a:spcPts val="700"/>
              </a:spcBef>
              <a:buFont typeface="Arial" panose="020B0604020202020204" pitchFamily="34" charset="0"/>
              <a:buChar char="•"/>
            </a:pPr>
            <a:r>
              <a:rPr lang="en-US" sz="3200" dirty="0">
                <a:solidFill>
                  <a:schemeClr val="tx1"/>
                </a:solidFill>
              </a:rPr>
              <a:t>Take-Aways &amp; Next Steps</a:t>
            </a:r>
          </a:p>
          <a:p>
            <a:pPr indent="-228600">
              <a:lnSpc>
                <a:spcPct val="110000"/>
              </a:lnSpc>
              <a:spcBef>
                <a:spcPts val="700"/>
              </a:spcBef>
            </a:pPr>
            <a:endParaRPr lang="en-US" sz="3200" dirty="0">
              <a:solidFill>
                <a:schemeClr val="tx1"/>
              </a:solidFill>
            </a:endParaRPr>
          </a:p>
        </p:txBody>
      </p:sp>
      <p:pic>
        <p:nvPicPr>
          <p:cNvPr id="5" name="Picture Placeholder 4">
            <a:extLst>
              <a:ext uri="{FF2B5EF4-FFF2-40B4-BE49-F238E27FC236}">
                <a16:creationId xmlns:a16="http://schemas.microsoft.com/office/drawing/2014/main" id="{310BC2A0-95AE-49ED-8B33-0678BA840773}"/>
              </a:ext>
            </a:extLst>
          </p:cNvPr>
          <p:cNvPicPr>
            <a:picLocks noGrp="1" noChangeAspect="1"/>
          </p:cNvPicPr>
          <p:nvPr>
            <p:ph type="pic" idx="1"/>
          </p:nvPr>
        </p:nvPicPr>
        <p:blipFill>
          <a:blip r:embed="rId2"/>
          <a:srcRect l="10027" r="10027"/>
          <a:stretch>
            <a:fillRect/>
          </a:stretch>
        </p:blipFill>
        <p:spPr>
          <a:xfrm>
            <a:off x="7566423" y="2286001"/>
            <a:ext cx="3881720" cy="3619499"/>
          </a:xfrm>
          <a:prstGeom prst="rect">
            <a:avLst/>
          </a:prstGeom>
        </p:spPr>
      </p:pic>
    </p:spTree>
    <p:extLst>
      <p:ext uri="{BB962C8B-B14F-4D97-AF65-F5344CB8AC3E}">
        <p14:creationId xmlns:p14="http://schemas.microsoft.com/office/powerpoint/2010/main" val="2553136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87006" y="377935"/>
            <a:ext cx="4347264" cy="578667"/>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Key scriptures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94747" y="1083213"/>
            <a:ext cx="5402433" cy="5438109"/>
          </a:xfrm>
        </p:spPr>
        <p:txBody>
          <a:bodyPr vert="horz" lIns="91440" tIns="45720" rIns="91440" bIns="45720" rtlCol="0">
            <a:normAutofit fontScale="92500" lnSpcReduction="20000"/>
          </a:bodyPr>
          <a:lstStyle/>
          <a:p>
            <a:pPr marL="285750" indent="-285750" algn="l">
              <a:buFont typeface="Arial" panose="020B0604020202020204" pitchFamily="34" charset="0"/>
              <a:buChar char="•"/>
            </a:pPr>
            <a:r>
              <a:rPr lang="en-US" sz="1500" b="1" i="0" dirty="0">
                <a:solidFill>
                  <a:srgbClr val="000000"/>
                </a:solidFill>
                <a:effectLst/>
                <a:latin typeface="Arial" panose="020B0604020202020204" pitchFamily="34" charset="0"/>
                <a:cs typeface="Arial" panose="020B0604020202020204" pitchFamily="34" charset="0"/>
              </a:rPr>
              <a:t>Proverbs 18:21  </a:t>
            </a:r>
            <a:r>
              <a:rPr lang="en-US" sz="1500" b="0" i="1" dirty="0">
                <a:solidFill>
                  <a:srgbClr val="000000"/>
                </a:solidFill>
                <a:effectLst/>
                <a:latin typeface="Arial" panose="020B0604020202020204" pitchFamily="34" charset="0"/>
                <a:cs typeface="Arial" panose="020B0604020202020204" pitchFamily="34" charset="0"/>
              </a:rPr>
              <a:t>Death and life are in the power of the tongue, and those who love it will eat its fruit.</a:t>
            </a:r>
          </a:p>
          <a:p>
            <a:pPr marL="285750" indent="-285750" algn="l">
              <a:buFont typeface="Arial" panose="020B0604020202020204" pitchFamily="34" charset="0"/>
              <a:buChar char="•"/>
            </a:pPr>
            <a:r>
              <a:rPr lang="en-US" sz="1500" b="1" i="0" dirty="0">
                <a:solidFill>
                  <a:srgbClr val="000000"/>
                </a:solidFill>
                <a:effectLst/>
                <a:latin typeface="Arial" panose="020B0604020202020204" pitchFamily="34" charset="0"/>
                <a:cs typeface="Arial" panose="020B0604020202020204" pitchFamily="34" charset="0"/>
              </a:rPr>
              <a:t>Luke 6:45  </a:t>
            </a:r>
            <a:r>
              <a:rPr lang="en-US" sz="1500" b="0" i="1" dirty="0">
                <a:solidFill>
                  <a:srgbClr val="000000"/>
                </a:solidFill>
                <a:effectLst/>
                <a:latin typeface="Arial" panose="020B0604020202020204" pitchFamily="34" charset="0"/>
                <a:cs typeface="Arial" panose="020B0604020202020204" pitchFamily="34" charset="0"/>
              </a:rPr>
              <a:t>A good person produces good things from the treasury of a good heart, and an evil person produces evil things from the treasury of an evil heart. </a:t>
            </a:r>
            <a:r>
              <a:rPr lang="en-US" sz="1500" b="0" i="1" u="sng" dirty="0">
                <a:solidFill>
                  <a:srgbClr val="000000"/>
                </a:solidFill>
                <a:effectLst/>
                <a:latin typeface="Arial" panose="020B0604020202020204" pitchFamily="34" charset="0"/>
                <a:cs typeface="Arial" panose="020B0604020202020204" pitchFamily="34" charset="0"/>
              </a:rPr>
              <a:t>What you say flows from what is in your heart.</a:t>
            </a:r>
          </a:p>
          <a:p>
            <a:pPr marL="285750" indent="-285750" algn="l">
              <a:buFont typeface="Arial" panose="020B0604020202020204" pitchFamily="34" charset="0"/>
              <a:buChar char="•"/>
            </a:pPr>
            <a:r>
              <a:rPr lang="en-US" sz="1500" b="1" dirty="0">
                <a:solidFill>
                  <a:srgbClr val="000000"/>
                </a:solidFill>
                <a:latin typeface="Arial" panose="020B0604020202020204" pitchFamily="34" charset="0"/>
                <a:cs typeface="Arial" panose="020B0604020202020204" pitchFamily="34" charset="0"/>
              </a:rPr>
              <a:t>James 3:2 (Passion) </a:t>
            </a:r>
            <a:r>
              <a:rPr lang="en-US" sz="1500" b="0" i="1" dirty="0">
                <a:solidFill>
                  <a:srgbClr val="000000"/>
                </a:solidFill>
                <a:effectLst/>
                <a:latin typeface="Arial" panose="020B0604020202020204" pitchFamily="34" charset="0"/>
                <a:cs typeface="Arial" panose="020B0604020202020204" pitchFamily="34" charset="0"/>
              </a:rPr>
              <a:t>We all fail in many areas, but especially with our words. Yet if we’re able to bridle the words we say we are powerful enough to control ourselves in every way, and that means our character is mature and fully developed.</a:t>
            </a:r>
          </a:p>
          <a:p>
            <a:pPr marL="285750" indent="-285750" algn="l">
              <a:buFont typeface="Arial" panose="020B0604020202020204" pitchFamily="34" charset="0"/>
              <a:buChar char="•"/>
            </a:pPr>
            <a:r>
              <a:rPr lang="en-US" sz="1500" b="1" dirty="0">
                <a:solidFill>
                  <a:srgbClr val="000000"/>
                </a:solidFill>
                <a:latin typeface="Arial" panose="020B0604020202020204" pitchFamily="34" charset="0"/>
                <a:cs typeface="Arial" panose="020B0604020202020204" pitchFamily="34" charset="0"/>
              </a:rPr>
              <a:t>James 3: 9-12  </a:t>
            </a:r>
            <a:r>
              <a:rPr lang="en-US" sz="1500" b="0" i="1" dirty="0">
                <a:solidFill>
                  <a:srgbClr val="000000"/>
                </a:solidFill>
                <a:effectLst/>
                <a:latin typeface="Arial" panose="020B0604020202020204" pitchFamily="34" charset="0"/>
                <a:cs typeface="Arial" panose="020B0604020202020204" pitchFamily="34" charset="0"/>
              </a:rPr>
              <a:t>We use our tongue to praise God our Father</a:t>
            </a:r>
            <a:r>
              <a:rPr lang="en-US" sz="1500" i="1" baseline="30000" dirty="0">
                <a:solidFill>
                  <a:srgbClr val="000000"/>
                </a:solidFill>
                <a:latin typeface="Arial" panose="020B0604020202020204" pitchFamily="34" charset="0"/>
                <a:cs typeface="Arial" panose="020B0604020202020204" pitchFamily="34" charset="0"/>
              </a:rPr>
              <a:t> </a:t>
            </a:r>
            <a:r>
              <a:rPr lang="en-US" sz="1500" b="0" i="1" dirty="0">
                <a:solidFill>
                  <a:srgbClr val="000000"/>
                </a:solidFill>
                <a:effectLst/>
                <a:latin typeface="Arial" panose="020B0604020202020204" pitchFamily="34" charset="0"/>
                <a:cs typeface="Arial" panose="020B0604020202020204" pitchFamily="34" charset="0"/>
              </a:rPr>
              <a:t>and then turn around and curse a person who was made in his very image!</a:t>
            </a:r>
            <a:r>
              <a:rPr lang="en-US" sz="1500" b="1" i="1" baseline="30000" dirty="0">
                <a:solidFill>
                  <a:srgbClr val="000000"/>
                </a:solidFill>
                <a:effectLst/>
                <a:latin typeface="Arial" panose="020B0604020202020204" pitchFamily="34" charset="0"/>
                <a:cs typeface="Arial" panose="020B0604020202020204" pitchFamily="34" charset="0"/>
              </a:rPr>
              <a:t> </a:t>
            </a:r>
            <a:r>
              <a:rPr lang="en-US" sz="1500" b="0" i="1" dirty="0">
                <a:solidFill>
                  <a:srgbClr val="000000"/>
                </a:solidFill>
                <a:effectLst/>
                <a:latin typeface="Arial" panose="020B0604020202020204" pitchFamily="34" charset="0"/>
                <a:cs typeface="Arial" panose="020B0604020202020204" pitchFamily="34" charset="0"/>
              </a:rPr>
              <a:t>Out of the same mouth we pour out words of praise one minute and curses the next. My brothers and sister, this should never be!</a:t>
            </a:r>
            <a:r>
              <a:rPr lang="en-US" sz="1500" b="1" i="1" baseline="30000" dirty="0">
                <a:solidFill>
                  <a:srgbClr val="000000"/>
                </a:solidFill>
                <a:effectLst/>
                <a:latin typeface="Arial" panose="020B0604020202020204" pitchFamily="34" charset="0"/>
                <a:cs typeface="Arial" panose="020B0604020202020204" pitchFamily="34" charset="0"/>
              </a:rPr>
              <a:t> </a:t>
            </a:r>
            <a:r>
              <a:rPr lang="en-US" sz="1500" b="0" i="1" dirty="0">
                <a:solidFill>
                  <a:srgbClr val="000000"/>
                </a:solidFill>
                <a:effectLst/>
                <a:latin typeface="Arial" panose="020B0604020202020204" pitchFamily="34" charset="0"/>
                <a:cs typeface="Arial" panose="020B0604020202020204" pitchFamily="34" charset="0"/>
              </a:rPr>
              <a:t>…Is it possible that fresh and bitter water can flow out of the same spring? So neither can a bitter spring produce fresh water.</a:t>
            </a:r>
          </a:p>
          <a:p>
            <a:pPr marL="285750" indent="-285750" algn="l">
              <a:buFont typeface="Arial" panose="020B0604020202020204" pitchFamily="34" charset="0"/>
              <a:buChar char="•"/>
            </a:pPr>
            <a:r>
              <a:rPr lang="en-US" sz="1500" b="1" i="0" dirty="0">
                <a:solidFill>
                  <a:srgbClr val="000000"/>
                </a:solidFill>
                <a:effectLst/>
                <a:latin typeface="Arial" panose="020B0604020202020204" pitchFamily="34" charset="0"/>
                <a:cs typeface="Arial" panose="020B0604020202020204" pitchFamily="34" charset="0"/>
              </a:rPr>
              <a:t>Ephesians 4:29 </a:t>
            </a:r>
            <a:r>
              <a:rPr lang="en-US" sz="1500" b="0" i="0" dirty="0">
                <a:solidFill>
                  <a:srgbClr val="000000"/>
                </a:solidFill>
                <a:effectLst/>
                <a:latin typeface="Arial" panose="020B0604020202020204" pitchFamily="34" charset="0"/>
                <a:cs typeface="Arial" panose="020B0604020202020204" pitchFamily="34" charset="0"/>
              </a:rPr>
              <a:t>(Amplified) </a:t>
            </a:r>
            <a:r>
              <a:rPr lang="en-US" sz="1500" b="0" i="1" dirty="0">
                <a:solidFill>
                  <a:srgbClr val="000000"/>
                </a:solidFill>
                <a:effectLst/>
                <a:latin typeface="Arial" panose="020B0604020202020204" pitchFamily="34" charset="0"/>
                <a:cs typeface="Arial" panose="020B0604020202020204" pitchFamily="34" charset="0"/>
              </a:rPr>
              <a:t>Do not let unwholesome [foul, profane, worthless, vulgar] words ever come out of your mouth, but only such speech as is good for building up others, according to the need and the occasion, so that it will be a blessing to those who hear [you speak].</a:t>
            </a:r>
            <a:endParaRPr lang="en-US" b="0" i="1" dirty="0">
              <a:solidFill>
                <a:srgbClr val="000000"/>
              </a:solidFill>
              <a:effectLst/>
              <a:latin typeface="system-ui"/>
            </a:endParaRPr>
          </a:p>
          <a:p>
            <a:pPr indent="-228600">
              <a:lnSpc>
                <a:spcPct val="110000"/>
              </a:lnSpc>
              <a:spcBef>
                <a:spcPts val="700"/>
              </a:spcBef>
            </a:pPr>
            <a:endParaRPr lang="en-US" b="0" i="1" dirty="0">
              <a:solidFill>
                <a:srgbClr val="000000"/>
              </a:solidFill>
              <a:effectLst/>
              <a:latin typeface="system-ui"/>
            </a:endParaRPr>
          </a:p>
          <a:p>
            <a:pPr indent="-228600">
              <a:lnSpc>
                <a:spcPct val="110000"/>
              </a:lnSpc>
              <a:spcBef>
                <a:spcPts val="700"/>
              </a:spcBef>
            </a:pPr>
            <a:endParaRPr lang="en-US" i="1" dirty="0">
              <a:solidFill>
                <a:srgbClr val="000000"/>
              </a:solidFill>
              <a:latin typeface="system-ui"/>
            </a:endParaRPr>
          </a:p>
          <a:p>
            <a:pPr indent="-228600">
              <a:lnSpc>
                <a:spcPct val="110000"/>
              </a:lnSpc>
              <a:spcBef>
                <a:spcPts val="700"/>
              </a:spcBef>
            </a:pPr>
            <a:endParaRPr lang="en-US" sz="1400" b="1" i="1" dirty="0">
              <a:solidFill>
                <a:schemeClr val="tx1">
                  <a:lumMod val="65000"/>
                  <a:lumOff val="35000"/>
                </a:schemeClr>
              </a:solidFill>
              <a:latin typeface="system-ui"/>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610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8" y="382385"/>
            <a:ext cx="5377722" cy="770010"/>
          </a:xfrm>
        </p:spPr>
        <p:txBody>
          <a:bodyPr>
            <a:normAutofit fontScale="90000"/>
          </a:bodyPr>
          <a:lstStyle/>
          <a:p>
            <a:r>
              <a:rPr lang="en-US" dirty="0"/>
              <a:t>Taming the Tongue</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863222" y="775202"/>
            <a:ext cx="4800600" cy="5934009"/>
          </a:xfrm>
        </p:spPr>
        <p:txBody>
          <a:bodyPr>
            <a:normAutofit fontScale="77500" lnSpcReduction="20000"/>
          </a:bodyPr>
          <a:lstStyle/>
          <a:p>
            <a:pPr marL="0" indent="0">
              <a:buNone/>
            </a:pPr>
            <a:r>
              <a:rPr lang="en-US" b="1" dirty="0">
                <a:latin typeface="Arial" panose="020B0604020202020204" pitchFamily="34" charset="0"/>
                <a:cs typeface="Arial" panose="020B0604020202020204" pitchFamily="34" charset="0"/>
              </a:rPr>
              <a:t>                         Pages 92-97</a:t>
            </a:r>
          </a:p>
          <a:p>
            <a:pPr marL="0" indent="0">
              <a:buNone/>
            </a:pPr>
            <a:r>
              <a:rPr lang="en-US" dirty="0">
                <a:latin typeface="Arial" panose="020B0604020202020204" pitchFamily="34" charset="0"/>
                <a:cs typeface="Arial" panose="020B0604020202020204" pitchFamily="34" charset="0"/>
              </a:rPr>
              <a:t>1. </a:t>
            </a:r>
            <a:r>
              <a:rPr lang="en-US" b="1" dirty="0">
                <a:latin typeface="Arial" panose="020B0604020202020204" pitchFamily="34" charset="0"/>
                <a:cs typeface="Arial" panose="020B0604020202020204" pitchFamily="34" charset="0"/>
              </a:rPr>
              <a:t>GUARD YOUR HEART!!  </a:t>
            </a:r>
            <a:r>
              <a:rPr lang="en-US" dirty="0">
                <a:latin typeface="Arial" panose="020B0604020202020204" pitchFamily="34" charset="0"/>
                <a:cs typeface="Arial" panose="020B0604020202020204" pitchFamily="34" charset="0"/>
              </a:rPr>
              <a:t>Matt 12:34</a:t>
            </a:r>
          </a:p>
          <a:p>
            <a:pPr marL="0" indent="0">
              <a:buNone/>
            </a:pPr>
            <a:r>
              <a:rPr lang="en-US" dirty="0">
                <a:latin typeface="Arial" panose="020B0604020202020204" pitchFamily="34" charset="0"/>
                <a:cs typeface="Arial" panose="020B0604020202020204" pitchFamily="34" charset="0"/>
              </a:rPr>
              <a:t>“Garbage in, garbage out.”</a:t>
            </a:r>
          </a:p>
          <a:p>
            <a:pPr marL="0" indent="0">
              <a:buNone/>
            </a:pPr>
            <a:endParaRPr lang="en-US" dirty="0">
              <a:latin typeface="Arial" panose="020B0604020202020204" pitchFamily="34" charset="0"/>
              <a:cs typeface="Arial" panose="020B0604020202020204" pitchFamily="34" charset="0"/>
            </a:endParaRPr>
          </a:p>
          <a:p>
            <a:pPr marL="0" indent="0">
              <a:buNone/>
            </a:pPr>
            <a:r>
              <a:rPr lang="en-US" b="1" dirty="0">
                <a:latin typeface="Arial" panose="020B0604020202020204" pitchFamily="34" charset="0"/>
                <a:cs typeface="Arial" panose="020B0604020202020204" pitchFamily="34" charset="0"/>
              </a:rPr>
              <a:t>2.  GUAGE YOUR TONGUE!  </a:t>
            </a:r>
            <a:r>
              <a:rPr lang="en-US" dirty="0">
                <a:latin typeface="Arial" panose="020B0604020202020204" pitchFamily="34" charset="0"/>
                <a:cs typeface="Arial" panose="020B0604020202020204" pitchFamily="34" charset="0"/>
              </a:rPr>
              <a:t>Col 3:8</a:t>
            </a:r>
          </a:p>
          <a:p>
            <a:pPr marL="0" indent="0">
              <a:buNone/>
            </a:pPr>
            <a:r>
              <a:rPr lang="en-US" dirty="0">
                <a:latin typeface="Arial" panose="020B0604020202020204" pitchFamily="34" charset="0"/>
                <a:cs typeface="Arial" panose="020B0604020202020204" pitchFamily="34" charset="0"/>
              </a:rPr>
              <a:t>Exercise the fruits of the Spirit that you have been given. Hit the </a:t>
            </a:r>
            <a:r>
              <a:rPr lang="en-US" u="sng" dirty="0">
                <a:latin typeface="Arial" panose="020B0604020202020204" pitchFamily="34" charset="0"/>
                <a:cs typeface="Arial" panose="020B0604020202020204" pitchFamily="34" charset="0"/>
              </a:rPr>
              <a:t>Self Control </a:t>
            </a:r>
            <a:r>
              <a:rPr lang="en-US" dirty="0">
                <a:latin typeface="Arial" panose="020B0604020202020204" pitchFamily="34" charset="0"/>
                <a:cs typeface="Arial" panose="020B0604020202020204" pitchFamily="34" charset="0"/>
              </a:rPr>
              <a:t>button, then choose - Kindness, Patience, Goodness…or SILENCE.</a:t>
            </a:r>
          </a:p>
          <a:p>
            <a:pPr algn="l"/>
            <a:r>
              <a:rPr lang="en-US" dirty="0">
                <a:latin typeface="Arial" panose="020B0604020202020204" pitchFamily="34" charset="0"/>
                <a:cs typeface="Arial" panose="020B0604020202020204" pitchFamily="34" charset="0"/>
              </a:rPr>
              <a:t>(If you need help with this—</a:t>
            </a:r>
            <a:r>
              <a:rPr lang="en-US" b="1" i="1" dirty="0">
                <a:solidFill>
                  <a:srgbClr val="252525"/>
                </a:solidFill>
                <a:effectLst/>
                <a:latin typeface="lato"/>
              </a:rPr>
              <a:t>“Set a guard, O Lord, over my mouth; keep watch over the door of my lips.”</a:t>
            </a:r>
            <a:r>
              <a:rPr lang="en-US" b="1" i="0" dirty="0">
                <a:solidFill>
                  <a:srgbClr val="252525"/>
                </a:solidFill>
                <a:effectLst/>
                <a:latin typeface="lato"/>
              </a:rPr>
              <a:t>—Psalm 141:3</a:t>
            </a:r>
            <a:r>
              <a:rPr lang="en-US" i="0" dirty="0">
                <a:solidFill>
                  <a:srgbClr val="252525"/>
                </a:solidFill>
                <a:effectLst/>
                <a:latin typeface="lato"/>
              </a:rPr>
              <a:t>)</a:t>
            </a:r>
          </a:p>
          <a:p>
            <a:pPr marL="0" indent="0">
              <a:buNone/>
            </a:pPr>
            <a:endParaRPr lang="en-US" dirty="0">
              <a:latin typeface="Arial" panose="020B0604020202020204" pitchFamily="34" charset="0"/>
              <a:cs typeface="Arial" panose="020B0604020202020204" pitchFamily="34" charset="0"/>
            </a:endParaRPr>
          </a:p>
          <a:p>
            <a:pPr marL="0" indent="0">
              <a:buNone/>
            </a:pPr>
            <a:r>
              <a:rPr lang="en-US" b="1" dirty="0">
                <a:latin typeface="Arial" panose="020B0604020202020204" pitchFamily="34" charset="0"/>
                <a:cs typeface="Arial" panose="020B0604020202020204" pitchFamily="34" charset="0"/>
              </a:rPr>
              <a:t>3. GARNISH YOUR SPEECH! </a:t>
            </a:r>
            <a:r>
              <a:rPr lang="en-US" dirty="0">
                <a:latin typeface="Arial" panose="020B0604020202020204" pitchFamily="34" charset="0"/>
                <a:cs typeface="Arial" panose="020B0604020202020204" pitchFamily="34" charset="0"/>
              </a:rPr>
              <a:t>Eph 4:29</a:t>
            </a:r>
          </a:p>
          <a:p>
            <a:pPr marL="0" indent="0">
              <a:buNone/>
            </a:pPr>
            <a:r>
              <a:rPr lang="en-US" dirty="0">
                <a:latin typeface="Arial" panose="020B0604020202020204" pitchFamily="34" charset="0"/>
                <a:cs typeface="Arial" panose="020B0604020202020204" pitchFamily="34" charset="0"/>
              </a:rPr>
              <a:t>Consider your audience…are they ready to hear? Are they able to receive your message the way you plan to speak it?</a:t>
            </a:r>
          </a:p>
          <a:p>
            <a:pPr lvl="1">
              <a:buFont typeface="Arial" panose="020B0604020202020204" pitchFamily="34" charset="0"/>
              <a:buChar char="•"/>
            </a:pPr>
            <a:r>
              <a:rPr lang="en-US" sz="2400" b="1" dirty="0">
                <a:latin typeface="Arial" panose="020B0604020202020204" pitchFamily="34" charset="0"/>
                <a:cs typeface="Arial" panose="020B0604020202020204" pitchFamily="34" charset="0"/>
              </a:rPr>
              <a:t>Is it kind?</a:t>
            </a:r>
          </a:p>
          <a:p>
            <a:pPr lvl="2"/>
            <a:r>
              <a:rPr lang="en-US" sz="2400" b="1" dirty="0">
                <a:latin typeface="Arial" panose="020B0604020202020204" pitchFamily="34" charset="0"/>
                <a:cs typeface="Arial" panose="020B0604020202020204" pitchFamily="34" charset="0"/>
              </a:rPr>
              <a:t>Is it true?</a:t>
            </a:r>
          </a:p>
          <a:p>
            <a:pPr lvl="3">
              <a:buFont typeface="Arial" panose="020B0604020202020204" pitchFamily="34" charset="0"/>
              <a:buChar char="•"/>
            </a:pPr>
            <a:r>
              <a:rPr lang="en-US" sz="2400" b="1" dirty="0">
                <a:latin typeface="Arial" panose="020B0604020202020204" pitchFamily="34" charset="0"/>
                <a:cs typeface="Arial" panose="020B0604020202020204" pitchFamily="34" charset="0"/>
              </a:rPr>
              <a:t>Is it necessary?</a:t>
            </a:r>
          </a:p>
        </p:txBody>
      </p:sp>
      <p:pic>
        <p:nvPicPr>
          <p:cNvPr id="1026" name="Picture 2" descr="James 3v5 taming the tongue 01">
            <a:extLst>
              <a:ext uri="{FF2B5EF4-FFF2-40B4-BE49-F238E27FC236}">
                <a16:creationId xmlns:a16="http://schemas.microsoft.com/office/drawing/2014/main" id="{E76EF01C-EA6C-4B28-A8B6-5678D4E995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856" y="1152395"/>
            <a:ext cx="5377722" cy="5000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474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9" y="645108"/>
            <a:ext cx="4844321" cy="663188"/>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Put words to work!</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7" y="1463040"/>
            <a:ext cx="4980095" cy="5120640"/>
          </a:xfrm>
        </p:spPr>
        <p:txBody>
          <a:bodyPr vert="horz" lIns="91440" tIns="45720" rIns="91440" bIns="45720" rtlCol="0">
            <a:normAutofit/>
          </a:bodyPr>
          <a:lstStyle/>
          <a:p>
            <a:pPr>
              <a:lnSpc>
                <a:spcPct val="110000"/>
              </a:lnSpc>
              <a:spcBef>
                <a:spcPts val="700"/>
              </a:spcBef>
            </a:pPr>
            <a:r>
              <a:rPr lang="en-US" sz="2400" b="1" dirty="0">
                <a:solidFill>
                  <a:schemeClr val="tx1"/>
                </a:solidFill>
                <a:latin typeface="Arial" panose="020B0604020202020204" pitchFamily="34" charset="0"/>
                <a:cs typeface="Arial" panose="020B0604020202020204" pitchFamily="34" charset="0"/>
              </a:rPr>
              <a:t>The Voice of Freedom  (pg 97)</a:t>
            </a:r>
          </a:p>
          <a:p>
            <a:pPr marL="342900" indent="-342900">
              <a:lnSpc>
                <a:spcPct val="110000"/>
              </a:lnSpc>
              <a:spcBef>
                <a:spcPts val="700"/>
              </a:spcBef>
              <a:buAutoNum type="arabicPeriod"/>
            </a:pPr>
            <a:r>
              <a:rPr lang="en-US" sz="2000" u="sng" dirty="0">
                <a:solidFill>
                  <a:schemeClr val="tx1"/>
                </a:solidFill>
                <a:latin typeface="Arial" panose="020B0604020202020204" pitchFamily="34" charset="0"/>
                <a:cs typeface="Arial" panose="020B0604020202020204" pitchFamily="34" charset="0"/>
              </a:rPr>
              <a:t>Repent</a:t>
            </a:r>
            <a:r>
              <a:rPr lang="en-US" sz="2000" dirty="0">
                <a:solidFill>
                  <a:schemeClr val="tx1"/>
                </a:solidFill>
                <a:latin typeface="Arial" panose="020B0604020202020204" pitchFamily="34" charset="0"/>
                <a:cs typeface="Arial" panose="020B0604020202020204" pitchFamily="34" charset="0"/>
              </a:rPr>
              <a:t>:  For choosing to believe lies and words that do NOT line up with the Word of God.</a:t>
            </a:r>
          </a:p>
          <a:p>
            <a:pPr marL="342900" indent="-342900">
              <a:lnSpc>
                <a:spcPct val="110000"/>
              </a:lnSpc>
              <a:spcBef>
                <a:spcPts val="700"/>
              </a:spcBef>
              <a:buAutoNum type="arabicPeriod"/>
            </a:pPr>
            <a:r>
              <a:rPr lang="en-US" sz="2000" u="sng" dirty="0">
                <a:solidFill>
                  <a:schemeClr val="tx1"/>
                </a:solidFill>
                <a:latin typeface="Arial" panose="020B0604020202020204" pitchFamily="34" charset="0"/>
                <a:cs typeface="Arial" panose="020B0604020202020204" pitchFamily="34" charset="0"/>
              </a:rPr>
              <a:t>Cast off: </a:t>
            </a:r>
            <a:r>
              <a:rPr lang="en-US" sz="2000" dirty="0">
                <a:solidFill>
                  <a:schemeClr val="tx1"/>
                </a:solidFill>
                <a:latin typeface="Arial" panose="020B0604020202020204" pitchFamily="34" charset="0"/>
                <a:cs typeface="Arial" panose="020B0604020202020204" pitchFamily="34" charset="0"/>
              </a:rPr>
              <a:t>Identify the specific lie and “throw it away!” Claim the name of Jesus and the power of the Blood to render the lie </a:t>
            </a:r>
            <a:r>
              <a:rPr lang="en-US" sz="2000" b="1" dirty="0">
                <a:solidFill>
                  <a:schemeClr val="tx1"/>
                </a:solidFill>
                <a:latin typeface="Arial" panose="020B0604020202020204" pitchFamily="34" charset="0"/>
                <a:cs typeface="Arial" panose="020B0604020202020204" pitchFamily="34" charset="0"/>
              </a:rPr>
              <a:t>null and void.</a:t>
            </a:r>
          </a:p>
          <a:p>
            <a:pPr marL="342900" indent="-342900">
              <a:lnSpc>
                <a:spcPct val="110000"/>
              </a:lnSpc>
              <a:spcBef>
                <a:spcPts val="700"/>
              </a:spcBef>
              <a:buAutoNum type="arabicPeriod"/>
            </a:pPr>
            <a:r>
              <a:rPr lang="en-US" sz="2000" u="sng" dirty="0">
                <a:solidFill>
                  <a:schemeClr val="tx1"/>
                </a:solidFill>
                <a:latin typeface="Arial" panose="020B0604020202020204" pitchFamily="34" charset="0"/>
                <a:cs typeface="Arial" panose="020B0604020202020204" pitchFamily="34" charset="0"/>
              </a:rPr>
              <a:t>Bless: </a:t>
            </a:r>
            <a:r>
              <a:rPr lang="en-US" sz="2000" dirty="0">
                <a:solidFill>
                  <a:schemeClr val="tx1"/>
                </a:solidFill>
                <a:latin typeface="Arial" panose="020B0604020202020204" pitchFamily="34" charset="0"/>
                <a:cs typeface="Arial" panose="020B0604020202020204" pitchFamily="34" charset="0"/>
              </a:rPr>
              <a:t>Choose a word of God (scripture) that replaces the lie and declare it aloud.  Repeat the NEW TRUTH as often as necessary. (See New Covenant Identity)</a:t>
            </a:r>
          </a:p>
          <a:p>
            <a:pPr marL="342900" indent="-342900">
              <a:lnSpc>
                <a:spcPct val="110000"/>
              </a:lnSpc>
              <a:spcBef>
                <a:spcPts val="700"/>
              </a:spcBef>
              <a:buAutoNum type="arabicPeriod"/>
            </a:pPr>
            <a:endParaRPr lang="en-US" dirty="0">
              <a:solidFill>
                <a:schemeClr val="tx1">
                  <a:lumMod val="65000"/>
                  <a:lumOff val="35000"/>
                </a:schemeClr>
              </a:solidFill>
            </a:endParaRPr>
          </a:p>
          <a:p>
            <a:pPr marL="342900" indent="-342900">
              <a:lnSpc>
                <a:spcPct val="110000"/>
              </a:lnSpc>
              <a:spcBef>
                <a:spcPts val="700"/>
              </a:spcBef>
              <a:buAutoNum type="arabicPeriod"/>
            </a:pPr>
            <a:endParaRPr lang="en-US" dirty="0">
              <a:solidFill>
                <a:schemeClr val="tx1">
                  <a:lumMod val="65000"/>
                  <a:lumOff val="35000"/>
                </a:schemeClr>
              </a:solidFill>
            </a:endParaRPr>
          </a:p>
          <a:p>
            <a:pPr>
              <a:lnSpc>
                <a:spcPct val="110000"/>
              </a:lnSpc>
              <a:spcBef>
                <a:spcPts val="700"/>
              </a:spcBef>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6" name="Picture 5">
            <a:extLst>
              <a:ext uri="{FF2B5EF4-FFF2-40B4-BE49-F238E27FC236}">
                <a16:creationId xmlns:a16="http://schemas.microsoft.com/office/drawing/2014/main" id="{2DD66896-0832-468D-9DA6-35AF286E4F1E}"/>
              </a:ext>
            </a:extLst>
          </p:cNvPr>
          <p:cNvPicPr>
            <a:picLocks noChangeAspect="1"/>
          </p:cNvPicPr>
          <p:nvPr/>
        </p:nvPicPr>
        <p:blipFill>
          <a:blip r:embed="rId2"/>
          <a:stretch>
            <a:fillRect/>
          </a:stretch>
        </p:blipFill>
        <p:spPr>
          <a:xfrm>
            <a:off x="6643375" y="645107"/>
            <a:ext cx="4853559" cy="5725552"/>
          </a:xfrm>
          <a:prstGeom prst="rect">
            <a:avLst/>
          </a:prstGeom>
        </p:spPr>
      </p:pic>
    </p:spTree>
    <p:extLst>
      <p:ext uri="{BB962C8B-B14F-4D97-AF65-F5344CB8AC3E}">
        <p14:creationId xmlns:p14="http://schemas.microsoft.com/office/powerpoint/2010/main" val="3246604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F28C8B-7662-4735-A442-B4C6237BE5C9}"/>
              </a:ext>
            </a:extLst>
          </p:cNvPr>
          <p:cNvSpPr>
            <a:spLocks noGrp="1"/>
          </p:cNvSpPr>
          <p:nvPr>
            <p:ph idx="1"/>
          </p:nvPr>
        </p:nvSpPr>
        <p:spPr>
          <a:xfrm>
            <a:off x="859317" y="137710"/>
            <a:ext cx="10939748" cy="6185971"/>
          </a:xfrm>
        </p:spPr>
        <p:txBody>
          <a:bodyPr>
            <a:noAutofit/>
          </a:bodyPr>
          <a:lstStyle/>
          <a:p>
            <a:pPr marL="0" indent="0">
              <a:buNone/>
            </a:pPr>
            <a:r>
              <a:rPr lang="en-US" sz="1700" b="1" dirty="0"/>
              <a:t>I can... </a:t>
            </a:r>
          </a:p>
          <a:p>
            <a:pPr>
              <a:lnSpc>
                <a:spcPct val="120000"/>
              </a:lnSpc>
              <a:spcBef>
                <a:spcPts val="0"/>
              </a:spcBef>
            </a:pPr>
            <a:r>
              <a:rPr lang="en-US" sz="1700" dirty="0"/>
              <a:t>reign in life ROMANS 5:17 </a:t>
            </a:r>
          </a:p>
          <a:p>
            <a:pPr>
              <a:lnSpc>
                <a:spcPct val="120000"/>
              </a:lnSpc>
              <a:spcBef>
                <a:spcPts val="0"/>
              </a:spcBef>
            </a:pPr>
            <a:r>
              <a:rPr lang="en-US" sz="1700" dirty="0"/>
              <a:t>never be put to shame ROMANS 10:11 </a:t>
            </a:r>
          </a:p>
          <a:p>
            <a:pPr>
              <a:lnSpc>
                <a:spcPct val="120000"/>
              </a:lnSpc>
              <a:spcBef>
                <a:spcPts val="0"/>
              </a:spcBef>
            </a:pPr>
            <a:r>
              <a:rPr lang="en-US" sz="1700" dirty="0"/>
              <a:t>stand firm in my anointing 2 CORINTHIANS 1:21</a:t>
            </a:r>
          </a:p>
          <a:p>
            <a:pPr>
              <a:lnSpc>
                <a:spcPct val="120000"/>
              </a:lnSpc>
              <a:spcBef>
                <a:spcPts val="0"/>
              </a:spcBef>
            </a:pPr>
            <a:r>
              <a:rPr lang="en-US" sz="1700" dirty="0"/>
              <a:t>restore brethren who have been overtaken in trespasses/sin GALATIANS 6:1 </a:t>
            </a:r>
          </a:p>
          <a:p>
            <a:pPr>
              <a:lnSpc>
                <a:spcPct val="120000"/>
              </a:lnSpc>
              <a:spcBef>
                <a:spcPts val="0"/>
              </a:spcBef>
            </a:pPr>
            <a:r>
              <a:rPr lang="en-US" sz="1700" dirty="0"/>
              <a:t>bear the burdens of others—fulfilling the law of Christ GALATIANS 6:2 </a:t>
            </a:r>
          </a:p>
          <a:p>
            <a:pPr>
              <a:lnSpc>
                <a:spcPct val="120000"/>
              </a:lnSpc>
              <a:spcBef>
                <a:spcPts val="0"/>
              </a:spcBef>
            </a:pPr>
            <a:r>
              <a:rPr lang="en-US" sz="1700" dirty="0"/>
              <a:t>reap whatever I sow GALATIANS 6:7 </a:t>
            </a:r>
          </a:p>
          <a:p>
            <a:pPr>
              <a:lnSpc>
                <a:spcPct val="120000"/>
              </a:lnSpc>
              <a:spcBef>
                <a:spcPts val="0"/>
              </a:spcBef>
            </a:pPr>
            <a:r>
              <a:rPr lang="en-US" sz="1700" dirty="0"/>
              <a:t>know the mystery of His will EPHESIANS 1:9 </a:t>
            </a:r>
          </a:p>
          <a:p>
            <a:pPr>
              <a:lnSpc>
                <a:spcPct val="120000"/>
              </a:lnSpc>
              <a:spcBef>
                <a:spcPts val="0"/>
              </a:spcBef>
            </a:pPr>
            <a:r>
              <a:rPr lang="en-US" sz="1700" dirty="0"/>
              <a:t>approach God with confidence and freedom EPHESIANS 3:12 </a:t>
            </a:r>
          </a:p>
          <a:p>
            <a:pPr>
              <a:lnSpc>
                <a:spcPct val="120000"/>
              </a:lnSpc>
              <a:spcBef>
                <a:spcPts val="0"/>
              </a:spcBef>
            </a:pPr>
            <a:r>
              <a:rPr lang="en-US" sz="1700" dirty="0"/>
              <a:t>be kind, compassionate and forgiving of others EPHESIANS 4:32 </a:t>
            </a:r>
          </a:p>
          <a:p>
            <a:pPr>
              <a:lnSpc>
                <a:spcPct val="120000"/>
              </a:lnSpc>
              <a:spcBef>
                <a:spcPts val="0"/>
              </a:spcBef>
            </a:pPr>
            <a:r>
              <a:rPr lang="en-US" sz="1700" dirty="0"/>
              <a:t>actively share my faith PHILIPPIANS 1:6 </a:t>
            </a:r>
          </a:p>
          <a:p>
            <a:pPr>
              <a:lnSpc>
                <a:spcPct val="120000"/>
              </a:lnSpc>
              <a:spcBef>
                <a:spcPts val="0"/>
              </a:spcBef>
            </a:pPr>
            <a:r>
              <a:rPr lang="en-US" sz="1700" dirty="0"/>
              <a:t>abound in and be filled with the fruits of righteousness PHILIPPIANS 1:11 </a:t>
            </a:r>
          </a:p>
          <a:p>
            <a:pPr>
              <a:lnSpc>
                <a:spcPct val="120000"/>
              </a:lnSpc>
              <a:spcBef>
                <a:spcPts val="0"/>
              </a:spcBef>
            </a:pPr>
            <a:r>
              <a:rPr lang="en-US" sz="1700" dirty="0"/>
              <a:t>do all things (through the strength of the Anointing) PHILIPPIANS 4:13 </a:t>
            </a:r>
          </a:p>
          <a:p>
            <a:pPr>
              <a:lnSpc>
                <a:spcPct val="120000"/>
              </a:lnSpc>
              <a:spcBef>
                <a:spcPts val="0"/>
              </a:spcBef>
            </a:pPr>
            <a:r>
              <a:rPr lang="en-US" sz="1700" dirty="0"/>
              <a:t>live a life worthy of the Lord; please Him in every way; bear fruit in every good work; grow in the knowledge of God; be strengthened and have great endurance and patience COLOSSIANS 1: 10 </a:t>
            </a:r>
          </a:p>
          <a:p>
            <a:pPr>
              <a:lnSpc>
                <a:spcPct val="120000"/>
              </a:lnSpc>
              <a:spcBef>
                <a:spcPts val="0"/>
              </a:spcBef>
            </a:pPr>
            <a:r>
              <a:rPr lang="en-US" sz="1700" dirty="0"/>
              <a:t>give thanks to God and share in the inheritance of the saints in the kingdom of light COLOSSIANS 1:12 </a:t>
            </a:r>
          </a:p>
          <a:p>
            <a:pPr>
              <a:lnSpc>
                <a:spcPct val="120000"/>
              </a:lnSpc>
              <a:spcBef>
                <a:spcPts val="0"/>
              </a:spcBef>
            </a:pPr>
            <a:r>
              <a:rPr lang="en-US" sz="1700" dirty="0"/>
              <a:t>live rooted and built up in Christ, with strong faith and overflowing thankfulness COLOSSIANS 2:7-8 </a:t>
            </a:r>
          </a:p>
          <a:p>
            <a:pPr>
              <a:lnSpc>
                <a:spcPct val="120000"/>
              </a:lnSpc>
              <a:spcBef>
                <a:spcPts val="0"/>
              </a:spcBef>
            </a:pPr>
            <a:r>
              <a:rPr lang="en-US" sz="1700" dirty="0"/>
              <a:t>put to death whatever belongs to my earthly nature COLOSSIANS 3:5 </a:t>
            </a:r>
          </a:p>
          <a:p>
            <a:pPr>
              <a:lnSpc>
                <a:spcPct val="120000"/>
              </a:lnSpc>
              <a:spcBef>
                <a:spcPts val="0"/>
              </a:spcBef>
            </a:pPr>
            <a:r>
              <a:rPr lang="en-US" sz="1700" dirty="0"/>
              <a:t>rid myself of anger, rage, malice, slander filthy language and lying COLOSSIANS 3:8 </a:t>
            </a:r>
          </a:p>
          <a:p>
            <a:pPr>
              <a:lnSpc>
                <a:spcPct val="120000"/>
              </a:lnSpc>
              <a:spcBef>
                <a:spcPts val="0"/>
              </a:spcBef>
            </a:pPr>
            <a:r>
              <a:rPr lang="en-US" sz="1700" dirty="0"/>
              <a:t>clothe myself with compassion, kindness, humility, gentleness, and patience; bear with others and forgive; put on Love </a:t>
            </a:r>
            <a:r>
              <a:rPr lang="en-US" sz="1800" dirty="0"/>
              <a:t>COL 3:12-13 </a:t>
            </a:r>
          </a:p>
        </p:txBody>
      </p:sp>
    </p:spTree>
    <p:extLst>
      <p:ext uri="{BB962C8B-B14F-4D97-AF65-F5344CB8AC3E}">
        <p14:creationId xmlns:p14="http://schemas.microsoft.com/office/powerpoint/2010/main" val="212299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06669" y="285796"/>
            <a:ext cx="5536706" cy="663188"/>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His word in our mouths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59085" y="1021080"/>
            <a:ext cx="5536706" cy="5836920"/>
          </a:xfrm>
        </p:spPr>
        <p:txBody>
          <a:bodyPr vert="horz" lIns="91440" tIns="45720" rIns="91440" bIns="45720" rtlCol="0">
            <a:normAutofit fontScale="77500" lnSpcReduction="20000"/>
          </a:bodyPr>
          <a:lstStyle/>
          <a:p>
            <a:pPr marL="457200" indent="-457200">
              <a:buFont typeface="+mj-lt"/>
              <a:buAutoNum type="arabicPeriod"/>
            </a:pPr>
            <a:r>
              <a:rPr lang="en-US" sz="1800" dirty="0">
                <a:solidFill>
                  <a:schemeClr val="tx1"/>
                </a:solidFill>
                <a:effectLst/>
                <a:latin typeface="Arial" panose="020B0604020202020204" pitchFamily="34" charset="0"/>
                <a:cs typeface="Arial" panose="020B0604020202020204" pitchFamily="34" charset="0"/>
              </a:rPr>
              <a:t>Whoever dwells in the shelter of the Most High will rest in the shadow of the Almighty.  We will say of the </a:t>
            </a:r>
            <a:r>
              <a:rPr lang="en-US" sz="1800" cap="small" dirty="0">
                <a:solidFill>
                  <a:schemeClr val="tx1"/>
                </a:solidFill>
                <a:effectLst/>
                <a:latin typeface="Arial" panose="020B0604020202020204" pitchFamily="34" charset="0"/>
                <a:cs typeface="Arial" panose="020B0604020202020204" pitchFamily="34" charset="0"/>
              </a:rPr>
              <a:t>Lord</a:t>
            </a:r>
            <a:r>
              <a:rPr lang="en-US" sz="1800" dirty="0">
                <a:solidFill>
                  <a:schemeClr val="tx1"/>
                </a:solidFill>
                <a:effectLst/>
                <a:latin typeface="Arial" panose="020B0604020202020204" pitchFamily="34" charset="0"/>
                <a:cs typeface="Arial" panose="020B0604020202020204" pitchFamily="34" charset="0"/>
              </a:rPr>
              <a:t>, “</a:t>
            </a:r>
            <a:r>
              <a:rPr lang="en-US" sz="1800" b="1" u="sng" dirty="0">
                <a:solidFill>
                  <a:schemeClr val="tx1"/>
                </a:solidFill>
                <a:effectLst/>
                <a:latin typeface="Arial" panose="020B0604020202020204" pitchFamily="34" charset="0"/>
                <a:cs typeface="Arial" panose="020B0604020202020204" pitchFamily="34" charset="0"/>
              </a:rPr>
              <a:t>He is our refuge and our fortress, our God, in whom we trust.”</a:t>
            </a:r>
          </a:p>
          <a:p>
            <a:pPr marL="457200" indent="-457200">
              <a:buFont typeface="+mj-lt"/>
              <a:buAutoNum type="arabicPeriod"/>
            </a:pPr>
            <a:r>
              <a:rPr lang="en-US" sz="1800" dirty="0">
                <a:solidFill>
                  <a:schemeClr val="tx1"/>
                </a:solidFill>
                <a:effectLst/>
                <a:latin typeface="Arial" panose="020B0604020202020204" pitchFamily="34" charset="0"/>
                <a:cs typeface="Arial" panose="020B0604020202020204" pitchFamily="34" charset="0"/>
              </a:rPr>
              <a:t>Surely, he will save us from the fowler’s snare and from the deadly pestilence.  He will cover </a:t>
            </a:r>
            <a:r>
              <a:rPr lang="en-US" sz="1800" dirty="0">
                <a:solidFill>
                  <a:schemeClr val="tx1"/>
                </a:solidFill>
                <a:latin typeface="Arial" panose="020B0604020202020204" pitchFamily="34" charset="0"/>
                <a:cs typeface="Arial" panose="020B0604020202020204" pitchFamily="34" charset="0"/>
              </a:rPr>
              <a:t>us </a:t>
            </a:r>
            <a:r>
              <a:rPr lang="en-US" sz="1800" dirty="0">
                <a:solidFill>
                  <a:schemeClr val="tx1"/>
                </a:solidFill>
                <a:effectLst/>
                <a:latin typeface="Arial" panose="020B0604020202020204" pitchFamily="34" charset="0"/>
                <a:cs typeface="Arial" panose="020B0604020202020204" pitchFamily="34" charset="0"/>
              </a:rPr>
              <a:t>with his feathers, and under his wings we will find refuge; his faithfulness will be our shield and rampart. </a:t>
            </a:r>
            <a:r>
              <a:rPr lang="en-US" sz="1800" u="sng" dirty="0">
                <a:solidFill>
                  <a:schemeClr val="tx1"/>
                </a:solidFill>
                <a:effectLst/>
                <a:latin typeface="Arial" panose="020B0604020202020204" pitchFamily="34" charset="0"/>
                <a:cs typeface="Arial" panose="020B0604020202020204" pitchFamily="34" charset="0"/>
              </a:rPr>
              <a:t>We will not fear </a:t>
            </a:r>
            <a:r>
              <a:rPr lang="en-US" sz="1800" dirty="0">
                <a:solidFill>
                  <a:schemeClr val="tx1"/>
                </a:solidFill>
                <a:effectLst/>
                <a:latin typeface="Arial" panose="020B0604020202020204" pitchFamily="34" charset="0"/>
                <a:cs typeface="Arial" panose="020B0604020202020204" pitchFamily="34" charset="0"/>
              </a:rPr>
              <a:t>the terror of night, nor the arrow that flies by day,</a:t>
            </a:r>
            <a:r>
              <a:rPr lang="en-US" sz="1800" b="1" baseline="30000" dirty="0">
                <a:solidFill>
                  <a:schemeClr val="tx1"/>
                </a:solidFill>
                <a:effectLst/>
                <a:latin typeface="Arial" panose="020B0604020202020204" pitchFamily="34" charset="0"/>
                <a:cs typeface="Arial" panose="020B0604020202020204" pitchFamily="34" charset="0"/>
              </a:rPr>
              <a:t> </a:t>
            </a:r>
            <a:r>
              <a:rPr lang="en-US" sz="1800" dirty="0">
                <a:solidFill>
                  <a:schemeClr val="tx1"/>
                </a:solidFill>
                <a:effectLst/>
                <a:latin typeface="Arial" panose="020B0604020202020204" pitchFamily="34" charset="0"/>
                <a:cs typeface="Arial" panose="020B0604020202020204" pitchFamily="34" charset="0"/>
              </a:rPr>
              <a:t>nor the pestilence that stalks in the darkness, nor the plague that destroys at midday.  A thousand may fall at our side, ten thousand at our right hand, but it will not come near </a:t>
            </a:r>
            <a:r>
              <a:rPr lang="en-US" sz="1800" dirty="0">
                <a:solidFill>
                  <a:schemeClr val="tx1"/>
                </a:solidFill>
                <a:latin typeface="Arial" panose="020B0604020202020204" pitchFamily="34" charset="0"/>
                <a:cs typeface="Arial" panose="020B0604020202020204" pitchFamily="34" charset="0"/>
              </a:rPr>
              <a:t>us. </a:t>
            </a:r>
            <a:r>
              <a:rPr lang="en-US" sz="1800" b="1" baseline="30000" dirty="0">
                <a:solidFill>
                  <a:schemeClr val="tx1"/>
                </a:solidFill>
                <a:effectLst/>
                <a:latin typeface="Arial" panose="020B0604020202020204" pitchFamily="34" charset="0"/>
                <a:cs typeface="Arial" panose="020B0604020202020204" pitchFamily="34" charset="0"/>
              </a:rPr>
              <a:t> </a:t>
            </a:r>
            <a:r>
              <a:rPr lang="en-US" sz="1800" dirty="0">
                <a:solidFill>
                  <a:schemeClr val="tx1"/>
                </a:solidFill>
                <a:effectLst/>
                <a:latin typeface="Arial" panose="020B0604020202020204" pitchFamily="34" charset="0"/>
                <a:cs typeface="Arial" panose="020B0604020202020204" pitchFamily="34" charset="0"/>
              </a:rPr>
              <a:t>We will only observe with our eyes and see the punishment of the wicked.</a:t>
            </a:r>
          </a:p>
          <a:p>
            <a:pPr marL="457200" indent="-457200">
              <a:buFont typeface="+mj-lt"/>
              <a:buAutoNum type="arabicPeriod"/>
            </a:pPr>
            <a:r>
              <a:rPr lang="en-US" sz="1800" dirty="0">
                <a:solidFill>
                  <a:schemeClr val="tx1"/>
                </a:solidFill>
                <a:effectLst/>
                <a:latin typeface="Arial" panose="020B0604020202020204" pitchFamily="34" charset="0"/>
                <a:cs typeface="Arial" panose="020B0604020202020204" pitchFamily="34" charset="0"/>
              </a:rPr>
              <a:t>If we say, </a:t>
            </a:r>
            <a:r>
              <a:rPr lang="en-US" sz="1800" u="sng" dirty="0">
                <a:solidFill>
                  <a:schemeClr val="tx1"/>
                </a:solidFill>
                <a:effectLst/>
                <a:latin typeface="Arial" panose="020B0604020202020204" pitchFamily="34" charset="0"/>
                <a:cs typeface="Arial" panose="020B0604020202020204" pitchFamily="34" charset="0"/>
              </a:rPr>
              <a:t>“</a:t>
            </a:r>
            <a:r>
              <a:rPr lang="en-US" sz="1800" b="1" u="sng" dirty="0">
                <a:solidFill>
                  <a:schemeClr val="tx1"/>
                </a:solidFill>
                <a:effectLst/>
                <a:latin typeface="Arial" panose="020B0604020202020204" pitchFamily="34" charset="0"/>
                <a:cs typeface="Arial" panose="020B0604020202020204" pitchFamily="34" charset="0"/>
              </a:rPr>
              <a:t>The </a:t>
            </a:r>
            <a:r>
              <a:rPr lang="en-US" sz="1800" b="1" u="sng" cap="small" dirty="0">
                <a:solidFill>
                  <a:schemeClr val="tx1"/>
                </a:solidFill>
                <a:effectLst/>
                <a:latin typeface="Arial" panose="020B0604020202020204" pitchFamily="34" charset="0"/>
                <a:cs typeface="Arial" panose="020B0604020202020204" pitchFamily="34" charset="0"/>
              </a:rPr>
              <a:t>Lord</a:t>
            </a:r>
            <a:r>
              <a:rPr lang="en-US" sz="1800" b="1" u="sng" dirty="0">
                <a:solidFill>
                  <a:schemeClr val="tx1"/>
                </a:solidFill>
                <a:effectLst/>
                <a:latin typeface="Arial" panose="020B0604020202020204" pitchFamily="34" charset="0"/>
                <a:cs typeface="Arial" panose="020B0604020202020204" pitchFamily="34" charset="0"/>
              </a:rPr>
              <a:t> is our refuge</a:t>
            </a:r>
            <a:r>
              <a:rPr lang="en-US" sz="1800" dirty="0">
                <a:solidFill>
                  <a:schemeClr val="tx1"/>
                </a:solidFill>
                <a:effectLst/>
                <a:latin typeface="Arial" panose="020B0604020202020204" pitchFamily="34" charset="0"/>
                <a:cs typeface="Arial" panose="020B0604020202020204" pitchFamily="34" charset="0"/>
              </a:rPr>
              <a:t>,” and we make the Most High our dwelling, no harm will overtake </a:t>
            </a:r>
            <a:r>
              <a:rPr lang="en-US" sz="1800" dirty="0">
                <a:solidFill>
                  <a:schemeClr val="tx1"/>
                </a:solidFill>
                <a:latin typeface="Arial" panose="020B0604020202020204" pitchFamily="34" charset="0"/>
                <a:cs typeface="Arial" panose="020B0604020202020204" pitchFamily="34" charset="0"/>
              </a:rPr>
              <a:t>us, </a:t>
            </a:r>
            <a:r>
              <a:rPr lang="en-US" sz="1800" dirty="0">
                <a:solidFill>
                  <a:schemeClr val="tx1"/>
                </a:solidFill>
                <a:effectLst/>
                <a:latin typeface="Arial" panose="020B0604020202020204" pitchFamily="34" charset="0"/>
                <a:cs typeface="Arial" panose="020B0604020202020204" pitchFamily="34" charset="0"/>
              </a:rPr>
              <a:t>no disaster will come near our dwellings.  For he will command his angels concerning </a:t>
            </a:r>
            <a:r>
              <a:rPr lang="en-US" sz="1800" dirty="0">
                <a:solidFill>
                  <a:schemeClr val="tx1"/>
                </a:solidFill>
                <a:latin typeface="Arial" panose="020B0604020202020204" pitchFamily="34" charset="0"/>
                <a:cs typeface="Arial" panose="020B0604020202020204" pitchFamily="34" charset="0"/>
              </a:rPr>
              <a:t>us </a:t>
            </a:r>
            <a:r>
              <a:rPr lang="en-US" sz="1800" dirty="0">
                <a:solidFill>
                  <a:schemeClr val="tx1"/>
                </a:solidFill>
                <a:effectLst/>
                <a:latin typeface="Arial" panose="020B0604020202020204" pitchFamily="34" charset="0"/>
                <a:cs typeface="Arial" panose="020B0604020202020204" pitchFamily="34" charset="0"/>
              </a:rPr>
              <a:t>to guard </a:t>
            </a:r>
            <a:r>
              <a:rPr lang="en-US" sz="1800" dirty="0">
                <a:solidFill>
                  <a:schemeClr val="tx1"/>
                </a:solidFill>
                <a:latin typeface="Arial" panose="020B0604020202020204" pitchFamily="34" charset="0"/>
                <a:cs typeface="Arial" panose="020B0604020202020204" pitchFamily="34" charset="0"/>
              </a:rPr>
              <a:t>us </a:t>
            </a:r>
            <a:r>
              <a:rPr lang="en-US" sz="1800" dirty="0">
                <a:solidFill>
                  <a:schemeClr val="tx1"/>
                </a:solidFill>
                <a:effectLst/>
                <a:latin typeface="Arial" panose="020B0604020202020204" pitchFamily="34" charset="0"/>
                <a:cs typeface="Arial" panose="020B0604020202020204" pitchFamily="34" charset="0"/>
              </a:rPr>
              <a:t>in all our ways; </a:t>
            </a:r>
            <a:r>
              <a:rPr lang="en-US" sz="1800" b="1" baseline="30000" dirty="0">
                <a:solidFill>
                  <a:schemeClr val="tx1"/>
                </a:solidFill>
                <a:effectLst/>
                <a:latin typeface="Arial" panose="020B0604020202020204" pitchFamily="34" charset="0"/>
                <a:cs typeface="Arial" panose="020B0604020202020204" pitchFamily="34" charset="0"/>
              </a:rPr>
              <a:t> </a:t>
            </a:r>
            <a:r>
              <a:rPr lang="en-US" sz="1800" dirty="0">
                <a:solidFill>
                  <a:schemeClr val="tx1"/>
                </a:solidFill>
                <a:effectLst/>
                <a:latin typeface="Arial" panose="020B0604020202020204" pitchFamily="34" charset="0"/>
                <a:cs typeface="Arial" panose="020B0604020202020204" pitchFamily="34" charset="0"/>
              </a:rPr>
              <a:t>they will lift </a:t>
            </a:r>
            <a:r>
              <a:rPr lang="en-US" sz="1800" dirty="0">
                <a:solidFill>
                  <a:schemeClr val="tx1"/>
                </a:solidFill>
                <a:latin typeface="Arial" panose="020B0604020202020204" pitchFamily="34" charset="0"/>
                <a:cs typeface="Arial" panose="020B0604020202020204" pitchFamily="34" charset="0"/>
              </a:rPr>
              <a:t>us up </a:t>
            </a:r>
            <a:r>
              <a:rPr lang="en-US" sz="1800" dirty="0">
                <a:solidFill>
                  <a:schemeClr val="tx1"/>
                </a:solidFill>
                <a:effectLst/>
                <a:latin typeface="Arial" panose="020B0604020202020204" pitchFamily="34" charset="0"/>
                <a:cs typeface="Arial" panose="020B0604020202020204" pitchFamily="34" charset="0"/>
              </a:rPr>
              <a:t>in their hands, so that we will not strike our foot against a stone.  We will tread on the lion and the cobra; we will trample the great lion and the serpent under foot.</a:t>
            </a:r>
          </a:p>
          <a:p>
            <a:pPr marL="457200" indent="-457200">
              <a:buFont typeface="+mj-lt"/>
              <a:buAutoNum type="arabicPeriod"/>
            </a:pPr>
            <a:r>
              <a:rPr lang="en-US" sz="1800" b="1" baseline="30000" dirty="0">
                <a:solidFill>
                  <a:schemeClr val="tx1"/>
                </a:solidFill>
                <a:effectLst/>
                <a:latin typeface="Arial" panose="020B0604020202020204" pitchFamily="34" charset="0"/>
                <a:cs typeface="Arial" panose="020B0604020202020204" pitchFamily="34" charset="0"/>
              </a:rPr>
              <a:t> </a:t>
            </a:r>
            <a:r>
              <a:rPr lang="en-US" sz="1800" dirty="0">
                <a:solidFill>
                  <a:schemeClr val="tx1"/>
                </a:solidFill>
                <a:effectLst/>
                <a:latin typeface="Arial" panose="020B0604020202020204" pitchFamily="34" charset="0"/>
                <a:cs typeface="Arial" panose="020B0604020202020204" pitchFamily="34" charset="0"/>
              </a:rPr>
              <a:t>“Because they love Me,” says the </a:t>
            </a:r>
            <a:r>
              <a:rPr lang="en-US" sz="1800" cap="small" dirty="0">
                <a:solidFill>
                  <a:schemeClr val="tx1"/>
                </a:solidFill>
                <a:effectLst/>
                <a:latin typeface="Arial" panose="020B0604020202020204" pitchFamily="34" charset="0"/>
                <a:cs typeface="Arial" panose="020B0604020202020204" pitchFamily="34" charset="0"/>
              </a:rPr>
              <a:t>Lord</a:t>
            </a:r>
            <a:r>
              <a:rPr lang="en-US" sz="1800" dirty="0">
                <a:solidFill>
                  <a:schemeClr val="tx1"/>
                </a:solidFill>
                <a:effectLst/>
                <a:latin typeface="Arial" panose="020B0604020202020204" pitchFamily="34" charset="0"/>
                <a:cs typeface="Arial" panose="020B0604020202020204" pitchFamily="34" charset="0"/>
              </a:rPr>
              <a:t>, “I will rescue them; I will protect them, for they acknowledge my name</a:t>
            </a:r>
            <a:r>
              <a:rPr lang="en-US" sz="1800" u="sng" dirty="0">
                <a:solidFill>
                  <a:schemeClr val="tx1"/>
                </a:solidFill>
                <a:effectLst/>
                <a:latin typeface="Arial" panose="020B0604020202020204" pitchFamily="34" charset="0"/>
                <a:cs typeface="Arial" panose="020B0604020202020204" pitchFamily="34" charset="0"/>
              </a:rPr>
              <a:t>. </a:t>
            </a:r>
            <a:r>
              <a:rPr lang="en-US" sz="1800" b="1" u="sng" dirty="0">
                <a:solidFill>
                  <a:schemeClr val="tx1"/>
                </a:solidFill>
                <a:effectLst/>
                <a:latin typeface="Arial" panose="020B0604020202020204" pitchFamily="34" charset="0"/>
                <a:cs typeface="Arial" panose="020B0604020202020204" pitchFamily="34" charset="0"/>
              </a:rPr>
              <a:t>They will call on me, and I will answer them; I will be with them in trouble, I will deliver them and honor them. With long life I will satisfy them and show them my salvation.</a:t>
            </a:r>
            <a:r>
              <a:rPr lang="en-US" sz="1800" b="1" dirty="0">
                <a:solidFill>
                  <a:schemeClr val="tx1"/>
                </a:solidFill>
                <a:effectLst/>
                <a:latin typeface="Arial" panose="020B0604020202020204" pitchFamily="34" charset="0"/>
                <a:cs typeface="Arial" panose="020B0604020202020204" pitchFamily="34" charset="0"/>
              </a:rPr>
              <a:t>”   Psalm 91</a:t>
            </a:r>
          </a:p>
          <a:p>
            <a:pPr marL="285750" indent="-285750">
              <a:lnSpc>
                <a:spcPct val="110000"/>
              </a:lnSpc>
              <a:spcBef>
                <a:spcPts val="700"/>
              </a:spcBef>
              <a:buFont typeface="Arial" panose="020B0604020202020204" pitchFamily="34" charset="0"/>
              <a:buChar char="•"/>
            </a:pPr>
            <a:endParaRPr lang="en-US" b="1"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6" name="Picture 5">
            <a:extLst>
              <a:ext uri="{FF2B5EF4-FFF2-40B4-BE49-F238E27FC236}">
                <a16:creationId xmlns:a16="http://schemas.microsoft.com/office/drawing/2014/main" id="{2DD66896-0832-468D-9DA6-35AF286E4F1E}"/>
              </a:ext>
            </a:extLst>
          </p:cNvPr>
          <p:cNvPicPr>
            <a:picLocks noChangeAspect="1"/>
          </p:cNvPicPr>
          <p:nvPr/>
        </p:nvPicPr>
        <p:blipFill>
          <a:blip r:embed="rId2"/>
          <a:stretch>
            <a:fillRect/>
          </a:stretch>
        </p:blipFill>
        <p:spPr>
          <a:xfrm>
            <a:off x="6643375" y="645107"/>
            <a:ext cx="4853559" cy="5725552"/>
          </a:xfrm>
          <a:prstGeom prst="rect">
            <a:avLst/>
          </a:prstGeom>
        </p:spPr>
      </p:pic>
    </p:spTree>
    <p:extLst>
      <p:ext uri="{BB962C8B-B14F-4D97-AF65-F5344CB8AC3E}">
        <p14:creationId xmlns:p14="http://schemas.microsoft.com/office/powerpoint/2010/main" val="988679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78455-398B-4604-83D4-E2FF8F7B8F5A}"/>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DC7B5B95-E91C-414F-9469-FE8ADAFB17F5}"/>
              </a:ext>
            </a:extLst>
          </p:cNvPr>
          <p:cNvSpPr>
            <a:spLocks noGrp="1"/>
          </p:cNvSpPr>
          <p:nvPr>
            <p:ph idx="1"/>
          </p:nvPr>
        </p:nvSpPr>
        <p:spPr>
          <a:xfrm>
            <a:off x="1251678" y="1772434"/>
            <a:ext cx="9960273" cy="3593591"/>
          </a:xfrm>
        </p:spPr>
        <p:txBody>
          <a:bodyPr>
            <a:normAutofit fontScale="85000" lnSpcReduction="20000"/>
          </a:bodyPr>
          <a:lstStyle/>
          <a:p>
            <a:r>
              <a:rPr lang="en-US" sz="3200" dirty="0"/>
              <a:t>What do you think of the saying “Sticks and stones may break my bones but words will never hurt me”?</a:t>
            </a:r>
          </a:p>
          <a:p>
            <a:r>
              <a:rPr lang="en-US" sz="3200" dirty="0"/>
              <a:t>Identify “words of death” that are in our everyday language. (“I love him to death… You’re killing me... I’m afraid that___... This is going to </a:t>
            </a:r>
            <a:r>
              <a:rPr lang="en-US" sz="3200"/>
              <a:t>destroy us...”)</a:t>
            </a:r>
            <a:endParaRPr lang="en-US" sz="3200" dirty="0"/>
          </a:p>
          <a:p>
            <a:r>
              <a:rPr lang="en-US" sz="3200" dirty="0"/>
              <a:t>What words like this have you spoken or had spoken over you?</a:t>
            </a:r>
          </a:p>
          <a:p>
            <a:r>
              <a:rPr lang="en-US" sz="3200" dirty="0"/>
              <a:t>How do we “agree” (and refuse to agree) with words spoken over us?</a:t>
            </a:r>
          </a:p>
        </p:txBody>
      </p:sp>
    </p:spTree>
    <p:extLst>
      <p:ext uri="{BB962C8B-B14F-4D97-AF65-F5344CB8AC3E}">
        <p14:creationId xmlns:p14="http://schemas.microsoft.com/office/powerpoint/2010/main" val="1500761091"/>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2C9D10-CA80-4BC9-9D59-B4B9486E9328}">
  <ds:schemaRefs>
    <ds:schemaRef ds:uri="http://schemas.microsoft.com/sharepoint/v3/contenttype/forms"/>
  </ds:schemaRefs>
</ds:datastoreItem>
</file>

<file path=customXml/itemProps2.xml><?xml version="1.0" encoding="utf-8"?>
<ds:datastoreItem xmlns:ds="http://schemas.openxmlformats.org/officeDocument/2006/customXml" ds:itemID="{055D5C12-9048-448D-A69C-F00736C0732E}">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DD0DBFED-7AB5-403D-9982-F81C20C3F5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277</TotalTime>
  <Words>1266</Words>
  <Application>Microsoft Office PowerPoint</Application>
  <PresentationFormat>Widescreen</PresentationFormat>
  <Paragraphs>78</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Gill Sans MT</vt:lpstr>
      <vt:lpstr>Impact</vt:lpstr>
      <vt:lpstr>lato</vt:lpstr>
      <vt:lpstr>system-ui</vt:lpstr>
      <vt:lpstr>Badge</vt:lpstr>
      <vt:lpstr>CLASS 8 RESOURCES</vt:lpstr>
      <vt:lpstr>FREEDOM CLASS 8</vt:lpstr>
      <vt:lpstr>AGENDA</vt:lpstr>
      <vt:lpstr>Key scriptures</vt:lpstr>
      <vt:lpstr>Taming the Tongue</vt:lpstr>
      <vt:lpstr>Put words to work!</vt:lpstr>
      <vt:lpstr>PowerPoint Presentation</vt:lpstr>
      <vt:lpstr>His word in our mouths</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FREEDOM CLASS</dc:title>
  <dc:creator>barb rarden</dc:creator>
  <cp:lastModifiedBy>barb rarden</cp:lastModifiedBy>
  <cp:revision>30</cp:revision>
  <dcterms:created xsi:type="dcterms:W3CDTF">2020-09-05T23:56:38Z</dcterms:created>
  <dcterms:modified xsi:type="dcterms:W3CDTF">2021-04-13T17:35:52Z</dcterms:modified>
</cp:coreProperties>
</file>