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4"/>
  </p:notesMasterIdLst>
  <p:sldIdLst>
    <p:sldId id="270" r:id="rId5"/>
    <p:sldId id="267" r:id="rId6"/>
    <p:sldId id="268" r:id="rId7"/>
    <p:sldId id="273" r:id="rId8"/>
    <p:sldId id="272" r:id="rId9"/>
    <p:sldId id="274" r:id="rId10"/>
    <p:sldId id="275" r:id="rId11"/>
    <p:sldId id="269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5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0533-A760-432F-87BD-515264C2976F}" type="datetimeFigureOut">
              <a:rPr lang="en-US" smtClean="0"/>
              <a:t>4/6/2021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6F2B-1084-40BA-9F0A-B1F6847335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076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F0045C-9C5D-4237-8D86-673F5CDEB9EE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7B8F-408A-4799-8025-D8E6A24772E6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B780-22E9-4312-A599-46A93874FF08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4403-9862-4182-8204-7E0A97B81197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0C17E77-2DAA-4CB5-A4E8-D837BAC7CF0D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73D21-3DB0-4757-A0C3-9BF1531E10F7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3D1C-D964-4E47-86BA-BB7378BAB4BB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9A4F-B37D-4491-8B8B-837EBDB6A2F5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2006-E458-484A-ACB8-9903F9ACB1A6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048988D-49FE-46D4-B507-CE81D11841F0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3AD5F3C-E7D1-47CF-9B56-98BA1F779CE1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113EB9-F8D2-4880-8A7F-2DBB73160BFC}" type="datetime1">
              <a:rPr lang="en-US" smtClean="0"/>
              <a:t>4/6/2021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newsletters.biblestudytools.com/direct-bst-forgiveness-verses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6869D-E98B-4C3D-9D37-927C14523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19905"/>
          </a:xfrm>
        </p:spPr>
        <p:txBody>
          <a:bodyPr>
            <a:normAutofit fontScale="90000"/>
          </a:bodyPr>
          <a:lstStyle/>
          <a:p>
            <a:r>
              <a:rPr lang="en-US" dirty="0"/>
              <a:t>CLASS 7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3C40A-C205-4949-A98D-19B09BAF0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1678" y="1346547"/>
            <a:ext cx="4800600" cy="5129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OBJECTIVES:</a:t>
            </a:r>
          </a:p>
          <a:p>
            <a:r>
              <a:rPr lang="en-US" dirty="0"/>
              <a:t>Understand the power and necessity of forgiveness.</a:t>
            </a:r>
          </a:p>
          <a:p>
            <a:r>
              <a:rPr lang="en-US" dirty="0"/>
              <a:t>Learn how to release past hurts and offenses through forgiveness.</a:t>
            </a:r>
          </a:p>
          <a:p>
            <a:r>
              <a:rPr lang="en-US" dirty="0"/>
              <a:t>Accept God’s forgiveness and forgive ourselves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HANDBOOK PAGES: pages 65-83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ANSWER KEY</a:t>
            </a:r>
            <a:r>
              <a:rPr lang="en-US" dirty="0"/>
              <a:t>: p 175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0F971-0785-4BA3-8825-A265557C4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29400" y="1346548"/>
            <a:ext cx="4800600" cy="36195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RECOMMENDED READING &amp; LISTENING:</a:t>
            </a:r>
          </a:p>
          <a:p>
            <a:r>
              <a:rPr lang="en-US" dirty="0"/>
              <a:t>A Prayer of Forgiveness (Workbook page 178,  pray as led by the Holy Spirit)</a:t>
            </a:r>
          </a:p>
          <a:p>
            <a:r>
              <a:rPr lang="en-US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 to </a:t>
            </a:r>
            <a:r>
              <a:rPr lang="en-US" dirty="0">
                <a:solidFill>
                  <a:srgbClr val="A46694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Forgiveness Verses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00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A1A43-B750-4259-AA02-68777493B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437" y="303570"/>
            <a:ext cx="5875694" cy="3291400"/>
          </a:xfrm>
        </p:spPr>
        <p:txBody>
          <a:bodyPr>
            <a:normAutofit/>
          </a:bodyPr>
          <a:lstStyle/>
          <a:p>
            <a:r>
              <a:rPr lang="en-US" sz="9600" dirty="0"/>
              <a:t>FREEDOM</a:t>
            </a:r>
            <a:br>
              <a:rPr lang="en-US" sz="9600" dirty="0"/>
            </a:br>
            <a:r>
              <a:rPr lang="en-US" sz="9600" dirty="0"/>
              <a:t>CLASS 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61DBF-2C3F-4F06-BAE0-5C6A7317D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873" y="4129225"/>
            <a:ext cx="6321779" cy="841803"/>
          </a:xfrm>
        </p:spPr>
        <p:txBody>
          <a:bodyPr>
            <a:noAutofit/>
          </a:bodyPr>
          <a:lstStyle/>
          <a:p>
            <a:r>
              <a:rPr lang="en-US" sz="2400" b="0" i="0" dirty="0">
                <a:solidFill>
                  <a:srgbClr val="000000"/>
                </a:solidFill>
                <a:effectLst/>
                <a:latin typeface="system-ui"/>
              </a:rPr>
              <a:t>“He is so rich in kindness and grace that he purchased our freedom with the blood of his son and forgave our sins.”</a:t>
            </a:r>
          </a:p>
          <a:p>
            <a:r>
              <a:rPr lang="en-US" sz="2400" b="0" dirty="0">
                <a:solidFill>
                  <a:srgbClr val="000000"/>
                </a:solidFill>
                <a:latin typeface="system-ui"/>
              </a:rPr>
              <a:t>Ephesians 1:7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 descr="reflection in puddle of someone running">
            <a:extLst>
              <a:ext uri="{FF2B5EF4-FFF2-40B4-BE49-F238E27FC236}">
                <a16:creationId xmlns:a16="http://schemas.microsoft.com/office/drawing/2014/main" id="{F92AED05-CE03-4017-91A7-1CB221B81A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0" r="29584" b="-1"/>
          <a:stretch/>
        </p:blipFill>
        <p:spPr>
          <a:xfrm>
            <a:off x="6909478" y="10"/>
            <a:ext cx="5282519" cy="685799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8279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100" spc="200">
                <a:solidFill>
                  <a:schemeClr val="tx2"/>
                </a:solidFill>
                <a:latin typeface="+mj-lt"/>
              </a:rPr>
              <a:t>AGENDA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5750371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Review &amp; God Sightings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tx1"/>
                </a:solidFill>
              </a:rPr>
              <a:t>Forgiveness</a:t>
            </a:r>
            <a:endParaRPr lang="en-US" sz="3200" dirty="0">
              <a:solidFill>
                <a:schemeClr val="tx1"/>
              </a:solidFill>
            </a:endParaRP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Key Points</a:t>
            </a:r>
          </a:p>
          <a:p>
            <a:pPr marL="4572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Discussion</a:t>
            </a:r>
          </a:p>
          <a:p>
            <a:pPr marL="4572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Take-Aways &amp; Next Steps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10BC2A0-95AE-49ED-8B33-0678BA84077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 l="10027" r="10027"/>
          <a:stretch/>
        </p:blipFill>
        <p:spPr>
          <a:xfrm>
            <a:off x="7566423" y="2286001"/>
            <a:ext cx="3881720" cy="361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36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006" y="377935"/>
            <a:ext cx="4347264" cy="57866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000" spc="200" dirty="0">
                <a:solidFill>
                  <a:schemeClr val="tx2"/>
                </a:solidFill>
                <a:latin typeface="+mj-lt"/>
              </a:rPr>
              <a:t>Key scriptures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4747" y="1083212"/>
            <a:ext cx="5402433" cy="5396853"/>
          </a:xfrm>
        </p:spPr>
        <p:txBody>
          <a:bodyPr vert="horz" lIns="91440" tIns="45720" rIns="91440" bIns="45720" rtlCol="0">
            <a:normAutofit/>
          </a:bodyPr>
          <a:lstStyle/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rgbClr val="000000"/>
                </a:solidFill>
                <a:latin typeface="system-ui"/>
              </a:rPr>
              <a:t>Eph 1:7 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He is so rich in kindness and grace that he purchased our freedom with the blood of his Son and forgave our sins.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rgbClr val="000000"/>
                </a:solidFill>
                <a:latin typeface="system-ui"/>
              </a:rPr>
              <a:t>Phil 4:13 </a:t>
            </a:r>
            <a:r>
              <a:rPr lang="en-US" i="1" dirty="0">
                <a:solidFill>
                  <a:srgbClr val="000000"/>
                </a:solidFill>
                <a:latin typeface="system-ui"/>
              </a:rPr>
              <a:t>(Passion)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And I find that the strength of Christ’s explosive </a:t>
            </a:r>
            <a:r>
              <a:rPr lang="en-US" b="0" i="1" u="sng" dirty="0">
                <a:solidFill>
                  <a:srgbClr val="000000"/>
                </a:solidFill>
                <a:effectLst/>
                <a:latin typeface="system-ui"/>
              </a:rPr>
              <a:t>power infuses me to conquer every difficulty.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  (I can do all things through Christ who strengthens me)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i="1" dirty="0">
                <a:solidFill>
                  <a:srgbClr val="000000"/>
                </a:solidFill>
                <a:latin typeface="system-ui"/>
              </a:rPr>
              <a:t>2 Cor 12:9  </a:t>
            </a:r>
            <a:r>
              <a:rPr lang="en-US" i="1" dirty="0">
                <a:solidFill>
                  <a:srgbClr val="000000"/>
                </a:solidFill>
                <a:latin typeface="system-ui"/>
              </a:rPr>
              <a:t>(Passion)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But he answered me, “My grace is always more than enough for you, and my power finds its full expression through your weakness.” So I will celebrate my weaknesses, for when I’m weak I sense more deeply the mighty power of Christ living in me.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Is 1: 18-19  </a:t>
            </a:r>
            <a:r>
              <a:rPr lang="en-US" i="1" dirty="0">
                <a:solidFill>
                  <a:schemeClr val="tx1"/>
                </a:solidFill>
              </a:rPr>
              <a:t>(Passion)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Come now and let’s deliberate over the next steps to take together. Yahweh promises you over and over: “Though your sins stain you like scarlet,</a:t>
            </a:r>
            <a:r>
              <a:rPr lang="en-US" i="1" baseline="30000" dirty="0">
                <a:solidFill>
                  <a:srgbClr val="000000"/>
                </a:solidFill>
                <a:latin typeface="system-ui"/>
              </a:rPr>
              <a:t>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I will whiten them like bright, new-fallen snow!  Even though they are deep red like crimson,</a:t>
            </a:r>
            <a:r>
              <a:rPr lang="en-US" i="1" baseline="30000" dirty="0">
                <a:solidFill>
                  <a:srgbClr val="000000"/>
                </a:solidFill>
                <a:latin typeface="system-ui"/>
              </a:rPr>
              <a:t>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they will be made white like wool!”</a:t>
            </a:r>
            <a:r>
              <a:rPr lang="en-US" sz="2000" b="1" i="1" baseline="30000" dirty="0">
                <a:solidFill>
                  <a:srgbClr val="000000"/>
                </a:solidFill>
                <a:latin typeface="system-ui"/>
              </a:rPr>
              <a:t> 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system-ui"/>
              </a:rPr>
              <a:t>If 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you have a willing heart to </a:t>
            </a:r>
            <a:r>
              <a:rPr lang="en-US" b="0" i="1" u="sng" dirty="0">
                <a:solidFill>
                  <a:srgbClr val="000000"/>
                </a:solidFill>
                <a:effectLst/>
                <a:latin typeface="system-ui"/>
              </a:rPr>
              <a:t>let me help you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, and 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system-ui"/>
              </a:rPr>
              <a:t>if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 you will </a:t>
            </a:r>
            <a:r>
              <a:rPr lang="en-US" b="0" i="1" u="sng" dirty="0">
                <a:solidFill>
                  <a:srgbClr val="000000"/>
                </a:solidFill>
                <a:effectLst/>
                <a:latin typeface="system-ui"/>
              </a:rPr>
              <a:t>obey me</a:t>
            </a:r>
            <a:r>
              <a:rPr lang="en-US" b="0" i="1" dirty="0">
                <a:solidFill>
                  <a:srgbClr val="000000"/>
                </a:solidFill>
                <a:effectLst/>
                <a:latin typeface="system-ui"/>
              </a:rPr>
              <a:t>, you will feast on the blessings of an abundant harvest.</a:t>
            </a:r>
            <a:endParaRPr lang="en-US" b="1" i="1" dirty="0"/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b="0" i="1" dirty="0">
              <a:solidFill>
                <a:srgbClr val="000000"/>
              </a:solidFill>
              <a:effectLst/>
              <a:latin typeface="system-ui"/>
            </a:endParaRP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b="0" i="1" dirty="0">
              <a:solidFill>
                <a:srgbClr val="000000"/>
              </a:solidFill>
              <a:effectLst/>
              <a:latin typeface="system-ui"/>
            </a:endParaRP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b="0" i="1" dirty="0">
              <a:solidFill>
                <a:srgbClr val="000000"/>
              </a:solidFill>
              <a:effectLst/>
              <a:latin typeface="system-ui"/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b="0" i="1" dirty="0">
              <a:solidFill>
                <a:srgbClr val="000000"/>
              </a:solidFill>
              <a:effectLst/>
              <a:latin typeface="system-ui"/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i="1" dirty="0">
              <a:solidFill>
                <a:srgbClr val="000000"/>
              </a:solidFill>
              <a:latin typeface="system-ui"/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sz="1400" b="1" i="1" dirty="0">
              <a:solidFill>
                <a:schemeClr val="tx1">
                  <a:lumMod val="65000"/>
                  <a:lumOff val="35000"/>
                </a:schemeClr>
              </a:solidFill>
              <a:latin typeface="system-ui"/>
            </a:endParaRPr>
          </a:p>
        </p:txBody>
      </p:sp>
      <p:pic>
        <p:nvPicPr>
          <p:cNvPr id="1026" name="Picture 2" descr="New Heart Living - Jesus came to set the captives free from sin and death.  We are free, even though we don't always act like it. Often, we use our  freedom as">
            <a:extLst>
              <a:ext uri="{FF2B5EF4-FFF2-40B4-BE49-F238E27FC236}">
                <a16:creationId xmlns:a16="http://schemas.microsoft.com/office/drawing/2014/main" id="{C0A296F6-D1E6-4318-8F1A-7A3E4CE48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361" y="788737"/>
            <a:ext cx="4963756" cy="543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440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8"/>
            <a:ext cx="3384329" cy="66318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spc="200" dirty="0">
                <a:solidFill>
                  <a:schemeClr val="tx2"/>
                </a:solidFill>
                <a:latin typeface="+mj-lt"/>
              </a:rPr>
              <a:t>Key points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7" y="1463040"/>
            <a:ext cx="4980095" cy="5120640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Forgiveness is NOT…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a minimizing of the offense or harm done.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reconciliation.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forgetting what happened.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a feeling. Emotion does not determine it.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FAIR. (It is not deserved!)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not possible without Holy Spirit empowerment. (We can’t do it on our own.)</a:t>
            </a: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5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Forgiveness is…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 choice and a decision.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powerful and empowering.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possible, no matter the offense!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 </a:t>
            </a:r>
            <a:r>
              <a:rPr lang="en-US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not an </a:t>
            </a:r>
            <a:r>
              <a:rPr lang="en-US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AutoShape 2" descr="Is it Time For You to Surrender to God? - Beliefnet">
            <a:extLst>
              <a:ext uri="{FF2B5EF4-FFF2-40B4-BE49-F238E27FC236}">
                <a16:creationId xmlns:a16="http://schemas.microsoft.com/office/drawing/2014/main" id="{7E9FB020-DAA3-41F8-90D0-B17765406B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79595" y="1716258"/>
            <a:ext cx="3214468" cy="32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s it Time For You to Surrender to God? - Beliefnet">
            <a:extLst>
              <a:ext uri="{FF2B5EF4-FFF2-40B4-BE49-F238E27FC236}">
                <a16:creationId xmlns:a16="http://schemas.microsoft.com/office/drawing/2014/main" id="{EC7454D6-A1BC-47A8-9159-9A0B2A2F92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2659966"/>
            <a:ext cx="921434" cy="9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D66896-0832-468D-9DA6-35AF286E4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375" y="645107"/>
            <a:ext cx="4853559" cy="572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2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8"/>
            <a:ext cx="3384329" cy="66318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spc="200" dirty="0">
                <a:solidFill>
                  <a:schemeClr val="tx2"/>
                </a:solidFill>
                <a:latin typeface="+mj-lt"/>
              </a:rPr>
              <a:t>Key points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7" y="1463040"/>
            <a:ext cx="4980095" cy="512064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Taking offense is taking the bait of the enemy!  It is a trap.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offended is a choice (decision) too.</a:t>
            </a: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NO right to stay offended.  We DO have a right to get healed by God. </a:t>
            </a:r>
          </a:p>
          <a:p>
            <a:pPr>
              <a:lnSpc>
                <a:spcPct val="110000"/>
              </a:lnSpc>
              <a:spcBef>
                <a:spcPts val="7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best defense!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the value and power of God’s forgiveness towards you.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who the real enemy is…who is behind the hurt and destruction in EVERY situation.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 God overwhelm you with His love and healing power.</a:t>
            </a:r>
          </a:p>
          <a:p>
            <a:pPr>
              <a:lnSpc>
                <a:spcPct val="110000"/>
              </a:lnSpc>
              <a:spcBef>
                <a:spcPts val="7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it looks like…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Praying for (and about) the offender.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Blessing the offender.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good to the offender.</a:t>
            </a:r>
          </a:p>
          <a:p>
            <a:pPr marL="2857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AutoShape 2" descr="Is it Time For You to Surrender to God? - Beliefnet">
            <a:extLst>
              <a:ext uri="{FF2B5EF4-FFF2-40B4-BE49-F238E27FC236}">
                <a16:creationId xmlns:a16="http://schemas.microsoft.com/office/drawing/2014/main" id="{7E9FB020-DAA3-41F8-90D0-B17765406B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79595" y="1716258"/>
            <a:ext cx="3214468" cy="32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s it Time For You to Surrender to God? - Beliefnet">
            <a:extLst>
              <a:ext uri="{FF2B5EF4-FFF2-40B4-BE49-F238E27FC236}">
                <a16:creationId xmlns:a16="http://schemas.microsoft.com/office/drawing/2014/main" id="{EC7454D6-A1BC-47A8-9159-9A0B2A2F92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2659966"/>
            <a:ext cx="921434" cy="9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D66896-0832-468D-9DA6-35AF286E4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375" y="645107"/>
            <a:ext cx="4853559" cy="572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141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9" y="645108"/>
            <a:ext cx="3384329" cy="66318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spc="200" dirty="0">
                <a:solidFill>
                  <a:schemeClr val="tx2"/>
                </a:solidFill>
                <a:latin typeface="+mj-lt"/>
              </a:rPr>
              <a:t>Key points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7" y="1463040"/>
            <a:ext cx="4980095" cy="5120640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700"/>
              </a:spcBef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FORGIVENESS is another of God’s “upside down” strategies!</a:t>
            </a:r>
          </a:p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system-ui"/>
              </a:rPr>
              <a:t>1 Corinthians 1:25-28  New Living Translation</a:t>
            </a:r>
          </a:p>
          <a:p>
            <a:pPr algn="l"/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foolish plan of God is wiser than the wisest of human plans, and God’s weakness is stronger than the greatest of human strength.</a:t>
            </a:r>
          </a:p>
          <a:p>
            <a:pPr algn="l"/>
            <a:r>
              <a:rPr lang="en-US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Remember, dear brothers and sisters, that few of you were wise in the world’s eyes or powerful or wealthy</a:t>
            </a:r>
            <a:r>
              <a:rPr lang="en-US" i="1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when God called you. </a:t>
            </a:r>
            <a:r>
              <a:rPr lang="en-US" b="1" i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Instead, God chose things the world considers foolish in order to shame those who think they are wise. And he chose things that are powerless to shame those who are powerful. </a:t>
            </a:r>
            <a:r>
              <a:rPr lang="en-US" b="1" i="1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God chose things despised by the world, things counted as nothing at all, and used them to bring to nothing what the world considers important.</a:t>
            </a:r>
          </a:p>
          <a:p>
            <a:pPr>
              <a:lnSpc>
                <a:spcPct val="110000"/>
              </a:lnSpc>
              <a:spcBef>
                <a:spcPts val="700"/>
              </a:spcBef>
            </a:pPr>
            <a:endPara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700"/>
              </a:spcBef>
              <a:buAutoNum type="arabicPeriod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AutoShape 2" descr="Is it Time For You to Surrender to God? - Beliefnet">
            <a:extLst>
              <a:ext uri="{FF2B5EF4-FFF2-40B4-BE49-F238E27FC236}">
                <a16:creationId xmlns:a16="http://schemas.microsoft.com/office/drawing/2014/main" id="{7E9FB020-DAA3-41F8-90D0-B17765406B6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79595" y="1716258"/>
            <a:ext cx="3214468" cy="32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s it Time For You to Surrender to God? - Beliefnet">
            <a:extLst>
              <a:ext uri="{FF2B5EF4-FFF2-40B4-BE49-F238E27FC236}">
                <a16:creationId xmlns:a16="http://schemas.microsoft.com/office/drawing/2014/main" id="{EC7454D6-A1BC-47A8-9159-9A0B2A2F927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2659966"/>
            <a:ext cx="921434" cy="92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D66896-0832-468D-9DA6-35AF286E4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375" y="645107"/>
            <a:ext cx="4853559" cy="572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07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EE288-02C2-4D3F-89B3-3D079E68F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70010"/>
          </a:xfrm>
        </p:spPr>
        <p:txBody>
          <a:bodyPr>
            <a:normAutofit fontScale="90000"/>
          </a:bodyPr>
          <a:lstStyle/>
          <a:p>
            <a:r>
              <a:rPr lang="en-US" dirty="0"/>
              <a:t>forgiveness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B7BF28-E7F8-46DF-AFAC-8EEF7D99D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29400" y="382385"/>
            <a:ext cx="4800600" cy="593400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Experiencing Forgiveness  Pages 76-82</a:t>
            </a:r>
          </a:p>
          <a:p>
            <a:pPr marL="0" indent="0">
              <a:buNone/>
            </a:pPr>
            <a:r>
              <a:rPr lang="en-US" dirty="0"/>
              <a:t>Have you ever experienced real forgiveness in the natural realm…another person has forgiven you?</a:t>
            </a:r>
          </a:p>
          <a:p>
            <a:pPr marL="0" indent="0">
              <a:buNone/>
            </a:pPr>
            <a:r>
              <a:rPr lang="en-US" dirty="0"/>
              <a:t>How did it feel? How did you respond?</a:t>
            </a:r>
          </a:p>
          <a:p>
            <a:pPr marL="0" indent="0">
              <a:buNone/>
            </a:pPr>
            <a:r>
              <a:rPr lang="en-US" dirty="0"/>
              <a:t>Did you experience guilt, shame, self condemnation, or ongoing remorse? (Were you able to forgive yourself?)</a:t>
            </a:r>
          </a:p>
          <a:p>
            <a:pPr marL="0" indent="0">
              <a:buNone/>
            </a:pPr>
            <a:r>
              <a:rPr lang="en-US" dirty="0"/>
              <a:t>Have you really experienced God’s forgiveness of you?</a:t>
            </a:r>
          </a:p>
          <a:p>
            <a:pPr marL="0" indent="0">
              <a:buNone/>
            </a:pPr>
            <a:r>
              <a:rPr lang="en-US" dirty="0"/>
              <a:t>Have you forgiven yourself?</a:t>
            </a:r>
          </a:p>
          <a:p>
            <a:pPr marL="0" indent="0">
              <a:buNone/>
            </a:pPr>
            <a:r>
              <a:rPr lang="en-US" b="1" i="1" dirty="0"/>
              <a:t>What does it say about God and His grace if you don’t forgive yourself?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i="1" dirty="0"/>
              <a:t>Let’s pry the Prayer of Forgiveness together…(Pg 78)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CCFEA5-E54C-4CE2-89C1-2D2ACBBAE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78" y="1290832"/>
            <a:ext cx="4457672" cy="33312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69802AA-D1A7-41D9-9E65-E44702CE7EC2}"/>
              </a:ext>
            </a:extLst>
          </p:cNvPr>
          <p:cNvSpPr txBox="1"/>
          <p:nvPr/>
        </p:nvSpPr>
        <p:spPr>
          <a:xfrm>
            <a:off x="1996199" y="4910332"/>
            <a:ext cx="2968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 FORGIVEN forgive!</a:t>
            </a:r>
          </a:p>
        </p:txBody>
      </p:sp>
    </p:spTree>
    <p:extLst>
      <p:ext uri="{BB962C8B-B14F-4D97-AF65-F5344CB8AC3E}">
        <p14:creationId xmlns:p14="http://schemas.microsoft.com/office/powerpoint/2010/main" val="69624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02AEB-7D76-4310-8230-EFC733AAA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6406B-64E7-47F0-84E7-071957019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465" y="1389893"/>
            <a:ext cx="10178322" cy="5085722"/>
          </a:xfrm>
        </p:spPr>
        <p:txBody>
          <a:bodyPr>
            <a:noAutofit/>
          </a:bodyPr>
          <a:lstStyle/>
          <a:p>
            <a:r>
              <a:rPr lang="en-US" sz="2800" dirty="0"/>
              <a:t>Have you received God’s forgiveness for yourself?</a:t>
            </a:r>
          </a:p>
          <a:p>
            <a:r>
              <a:rPr lang="en-US" sz="2800" dirty="0"/>
              <a:t>Have you forgiven yourself?  Have you forgiven God?</a:t>
            </a:r>
          </a:p>
          <a:p>
            <a:r>
              <a:rPr lang="en-US" sz="2800" dirty="0"/>
              <a:t>What did you believe about forgiveness? (Examples: that it lets the “guilty party” off the hook when they don’t deserve it, that holding the hurt inside hurts the other person…)</a:t>
            </a:r>
          </a:p>
          <a:p>
            <a:r>
              <a:rPr lang="en-US" sz="2800" dirty="0"/>
              <a:t>How would your life change if you chose to “Judge not” and simply see others through </a:t>
            </a:r>
            <a:r>
              <a:rPr lang="en-US" sz="2800"/>
              <a:t>his eyes (believe </a:t>
            </a:r>
            <a:r>
              <a:rPr lang="en-US" sz="2800" dirty="0"/>
              <a:t>the best </a:t>
            </a:r>
            <a:r>
              <a:rPr lang="en-US" sz="2800"/>
              <a:t>about everyone)?</a:t>
            </a:r>
            <a:endParaRPr lang="en-US" sz="2800" dirty="0"/>
          </a:p>
          <a:p>
            <a:r>
              <a:rPr lang="en-US" sz="2800" dirty="0"/>
              <a:t>Did Holy Spirit reveal anyone that you need to forgive? If  this is difficult to do, ask yourself why.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3578644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5D5C12-9048-448D-A69C-F00736C0732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DD0DBFED-7AB5-403D-9982-F81C20C3F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2C9D10-CA80-4BC9-9D59-B4B9486E93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881</Words>
  <Application>Microsoft Office PowerPoint</Application>
  <PresentationFormat>Widescreen</PresentationFormat>
  <Paragraphs>80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Gill Sans MT</vt:lpstr>
      <vt:lpstr>Impact</vt:lpstr>
      <vt:lpstr>system-ui</vt:lpstr>
      <vt:lpstr>Badge</vt:lpstr>
      <vt:lpstr>CLASS 7 RESOURCES</vt:lpstr>
      <vt:lpstr>FREEDOM CLASS 7</vt:lpstr>
      <vt:lpstr>AGENDA</vt:lpstr>
      <vt:lpstr>Key scriptures</vt:lpstr>
      <vt:lpstr>Key points</vt:lpstr>
      <vt:lpstr>Key points</vt:lpstr>
      <vt:lpstr>Key points</vt:lpstr>
      <vt:lpstr>forgiveness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FREEDOM CLASS</dc:title>
  <dc:creator>barb rarden</dc:creator>
  <cp:lastModifiedBy>barb rarden</cp:lastModifiedBy>
  <cp:revision>21</cp:revision>
  <dcterms:created xsi:type="dcterms:W3CDTF">2020-09-05T23:56:38Z</dcterms:created>
  <dcterms:modified xsi:type="dcterms:W3CDTF">2021-04-07T00:30:01Z</dcterms:modified>
</cp:coreProperties>
</file>